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64" r:id="rId5"/>
    <p:sldId id="265" r:id="rId6"/>
    <p:sldId id="259" r:id="rId7"/>
    <p:sldId id="260" r:id="rId8"/>
    <p:sldId id="261" r:id="rId9"/>
    <p:sldId id="262" r:id="rId10"/>
    <p:sldId id="263" r:id="rId11"/>
    <p:sldId id="271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uk-UA" sz="2400" b="1" i="0" u="none" strike="noStrike" baseline="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 туристичних потоків в Україні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Усього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2425089</c:v>
                </c:pt>
                <c:pt idx="1">
                  <c:v>2019576</c:v>
                </c:pt>
                <c:pt idx="2">
                  <c:v>2549606</c:v>
                </c:pt>
                <c:pt idx="3">
                  <c:v>2806426</c:v>
                </c:pt>
                <c:pt idx="4">
                  <c:v>4557447</c:v>
                </c:pt>
                <c:pt idx="5">
                  <c:v>6132097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В'їзні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17070</c:v>
                </c:pt>
                <c:pt idx="1">
                  <c:v>15159</c:v>
                </c:pt>
                <c:pt idx="2">
                  <c:v>35071</c:v>
                </c:pt>
                <c:pt idx="3">
                  <c:v>39605</c:v>
                </c:pt>
                <c:pt idx="4">
                  <c:v>75945</c:v>
                </c:pt>
                <c:pt idx="5">
                  <c:v>86840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Виїзні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2085273</c:v>
                </c:pt>
                <c:pt idx="1">
                  <c:v>1647390</c:v>
                </c:pt>
                <c:pt idx="2">
                  <c:v>2060974</c:v>
                </c:pt>
                <c:pt idx="3">
                  <c:v>2289854</c:v>
                </c:pt>
                <c:pt idx="4">
                  <c:v>4024703</c:v>
                </c:pt>
                <c:pt idx="5">
                  <c:v>5524866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Внутрішні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322746</c:v>
                </c:pt>
                <c:pt idx="1">
                  <c:v>357027</c:v>
                </c:pt>
                <c:pt idx="2">
                  <c:v>453561</c:v>
                </c:pt>
                <c:pt idx="3">
                  <c:v>476967</c:v>
                </c:pt>
                <c:pt idx="4">
                  <c:v>456799</c:v>
                </c:pt>
                <c:pt idx="5">
                  <c:v>520391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8869760"/>
        <c:axId val="97365376"/>
      </c:barChart>
      <c:catAx>
        <c:axId val="9886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7365376"/>
        <c:crosses val="autoZero"/>
        <c:auto val="1"/>
        <c:lblAlgn val="ctr"/>
        <c:lblOffset val="100"/>
        <c:noMultiLvlLbl val="0"/>
      </c:catAx>
      <c:valAx>
        <c:axId val="97365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886976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В'їзд іноземних громадян в Україну за країнами, з яких вони прибули, у 2017 році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Усього</c:v>
                </c:pt>
                <c:pt idx="1">
                  <c:v>Білорусь</c:v>
                </c:pt>
                <c:pt idx="2">
                  <c:v>Туреччина</c:v>
                </c:pt>
                <c:pt idx="3">
                  <c:v>Російська Федерація</c:v>
                </c:pt>
                <c:pt idx="4">
                  <c:v>Ізраїль</c:v>
                </c:pt>
                <c:pt idx="5">
                  <c:v>Німеччина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38958</c:v>
                </c:pt>
                <c:pt idx="1">
                  <c:v>17095</c:v>
                </c:pt>
                <c:pt idx="2" formatCode="#,##0">
                  <c:v>7414</c:v>
                </c:pt>
                <c:pt idx="3">
                  <c:v>4830</c:v>
                </c:pt>
                <c:pt idx="4" formatCode="#,##0">
                  <c:v>2770</c:v>
                </c:pt>
                <c:pt idx="5" formatCode="#,##0">
                  <c:v>1419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8871808"/>
        <c:axId val="97363648"/>
      </c:barChart>
      <c:catAx>
        <c:axId val="98871808"/>
        <c:scaling>
          <c:orientation val="minMax"/>
        </c:scaling>
        <c:delete val="0"/>
        <c:axPos val="b"/>
        <c:majorTickMark val="none"/>
        <c:minorTickMark val="none"/>
        <c:tickLblPos val="nextTo"/>
        <c:crossAx val="97363648"/>
        <c:crosses val="autoZero"/>
        <c:auto val="1"/>
        <c:lblAlgn val="ctr"/>
        <c:lblOffset val="100"/>
        <c:noMultiLvlLbl val="0"/>
      </c:catAx>
      <c:valAx>
        <c:axId val="97363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8871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Виїзд громадян України за кордон за країнами, до яких вони виїжджали, у 2017 році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Усього</c:v>
                </c:pt>
                <c:pt idx="1">
                  <c:v>Туреччина</c:v>
                </c:pt>
                <c:pt idx="2">
                  <c:v>Єгипет</c:v>
                </c:pt>
                <c:pt idx="3">
                  <c:v>Білорусь</c:v>
                </c:pt>
                <c:pt idx="4">
                  <c:v>Болгарія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120887</c:v>
                </c:pt>
                <c:pt idx="1">
                  <c:v>29495</c:v>
                </c:pt>
                <c:pt idx="2">
                  <c:v>14810</c:v>
                </c:pt>
                <c:pt idx="3">
                  <c:v>12656</c:v>
                </c:pt>
                <c:pt idx="4">
                  <c:v>12255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8871296"/>
        <c:axId val="97369408"/>
      </c:barChart>
      <c:catAx>
        <c:axId val="98871296"/>
        <c:scaling>
          <c:orientation val="minMax"/>
        </c:scaling>
        <c:delete val="0"/>
        <c:axPos val="b"/>
        <c:majorTickMark val="none"/>
        <c:minorTickMark val="none"/>
        <c:tickLblPos val="nextTo"/>
        <c:crossAx val="97369408"/>
        <c:crosses val="autoZero"/>
        <c:auto val="1"/>
        <c:lblAlgn val="ctr"/>
        <c:lblOffset val="100"/>
        <c:noMultiLvlLbl val="0"/>
      </c:catAx>
      <c:valAx>
        <c:axId val="9736940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98871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594248" y="2348880"/>
            <a:ext cx="3960440" cy="20882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26196" y="2060848"/>
            <a:ext cx="4896544" cy="2207240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</a:rPr>
              <a:t>Бізнес-план </a:t>
            </a:r>
            <a:br>
              <a:rPr lang="uk-UA" sz="4800" b="1" dirty="0" smtClean="0"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</a:rPr>
            </a:br>
            <a:r>
              <a:rPr lang="uk-UA" sz="4800" b="1" dirty="0" smtClean="0"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</a:rPr>
              <a:t>ТОВ «4 сезони»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568952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ринку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23661802"/>
              </p:ext>
            </p:extLst>
          </p:nvPr>
        </p:nvGraphicFramePr>
        <p:xfrm>
          <a:off x="255464" y="980728"/>
          <a:ext cx="856895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8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4664"/>
            <a:ext cx="91440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покращити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в’їзний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запропонували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«Турист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подорожуючи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матимуть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«Все включено»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туроператорів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скасувати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ПДВ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чартерних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рейсів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маршрутами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-Одеса,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-Одеса,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94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19253386"/>
              </p:ext>
            </p:extLst>
          </p:nvPr>
        </p:nvGraphicFramePr>
        <p:xfrm>
          <a:off x="395536" y="188640"/>
          <a:ext cx="84969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07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86791571"/>
              </p:ext>
            </p:extLst>
          </p:nvPr>
        </p:nvGraphicFramePr>
        <p:xfrm>
          <a:off x="539552" y="260648"/>
          <a:ext cx="82809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39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799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Туристичний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бізнес в умовах пандемії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31234"/>
            <a:ext cx="828092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Всесвітньої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туристичної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82%;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туроператорів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банкрутства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уряду,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передбачались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 забрали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карантину. </a:t>
            </a:r>
          </a:p>
        </p:txBody>
      </p:sp>
    </p:spTree>
    <p:extLst>
      <p:ext uri="{BB962C8B-B14F-4D97-AF65-F5344CB8AC3E}">
        <p14:creationId xmlns:p14="http://schemas.microsoft.com/office/powerpoint/2010/main" val="69781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Заходи для відновлення туристичної діяльності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3" y="1717959"/>
            <a:ext cx="829417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сфері законодавства:</a:t>
            </a: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нульової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виведений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пільги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оплату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оренди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безробіття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тих,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пандемії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28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439" y="548680"/>
            <a:ext cx="7992888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Заходи, які застосовують туристичні компанії: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відтермінування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перельоту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поїздки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«туристичні бульбашки», які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 подорожі між двома окремими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uk-UA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заброньованих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номерів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реорганізація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відпустки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вкладень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57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3518" y="1628800"/>
            <a:ext cx="6192688" cy="4324261"/>
          </a:xfrm>
          <a:prstGeom prst="rect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Оренда приміщення;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фірми та отримання ліцензії;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реклами;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Маркетингове дослідження;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 офісу;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Набір кадрів;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 нових ділових партнерів;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відділу для вивчення подальших можливих загроз та можливостей.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3518" y="797803"/>
            <a:ext cx="6192688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Виробничий план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26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5986" y="1556792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Дякуємо за увагу!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556792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5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 проекту: </a:t>
            </a: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 з обмеженою </a:t>
            </a:r>
            <a:r>
              <a:rPr lang="uk-U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відповідільністю</a:t>
            </a: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«4 сезони».</a:t>
            </a:r>
          </a:p>
          <a:p>
            <a:pPr algn="just"/>
            <a:endParaRPr lang="uk-UA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5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Спеціалізація: </a:t>
            </a: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туристичних послуг.</a:t>
            </a:r>
          </a:p>
          <a:p>
            <a:pPr algn="just"/>
            <a:endParaRPr lang="uk-UA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туристичного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в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доступними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цінами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якісним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наданням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відповідатиме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стандартам і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стабільним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отриманням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5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Адреса: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Острозького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556" y="47840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КОРОТКИЙ ОПИС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ПРОЕКТУ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305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1916832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SWOT</a:t>
            </a:r>
            <a:r>
              <a:rPr lang="uk-UA" sz="60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-аналіз</a:t>
            </a:r>
            <a:endParaRPr lang="ru-RU" sz="60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47698"/>
              </p:ext>
            </p:extLst>
          </p:nvPr>
        </p:nvGraphicFramePr>
        <p:xfrm>
          <a:off x="395536" y="188640"/>
          <a:ext cx="8568952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427072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Сильні</a:t>
                      </a:r>
                      <a:r>
                        <a:rPr lang="uk-UA" sz="2800" baseline="0" dirty="0" smtClean="0"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 сторони</a:t>
                      </a:r>
                      <a:endParaRPr lang="ru-RU" sz="2800" dirty="0"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dirty="0" smtClean="0"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Слабкі</a:t>
                      </a:r>
                      <a:r>
                        <a:rPr lang="uk-UA" sz="2800" i="1" baseline="0" dirty="0" smtClean="0"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 сторони</a:t>
                      </a:r>
                      <a:endParaRPr lang="ru-RU" sz="2800" i="1" dirty="0"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професіоналізм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працівників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фірми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Постійне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збільшення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фірм-конкурентів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Широкий спектр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турів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Відсутність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чіткої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стратегії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Надійні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партнери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Залежність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сезону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Уміння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адаптації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зовнішнього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середовища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рахунок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диверсифікації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Малий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період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існування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фірми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якості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турпродукту при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гнучкій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системі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Наявність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дієвої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реклами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Наявність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ресурсів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відкриття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фірми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7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162123"/>
              </p:ext>
            </p:extLst>
          </p:nvPr>
        </p:nvGraphicFramePr>
        <p:xfrm>
          <a:off x="395536" y="188640"/>
          <a:ext cx="8568952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427072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Можливості:</a:t>
                      </a:r>
                      <a:endParaRPr lang="ru-RU" sz="2800" dirty="0"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dirty="0" smtClean="0"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Загрози:</a:t>
                      </a:r>
                      <a:endParaRPr lang="ru-RU" sz="2800" i="1" dirty="0"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Завоювання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власної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частки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ринку і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її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розширення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порівнянні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конкурентами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Високі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темпи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інфляції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Доступність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інвестицій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кредитів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Зниження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темпів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росту ринку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Розширення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асортименту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тур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продуктів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Пандемії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війни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стихійні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лиха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Збільшення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потоку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іноземних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туристів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Прийняття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нових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законів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туристичну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діяльність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підвищення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податків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Підвищення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прибутку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рахунок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збільшення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реалізованих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путівок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Зменшення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доходу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споживачів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Погіршення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політичних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відносин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іншими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країнами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6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75136"/>
            <a:ext cx="9036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Опис продукції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716" y="823819"/>
            <a:ext cx="8514693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поїздки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Болгарію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Туреччину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Таїланд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Туніс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Хорватію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Єгипет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ОАЕ,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плануємо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мандрівником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оператором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туроператорів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трансфер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63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49" y="188594"/>
            <a:ext cx="8928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Пріоритетні компанії для співробітництва 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Доход туроператора Join Up! в 2018г составил 65,7 млн гр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0" y="1988840"/>
            <a:ext cx="2882054" cy="162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Стажировки для студентов в компании «ANEXTOUR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68" y="2161821"/>
            <a:ext cx="28575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EZ TOUR перенесет даты туров на чартерах без доплат — Travel Russian New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18" y="1635144"/>
            <a:ext cx="2878288" cy="187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Туристический оператор Coral Trav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77" y="3875932"/>
            <a:ext cx="3334626" cy="18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Рекламная кампания &quot;TUI Ukraine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297832" cy="159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16632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Внутрішній туризм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749" y="381951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Історія Львова: коротка інформація про історію, легенди старого міста,  цікаві факти,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" y="861371"/>
            <a:ext cx="4427612" cy="27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деса. Незабутні літні історії — Join UP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659" y="2132856"/>
            <a:ext cx="4377895" cy="264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8104" y="482851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Одеса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па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042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328498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Карпати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Природный лекарь – Голубые озера (фото) - tv.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44042"/>
            <a:ext cx="4344304" cy="268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4012" y="479715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Чернігів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7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584</Words>
  <Application>Microsoft Office PowerPoint</Application>
  <PresentationFormat>Экран (4:3)</PresentationFormat>
  <Paragraphs>115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DELL</cp:lastModifiedBy>
  <cp:revision>53</cp:revision>
  <dcterms:created xsi:type="dcterms:W3CDTF">2021-05-10T09:50:40Z</dcterms:created>
  <dcterms:modified xsi:type="dcterms:W3CDTF">2021-05-10T12:29:35Z</dcterms:modified>
</cp:coreProperties>
</file>