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73" r:id="rId1"/>
  </p:sldMasterIdLst>
  <p:notesMasterIdLst>
    <p:notesMasterId r:id="rId3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4" r:id="rId29"/>
    <p:sldId id="283" r:id="rId30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0" d="100"/>
          <a:sy n="110" d="100"/>
        </p:scale>
        <p:origin x="658" y="67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g21197f3b519_0_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3" name="Google Shape;113;g21197f3b519_0_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g21197f3b519_0_6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9" name="Google Shape;119;g21197f3b519_0_6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21197f3b519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21197f3b519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g21197f3b519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" name="Google Shape;64;g21197f3b519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g21197f3b519_0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" name="Google Shape;70;g21197f3b519_0_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g21197f3b519_0_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9" name="Google Shape;79;g21197f3b519_0_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g21197f3b519_0_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5" name="Google Shape;85;g21197f3b519_0_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g21197f3b519_0_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" name="Google Shape;92;g21197f3b519_0_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g21197f3b519_0_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g21197f3b519_0_4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g21197f3b519_0_5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7" name="Google Shape;107;g21197f3b519_0_5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D6EE87-EBD5-4F12-A48A-63ACA297AC8F}" type="datetimeFigureOut">
              <a:rPr lang="en-US" smtClean="0"/>
              <a:t>2/27/2023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 smtClean="0"/>
              <a:t>‹#›</a:t>
            </a:fld>
            <a:endParaRPr lang="uk"/>
          </a:p>
        </p:txBody>
      </p:sp>
    </p:spTree>
    <p:extLst>
      <p:ext uri="{BB962C8B-B14F-4D97-AF65-F5344CB8AC3E}">
        <p14:creationId xmlns:p14="http://schemas.microsoft.com/office/powerpoint/2010/main" val="254546667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73815-2707-4475-8F1A-B873CB631BB4}" type="datetimeFigureOut">
              <a:rPr lang="en-US" smtClean="0"/>
              <a:t>2/27/2023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 smtClean="0"/>
              <a:t>‹#›</a:t>
            </a:fld>
            <a:endParaRPr lang="uk"/>
          </a:p>
        </p:txBody>
      </p:sp>
    </p:spTree>
    <p:extLst>
      <p:ext uri="{BB962C8B-B14F-4D97-AF65-F5344CB8AC3E}">
        <p14:creationId xmlns:p14="http://schemas.microsoft.com/office/powerpoint/2010/main" val="2426531379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4AFB99-0EAB-4182-AFF8-E214C82A68F6}" type="datetimeFigureOut">
              <a:rPr lang="en-US" smtClean="0"/>
              <a:t>2/27/2023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 smtClean="0"/>
              <a:t>‹#›</a:t>
            </a:fld>
            <a:endParaRPr lang="uk"/>
          </a:p>
        </p:txBody>
      </p:sp>
    </p:spTree>
    <p:extLst>
      <p:ext uri="{BB962C8B-B14F-4D97-AF65-F5344CB8AC3E}">
        <p14:creationId xmlns:p14="http://schemas.microsoft.com/office/powerpoint/2010/main" val="728401256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1032456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D3794B-289A-4A80-97D7-111025398D45}" type="datetimeFigureOut">
              <a:rPr lang="en-US" smtClean="0"/>
              <a:t>2/27/2023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 smtClean="0"/>
              <a:t>‹#›</a:t>
            </a:fld>
            <a:endParaRPr lang="uk"/>
          </a:p>
        </p:txBody>
      </p:sp>
    </p:spTree>
    <p:extLst>
      <p:ext uri="{BB962C8B-B14F-4D97-AF65-F5344CB8AC3E}">
        <p14:creationId xmlns:p14="http://schemas.microsoft.com/office/powerpoint/2010/main" val="798543148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61015F-7CC6-4D0A-9D87-873EA4C304CC}" type="datetimeFigureOut">
              <a:rPr lang="en-US" smtClean="0"/>
              <a:t>2/27/2023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 smtClean="0"/>
              <a:t>‹#›</a:t>
            </a:fld>
            <a:endParaRPr lang="uk"/>
          </a:p>
        </p:txBody>
      </p:sp>
    </p:spTree>
    <p:extLst>
      <p:ext uri="{BB962C8B-B14F-4D97-AF65-F5344CB8AC3E}">
        <p14:creationId xmlns:p14="http://schemas.microsoft.com/office/powerpoint/2010/main" val="4155216031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6A301-0538-44EC-B09D-202E1042A48B}" type="datetimeFigureOut">
              <a:rPr lang="en-US" smtClean="0"/>
              <a:t>2/27/2023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 smtClean="0"/>
              <a:t>‹#›</a:t>
            </a:fld>
            <a:endParaRPr lang="uk"/>
          </a:p>
        </p:txBody>
      </p:sp>
    </p:spTree>
    <p:extLst>
      <p:ext uri="{BB962C8B-B14F-4D97-AF65-F5344CB8AC3E}">
        <p14:creationId xmlns:p14="http://schemas.microsoft.com/office/powerpoint/2010/main" val="277922894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89574A-8875-45EF-8EA2-3CAA0F7ABC4C}" type="datetimeFigureOut">
              <a:rPr lang="en-US" smtClean="0"/>
              <a:t>2/27/2023</a:t>
            </a:fld>
            <a:endParaRPr lang="en-US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 smtClean="0"/>
              <a:t>‹#›</a:t>
            </a:fld>
            <a:endParaRPr lang="uk"/>
          </a:p>
        </p:txBody>
      </p:sp>
    </p:spTree>
    <p:extLst>
      <p:ext uri="{BB962C8B-B14F-4D97-AF65-F5344CB8AC3E}">
        <p14:creationId xmlns:p14="http://schemas.microsoft.com/office/powerpoint/2010/main" val="3822638107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EF4D4C-5367-4C26-9E2B-D8088D7FCA81}" type="datetimeFigureOut">
              <a:rPr lang="en-US" smtClean="0"/>
              <a:t>2/27/2023</a:t>
            </a:fld>
            <a:endParaRPr lang="en-US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 smtClean="0"/>
              <a:t>‹#›</a:t>
            </a:fld>
            <a:endParaRPr lang="uk"/>
          </a:p>
        </p:txBody>
      </p:sp>
    </p:spTree>
    <p:extLst>
      <p:ext uri="{BB962C8B-B14F-4D97-AF65-F5344CB8AC3E}">
        <p14:creationId xmlns:p14="http://schemas.microsoft.com/office/powerpoint/2010/main" val="880093445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E91E96-98B0-4413-9547-46F3504108EF}" type="datetimeFigureOut">
              <a:rPr lang="en-US" smtClean="0"/>
              <a:t>2/27/2023</a:t>
            </a:fld>
            <a:endParaRPr lang="en-US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 smtClean="0"/>
              <a:t>‹#›</a:t>
            </a:fld>
            <a:endParaRPr lang="uk"/>
          </a:p>
        </p:txBody>
      </p:sp>
    </p:spTree>
    <p:extLst>
      <p:ext uri="{BB962C8B-B14F-4D97-AF65-F5344CB8AC3E}">
        <p14:creationId xmlns:p14="http://schemas.microsoft.com/office/powerpoint/2010/main" val="958233942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C68B11-C5A8-448C-8CE9-B1A273C79CFC}" type="datetimeFigureOut">
              <a:rPr lang="en-US" smtClean="0"/>
              <a:t>2/27/2023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 smtClean="0"/>
              <a:t>‹#›</a:t>
            </a:fld>
            <a:endParaRPr lang="uk"/>
          </a:p>
        </p:txBody>
      </p:sp>
    </p:spTree>
    <p:extLst>
      <p:ext uri="{BB962C8B-B14F-4D97-AF65-F5344CB8AC3E}">
        <p14:creationId xmlns:p14="http://schemas.microsoft.com/office/powerpoint/2010/main" val="1828201871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16CA0-919D-4A49-9C8A-62FDFB3A5183}" type="datetimeFigureOut">
              <a:rPr lang="en-US" smtClean="0"/>
              <a:t>2/27/2023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 smtClean="0"/>
              <a:t>‹#›</a:t>
            </a:fld>
            <a:endParaRPr lang="uk"/>
          </a:p>
        </p:txBody>
      </p:sp>
    </p:spTree>
    <p:extLst>
      <p:ext uri="{BB962C8B-B14F-4D97-AF65-F5344CB8AC3E}">
        <p14:creationId xmlns:p14="http://schemas.microsoft.com/office/powerpoint/2010/main" val="651322447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298CD5-6C1E-4009-B41F-6DF62E31D3BE}" type="datetimeFigureOut">
              <a:rPr lang="en-US" smtClean="0"/>
              <a:pPr/>
              <a:t>2/27/2023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 smtClean="0"/>
              <a:t>‹#›</a:t>
            </a:fld>
            <a:endParaRPr lang="uk"/>
          </a:p>
        </p:txBody>
      </p:sp>
    </p:spTree>
    <p:extLst>
      <p:ext uri="{BB962C8B-B14F-4D97-AF65-F5344CB8AC3E}">
        <p14:creationId xmlns:p14="http://schemas.microsoft.com/office/powerpoint/2010/main" val="6504547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</p:sldLayoutIdLst>
  <p:hf sldNum="0"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4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.png"/><Relationship Id="rId5" Type="http://schemas.openxmlformats.org/officeDocument/2006/relationships/image" Target="../media/image17.jpg"/><Relationship Id="rId4" Type="http://schemas.openxmlformats.org/officeDocument/2006/relationships/image" Target="../media/image16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.png"/><Relationship Id="rId4" Type="http://schemas.openxmlformats.org/officeDocument/2006/relationships/image" Target="../media/image20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.png"/><Relationship Id="rId4" Type="http://schemas.openxmlformats.org/officeDocument/2006/relationships/image" Target="../media/image27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.png"/><Relationship Id="rId5" Type="http://schemas.openxmlformats.org/officeDocument/2006/relationships/image" Target="../media/image5.jpg"/><Relationship Id="rId4" Type="http://schemas.openxmlformats.org/officeDocument/2006/relationships/image" Target="../media/image4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.png"/><Relationship Id="rId4" Type="http://schemas.openxmlformats.org/officeDocument/2006/relationships/image" Target="../media/image7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.png"/><Relationship Id="rId4" Type="http://schemas.openxmlformats.org/officeDocument/2006/relationships/image" Target="../media/image9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2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>
            <a:spLocks noGrp="1"/>
          </p:cNvSpPr>
          <p:nvPr>
            <p:ph type="ctrTitle"/>
          </p:nvPr>
        </p:nvSpPr>
        <p:spPr>
          <a:xfrm>
            <a:off x="0" y="1821304"/>
            <a:ext cx="9144000" cy="811167"/>
          </a:xfrm>
          <a:prstGeom prst="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uk" dirty="0"/>
              <a:t>SMM-СТРАТЕГІЯ</a:t>
            </a:r>
            <a:endParaRPr dirty="0"/>
          </a:p>
        </p:txBody>
      </p:sp>
      <p:sp>
        <p:nvSpPr>
          <p:cNvPr id="55" name="Google Shape;55;p13"/>
          <p:cNvSpPr txBox="1">
            <a:spLocks noGrp="1"/>
          </p:cNvSpPr>
          <p:nvPr>
            <p:ph type="subTitle" idx="1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uk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косметологічної студії “Алфея”</a:t>
            </a:r>
            <a:endParaRPr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/>
          <a:srcRect l="23477" t="25376" r="66444" b="56222"/>
          <a:stretch/>
        </p:blipFill>
        <p:spPr>
          <a:xfrm>
            <a:off x="8108974" y="4140000"/>
            <a:ext cx="723326" cy="74295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22"/>
          <p:cNvSpPr txBox="1">
            <a:spLocks noGrp="1"/>
          </p:cNvSpPr>
          <p:nvPr>
            <p:ph type="title"/>
          </p:nvPr>
        </p:nvSpPr>
        <p:spPr>
          <a:xfrm>
            <a:off x="0" y="445025"/>
            <a:ext cx="9144000" cy="572700"/>
          </a:xfrm>
          <a:prstGeom prst="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uk" b="1" dirty="0"/>
              <a:t>Копірайтинг</a:t>
            </a:r>
            <a:endParaRPr b="1" dirty="0"/>
          </a:p>
        </p:txBody>
      </p:sp>
      <p:sp>
        <p:nvSpPr>
          <p:cNvPr id="116" name="Google Shape;116;p22"/>
          <p:cNvSpPr txBox="1">
            <a:spLocks noGrp="1"/>
          </p:cNvSpPr>
          <p:nvPr>
            <p:ph type="body" idx="1"/>
          </p:nvPr>
        </p:nvSpPr>
        <p:spPr>
          <a:xfrm>
            <a:off x="311699" y="1094509"/>
            <a:ext cx="3728149" cy="2085109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uk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⁃ </a:t>
            </a:r>
            <a:r>
              <a:rPr lang="uk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під всіма постами текст</a:t>
            </a:r>
            <a:endParaRPr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uk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⁃ </a:t>
            </a:r>
            <a:r>
              <a:rPr lang="uk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Рідко є заклик до дії</a:t>
            </a:r>
            <a:endParaRPr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uk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Хороший опис процедур, препаратів </a:t>
            </a:r>
            <a:endParaRPr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uk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Доречне використання смайлів</a:t>
            </a:r>
            <a:endParaRPr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806" b="10980"/>
          <a:stretch/>
        </p:blipFill>
        <p:spPr>
          <a:xfrm>
            <a:off x="4174761" y="1094509"/>
            <a:ext cx="2203554" cy="397134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74" b="9800"/>
          <a:stretch/>
        </p:blipFill>
        <p:spPr>
          <a:xfrm>
            <a:off x="6670563" y="1094509"/>
            <a:ext cx="2165305" cy="3949909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623041" y="4535660"/>
            <a:ext cx="13369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/>
              <a:t>Вдалі дописи: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23"/>
          <p:cNvSpPr txBox="1">
            <a:spLocks noGrp="1"/>
          </p:cNvSpPr>
          <p:nvPr>
            <p:ph type="title"/>
          </p:nvPr>
        </p:nvSpPr>
        <p:spPr>
          <a:xfrm>
            <a:off x="-1" y="445025"/>
            <a:ext cx="9144001" cy="572700"/>
          </a:xfrm>
          <a:prstGeom prst="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uk" b="1" dirty="0"/>
              <a:t>Сторіс</a:t>
            </a:r>
            <a:endParaRPr b="1" dirty="0"/>
          </a:p>
        </p:txBody>
      </p:sp>
      <p:sp>
        <p:nvSpPr>
          <p:cNvPr id="122" name="Google Shape;122;p23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2713734" cy="232501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uk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⁃ Немає оформлення </a:t>
            </a:r>
            <a:endParaRPr sz="1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uk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⁃ </a:t>
            </a:r>
            <a:r>
              <a:rPr lang="uk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лаконічні </a:t>
            </a:r>
            <a:endParaRPr sz="1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uk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⁃ </a:t>
            </a:r>
            <a:r>
              <a:rPr lang="uk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Текст літає</a:t>
            </a:r>
            <a:endParaRPr sz="1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uk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⁃ </a:t>
            </a:r>
            <a:r>
              <a:rPr lang="uk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використано 2 шрифта </a:t>
            </a:r>
            <a:endParaRPr sz="1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uk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⁃ </a:t>
            </a:r>
            <a:r>
              <a:rPr lang="uk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Немає лого бренду</a:t>
            </a:r>
            <a:endParaRPr sz="1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endParaRPr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408" b="8686"/>
          <a:stretch/>
        </p:blipFill>
        <p:spPr>
          <a:xfrm>
            <a:off x="3025434" y="1152475"/>
            <a:ext cx="1658202" cy="3013364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934" b="12760"/>
          <a:stretch/>
        </p:blipFill>
        <p:spPr>
          <a:xfrm>
            <a:off x="7179673" y="1172625"/>
            <a:ext cx="1665267" cy="281247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273" b="13266"/>
          <a:stretch/>
        </p:blipFill>
        <p:spPr>
          <a:xfrm>
            <a:off x="5036168" y="1152475"/>
            <a:ext cx="1790973" cy="308224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110800" y="4140000"/>
            <a:ext cx="725487" cy="74377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445025"/>
            <a:ext cx="9144000" cy="572700"/>
          </a:xfr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pPr algn="ctr"/>
            <a:r>
              <a:rPr lang="uk-UA" b="1" dirty="0" smtClean="0"/>
              <a:t>Аналіз конкурентів</a:t>
            </a:r>
            <a:endParaRPr lang="en-US" b="1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67119" y="1085100"/>
            <a:ext cx="5688907" cy="1882680"/>
          </a:xfrm>
        </p:spPr>
        <p:txBody>
          <a:bodyPr>
            <a:normAutofit/>
          </a:bodyPr>
          <a:lstStyle/>
          <a:p>
            <a:pPr marL="114300" indent="0">
              <a:buNone/>
            </a:pPr>
            <a:r>
              <a:rPr lang="uk-UA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Перший - </a:t>
            </a:r>
            <a:r>
              <a:rPr lang="en-US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@</a:t>
            </a:r>
            <a:r>
              <a:rPr lang="en-US" sz="14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ostrovska</a:t>
            </a:r>
            <a:endParaRPr lang="uk-UA" sz="14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14300" indent="0">
              <a:buNone/>
            </a:pPr>
            <a:r>
              <a:rPr lang="uk-UA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Наявність </a:t>
            </a:r>
            <a:r>
              <a:rPr lang="uk-UA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єдиного стилю бренду </a:t>
            </a:r>
            <a:endParaRPr lang="en-US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14300" indent="0">
              <a:buNone/>
            </a:pPr>
            <a:r>
              <a:rPr lang="uk-UA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Якісні </a:t>
            </a:r>
            <a:r>
              <a:rPr lang="uk-UA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фото, в одній візуальній концепції, є фото зблизька </a:t>
            </a:r>
            <a:r>
              <a:rPr lang="uk-UA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деталей, здалеку</a:t>
            </a:r>
            <a:r>
              <a:rPr lang="uk-UA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uk-UA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особисті</a:t>
            </a:r>
          </a:p>
          <a:p>
            <a:pPr marL="114300" indent="0">
              <a:buNone/>
            </a:pPr>
            <a:r>
              <a:rPr lang="uk-UA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Немає УТП </a:t>
            </a:r>
          </a:p>
          <a:p>
            <a:pPr marL="114300" indent="0">
              <a:buNone/>
            </a:pPr>
            <a:r>
              <a:rPr lang="uk-UA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Обкладинки </a:t>
            </a:r>
            <a:r>
              <a:rPr lang="uk-UA" sz="1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хайлайтс</a:t>
            </a:r>
            <a:r>
              <a:rPr lang="uk-UA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не в одному візуальному стилі, але + те, що вони є, багато і інформативні</a:t>
            </a:r>
            <a:endParaRPr lang="en-US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422" y="3035155"/>
            <a:ext cx="2101495" cy="182129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330" b="8956"/>
          <a:stretch/>
        </p:blipFill>
        <p:spPr>
          <a:xfrm>
            <a:off x="6056026" y="1077485"/>
            <a:ext cx="1984061" cy="364025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8630" y="3871855"/>
            <a:ext cx="3356683" cy="84588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10800" y="4140000"/>
            <a:ext cx="725487" cy="743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54363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445025"/>
            <a:ext cx="9144000" cy="572700"/>
          </a:xfr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pPr algn="ctr"/>
            <a:r>
              <a:rPr lang="en-US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@</a:t>
            </a:r>
            <a:r>
              <a:rPr lang="en-US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ostrovska</a:t>
            </a:r>
            <a:r>
              <a:rPr lang="uk-UA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3383" y="1076274"/>
            <a:ext cx="4109719" cy="2602107"/>
          </a:xfrm>
        </p:spPr>
        <p:txBody>
          <a:bodyPr>
            <a:normAutofit/>
          </a:bodyPr>
          <a:lstStyle/>
          <a:p>
            <a:pPr marL="114300" indent="0">
              <a:buNone/>
            </a:pP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 - 1,2 в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місяць</a:t>
            </a:r>
            <a:endParaRPr lang="ru-RU" sz="1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14300" indent="0">
              <a:buNone/>
            </a:pP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Сторіс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кожного дня</a:t>
            </a:r>
          </a:p>
          <a:p>
            <a:pPr marL="114300" indent="0">
              <a:buNone/>
            </a:pP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Співвідношення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видів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візуального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контенту - 1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відео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5 фото</a:t>
            </a:r>
          </a:p>
          <a:p>
            <a:pPr marL="114300" indent="0">
              <a:buNone/>
            </a:pP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Інформативні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пости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вирішенням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проблеми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з </a:t>
            </a:r>
            <a:r>
              <a:rPr lang="ru-RU" sz="1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смайлами</a:t>
            </a:r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але без </a:t>
            </a:r>
            <a:r>
              <a:rPr lang="ru-RU" sz="1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заклику</a:t>
            </a:r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1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дії</a:t>
            </a:r>
            <a:endParaRPr lang="ru-RU" sz="1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14300" indent="0">
              <a:buNone/>
            </a:pPr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є </a:t>
            </a:r>
            <a:r>
              <a:rPr lang="ru-RU" sz="1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хештеги</a:t>
            </a:r>
            <a:endParaRPr lang="en-US" sz="1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792" b="8821"/>
          <a:stretch/>
        </p:blipFill>
        <p:spPr>
          <a:xfrm>
            <a:off x="6109139" y="1312903"/>
            <a:ext cx="2001661" cy="370174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18" b="14882"/>
          <a:stretch/>
        </p:blipFill>
        <p:spPr>
          <a:xfrm>
            <a:off x="3901076" y="1312903"/>
            <a:ext cx="2152381" cy="372933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10800" y="4140000"/>
            <a:ext cx="725487" cy="743776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286000" y="4511888"/>
            <a:ext cx="198619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/>
              <a:t>Приклади постів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6100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445025"/>
            <a:ext cx="9144000" cy="572700"/>
          </a:xfr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pPr algn="ctr"/>
            <a:r>
              <a:rPr lang="en-US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@</a:t>
            </a:r>
            <a:r>
              <a:rPr lang="en-US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ostrovska</a:t>
            </a:r>
            <a:r>
              <a:rPr lang="uk-UA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3874" y="1220997"/>
            <a:ext cx="4004703" cy="3416400"/>
          </a:xfrm>
        </p:spPr>
        <p:txBody>
          <a:bodyPr>
            <a:normAutofit/>
          </a:bodyPr>
          <a:lstStyle/>
          <a:p>
            <a:pPr marL="114300" indent="0">
              <a:buNone/>
            </a:pPr>
            <a:r>
              <a:rPr lang="uk-UA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Модерація</a:t>
            </a:r>
            <a:r>
              <a:rPr lang="uk-UA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відповідає тільки на негативні коментарі, </a:t>
            </a:r>
            <a:r>
              <a:rPr lang="uk-UA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рідко</a:t>
            </a:r>
            <a:r>
              <a:rPr lang="uk-UA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відповідає в </a:t>
            </a:r>
            <a:r>
              <a:rPr lang="uk-UA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коментарях.</a:t>
            </a:r>
            <a:endParaRPr lang="uk-UA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14300" indent="0">
              <a:buNone/>
            </a:pPr>
            <a:r>
              <a:rPr lang="uk-UA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Конкурсних механік немає </a:t>
            </a:r>
            <a:r>
              <a:rPr lang="uk-UA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k-UA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14300" indent="0">
              <a:buNone/>
            </a:pPr>
            <a:r>
              <a:rPr lang="uk-UA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en-US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Ugc</a:t>
            </a:r>
            <a:r>
              <a:rPr lang="en-US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контент - закріплені в </a:t>
            </a:r>
            <a:r>
              <a:rPr lang="uk-UA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сторіс</a:t>
            </a:r>
            <a:r>
              <a:rPr lang="uk-UA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відгуки в </a:t>
            </a:r>
            <a:r>
              <a:rPr lang="uk-UA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дірект</a:t>
            </a:r>
            <a:r>
              <a:rPr lang="uk-UA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відмітки в </a:t>
            </a:r>
            <a:r>
              <a:rPr lang="uk-UA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сторіс</a:t>
            </a:r>
            <a:r>
              <a:rPr lang="uk-UA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косметолога, </a:t>
            </a:r>
            <a:r>
              <a:rPr lang="uk-UA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сторіс</a:t>
            </a:r>
            <a:r>
              <a:rPr lang="uk-UA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uk-UA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клієнтами.</a:t>
            </a:r>
            <a:endParaRPr lang="uk-UA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14300" indent="0">
              <a:buNone/>
            </a:pPr>
            <a:r>
              <a:rPr lang="uk-UA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Робота з </a:t>
            </a:r>
            <a:r>
              <a:rPr lang="uk-UA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блогерами</a:t>
            </a:r>
            <a:r>
              <a:rPr lang="uk-UA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@</a:t>
            </a:r>
            <a:r>
              <a:rPr lang="en-US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sasha</a:t>
            </a:r>
            <a:r>
              <a:rPr lang="uk-UA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en-US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</a:t>
            </a:r>
            <a:r>
              <a:rPr lang="uk-UA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114300" indent="0">
              <a:buNone/>
            </a:pPr>
            <a:r>
              <a:rPr lang="uk-UA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Просування – </a:t>
            </a:r>
            <a:r>
              <a:rPr lang="en-US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reels</a:t>
            </a:r>
            <a:r>
              <a:rPr lang="uk-UA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uk-UA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робота з </a:t>
            </a:r>
            <a:r>
              <a:rPr lang="uk-UA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інфлюенсерами</a:t>
            </a:r>
            <a:r>
              <a:rPr lang="uk-UA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677" b="14073"/>
          <a:stretch/>
        </p:blipFill>
        <p:spPr>
          <a:xfrm>
            <a:off x="4316402" y="1369830"/>
            <a:ext cx="2131443" cy="3612235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28050" y="4251294"/>
            <a:ext cx="4572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uk-UA" sz="12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en-US" sz="12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UGC</a:t>
            </a:r>
            <a:r>
              <a:rPr lang="en-US" sz="12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user generated content — </a:t>
            </a:r>
            <a:r>
              <a:rPr lang="uk-UA" sz="12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фото, відео, відгуки </a:t>
            </a:r>
            <a:r>
              <a:rPr lang="uk-UA" sz="12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 інший </a:t>
            </a:r>
            <a:r>
              <a:rPr lang="uk-UA" sz="12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контент про бренд, створюваний </a:t>
            </a:r>
            <a:r>
              <a:rPr lang="uk-UA" sz="12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 розповсюджуваний </a:t>
            </a:r>
            <a:r>
              <a:rPr lang="uk-UA" sz="12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користувачами. </a:t>
            </a:r>
            <a:r>
              <a:rPr lang="en-US" sz="12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UGC </a:t>
            </a:r>
            <a:r>
              <a:rPr lang="uk-UA" sz="12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часто використовується </a:t>
            </a:r>
            <a:r>
              <a:rPr lang="uk-UA" sz="12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просування товарів </a:t>
            </a:r>
            <a:r>
              <a:rPr lang="uk-UA" sz="12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через </a:t>
            </a:r>
            <a:r>
              <a:rPr lang="uk-UA" sz="1200" i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Фейсбук</a:t>
            </a:r>
            <a:r>
              <a:rPr lang="uk-UA" sz="12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2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 зміцнення довіри до </a:t>
            </a:r>
            <a:r>
              <a:rPr lang="uk-UA" sz="12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бренду.</a:t>
            </a:r>
            <a:endParaRPr lang="en-US" sz="1200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54" b="15690"/>
          <a:stretch/>
        </p:blipFill>
        <p:spPr>
          <a:xfrm>
            <a:off x="6595670" y="1369831"/>
            <a:ext cx="2147365" cy="3612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190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445025"/>
            <a:ext cx="9144000" cy="572700"/>
          </a:xfr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pPr algn="ctr"/>
            <a:r>
              <a:rPr lang="uk-UA" b="1" dirty="0" smtClean="0"/>
              <a:t>Другий </a:t>
            </a:r>
            <a:r>
              <a:rPr lang="en-US" b="1" dirty="0" smtClean="0"/>
              <a:t>@</a:t>
            </a:r>
            <a:r>
              <a:rPr lang="en-US" b="1" dirty="0" err="1" smtClean="0"/>
              <a:t>taniasaiuk</a:t>
            </a:r>
            <a:endParaRPr lang="en-US" b="1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93963" y="1045099"/>
            <a:ext cx="3780453" cy="3416400"/>
          </a:xfrm>
        </p:spPr>
        <p:txBody>
          <a:bodyPr>
            <a:normAutofit/>
          </a:bodyPr>
          <a:lstStyle/>
          <a:p>
            <a:pPr marL="114300" indent="0">
              <a:buNone/>
            </a:pPr>
            <a:r>
              <a:rPr lang="uk-UA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Немає єдиного стилю, але + обкладинки </a:t>
            </a:r>
            <a:r>
              <a:rPr lang="uk-UA" sz="1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хайлайтс</a:t>
            </a:r>
            <a:r>
              <a:rPr lang="uk-UA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оформлені в єдиному стилі</a:t>
            </a:r>
          </a:p>
          <a:p>
            <a:pPr marL="114300" indent="0">
              <a:buNone/>
            </a:pPr>
            <a:r>
              <a:rPr lang="uk-UA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зрозуміле ім’я</a:t>
            </a:r>
          </a:p>
          <a:p>
            <a:pPr marL="114300" indent="0">
              <a:buNone/>
            </a:pPr>
            <a:r>
              <a:rPr lang="uk-UA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є кнопка контакту</a:t>
            </a:r>
          </a:p>
          <a:p>
            <a:pPr marL="114300" indent="0">
              <a:buNone/>
            </a:pPr>
            <a:r>
              <a:rPr lang="uk-UA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Немає УТП</a:t>
            </a:r>
          </a:p>
          <a:p>
            <a:pPr marL="114300" indent="0">
              <a:buNone/>
            </a:pPr>
            <a:r>
              <a:rPr lang="uk-UA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Є фото з інтернету, багато особистих фото, пости тільки фото</a:t>
            </a:r>
          </a:p>
          <a:p>
            <a:pPr marL="114300" indent="0">
              <a:buNone/>
            </a:pPr>
            <a:r>
              <a:rPr lang="uk-UA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Не регулярний контент, в середньому 3-4 поста на місяць</a:t>
            </a:r>
          </a:p>
          <a:p>
            <a:pPr>
              <a:buFontTx/>
              <a:buChar char="-"/>
            </a:pPr>
            <a:endParaRPr lang="en-US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0941" y="1176410"/>
            <a:ext cx="2629048" cy="303567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217" y="4015004"/>
            <a:ext cx="3571875" cy="94773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00" b="9629"/>
          <a:stretch/>
        </p:blipFill>
        <p:spPr>
          <a:xfrm>
            <a:off x="3919928" y="1235477"/>
            <a:ext cx="2054347" cy="372726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10800" y="4140000"/>
            <a:ext cx="725487" cy="743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4998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445025"/>
            <a:ext cx="9144000" cy="572700"/>
          </a:xfr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pPr algn="ctr"/>
            <a:r>
              <a:rPr lang="uk-UA" b="1" dirty="0" smtClean="0"/>
              <a:t>@</a:t>
            </a:r>
            <a:r>
              <a:rPr lang="en-US" b="1" dirty="0" err="1"/>
              <a:t>taniasaiuk</a:t>
            </a:r>
            <a:endParaRPr lang="en-US" b="1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11699" y="1124766"/>
            <a:ext cx="4739985" cy="3416400"/>
          </a:xfrm>
        </p:spPr>
        <p:txBody>
          <a:bodyPr>
            <a:normAutofit/>
          </a:bodyPr>
          <a:lstStyle/>
          <a:p>
            <a:pPr marL="114300" indent="0">
              <a:buNone/>
            </a:pPr>
            <a:r>
              <a:rPr lang="uk-UA" sz="1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Модерація</a:t>
            </a:r>
            <a:r>
              <a:rPr lang="uk-UA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відсутня.</a:t>
            </a:r>
          </a:p>
          <a:p>
            <a:pPr marL="114300" indent="0">
              <a:buNone/>
            </a:pPr>
            <a:r>
              <a:rPr lang="uk-UA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Конкурсні механіки – участь в </a:t>
            </a:r>
            <a:r>
              <a:rPr lang="uk-UA" sz="1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гівевеї</a:t>
            </a:r>
            <a:r>
              <a:rPr lang="uk-UA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як спонсор.</a:t>
            </a:r>
          </a:p>
          <a:p>
            <a:pPr marL="114300" indent="0">
              <a:buNone/>
            </a:pPr>
            <a:r>
              <a:rPr lang="uk-UA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uk-UA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обота </a:t>
            </a:r>
            <a:r>
              <a:rPr lang="uk-UA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 </a:t>
            </a:r>
            <a:r>
              <a:rPr lang="en-US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UGC </a:t>
            </a:r>
            <a:r>
              <a:rPr lang="uk-UA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контентом – закріплені відмітки в </a:t>
            </a:r>
            <a:r>
              <a:rPr lang="uk-UA" sz="1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сторіс</a:t>
            </a:r>
            <a:r>
              <a:rPr lang="uk-UA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відгуки в </a:t>
            </a:r>
            <a:r>
              <a:rPr lang="uk-UA" sz="1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дірект</a:t>
            </a:r>
            <a:r>
              <a:rPr lang="uk-UA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114300" indent="0">
              <a:buNone/>
            </a:pPr>
            <a:r>
              <a:rPr lang="uk-UA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Просування - *</a:t>
            </a:r>
            <a:r>
              <a:rPr lang="uk-UA" sz="1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медіабаїнг</a:t>
            </a:r>
            <a:r>
              <a:rPr lang="uk-UA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1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657" b="12458"/>
          <a:stretch/>
        </p:blipFill>
        <p:spPr>
          <a:xfrm>
            <a:off x="5609352" y="1071615"/>
            <a:ext cx="2244018" cy="3979753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02479" y="4405037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2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200" i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Медіабаїнг</a:t>
            </a:r>
            <a:r>
              <a:rPr lang="ru-RU" sz="12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200" i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12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sz="12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бути </a:t>
            </a:r>
            <a:r>
              <a:rPr lang="ru-RU" sz="12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закупівля</a:t>
            </a:r>
            <a:r>
              <a:rPr lang="ru-RU" sz="12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реклами</a:t>
            </a:r>
            <a:r>
              <a:rPr lang="ru-RU" sz="12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12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різних</a:t>
            </a:r>
            <a:r>
              <a:rPr lang="ru-RU" sz="12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медіа</a:t>
            </a:r>
            <a:r>
              <a:rPr lang="ru-RU" sz="12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2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12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читає</a:t>
            </a:r>
            <a:r>
              <a:rPr lang="ru-RU" sz="12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ваша </a:t>
            </a:r>
            <a:r>
              <a:rPr lang="ru-RU" sz="12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аудиторія</a:t>
            </a:r>
            <a:r>
              <a:rPr lang="ru-RU" sz="12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12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телеграм</a:t>
            </a:r>
            <a:r>
              <a:rPr lang="ru-RU" sz="12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канали,</a:t>
            </a:r>
          </a:p>
          <a:p>
            <a:r>
              <a:rPr lang="ru-RU" sz="12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фейсбук</a:t>
            </a:r>
            <a:r>
              <a:rPr lang="ru-RU" sz="12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12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інстаграм</a:t>
            </a:r>
            <a:r>
              <a:rPr lang="ru-RU" sz="12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спільноти</a:t>
            </a:r>
            <a:r>
              <a:rPr lang="ru-RU" sz="12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2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форуми</a:t>
            </a:r>
            <a:r>
              <a:rPr lang="ru-RU" sz="12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12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блоги.</a:t>
            </a:r>
            <a:endParaRPr lang="en-US" sz="1200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10800" y="4140000"/>
            <a:ext cx="725487" cy="743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5281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445025"/>
            <a:ext cx="8832300" cy="572700"/>
          </a:xfr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pPr algn="ctr"/>
            <a:r>
              <a:rPr lang="uk-UA" b="1" dirty="0" smtClean="0"/>
              <a:t>Аналіз продукту</a:t>
            </a:r>
            <a:endParaRPr lang="en-US" b="1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>
            <a:noAutofit/>
          </a:bodyPr>
          <a:lstStyle/>
          <a:p>
            <a:pPr marL="114300" indent="0">
              <a:buNone/>
            </a:pPr>
            <a:r>
              <a:rPr lang="uk-UA" sz="1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*УТП</a:t>
            </a:r>
            <a:r>
              <a:rPr lang="uk-UA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На першу ін‘єкційну процедуру </a:t>
            </a:r>
            <a:r>
              <a:rPr lang="uk-UA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масочка</a:t>
            </a:r>
            <a:r>
              <a:rPr lang="uk-UA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uk-UA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подарунок.</a:t>
            </a:r>
            <a:endParaRPr lang="uk-UA" sz="1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14300" indent="0">
              <a:buNone/>
            </a:pPr>
            <a:r>
              <a:rPr lang="uk-UA" sz="1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Сильні сторони: </a:t>
            </a:r>
          </a:p>
          <a:p>
            <a:pPr marL="114300" indent="0">
              <a:buNone/>
            </a:pPr>
            <a:r>
              <a:rPr lang="uk-UA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• Медична освіта &gt; можливості: довіра від клієнтів.</a:t>
            </a:r>
          </a:p>
          <a:p>
            <a:pPr marL="114300" indent="0">
              <a:buNone/>
            </a:pPr>
            <a:r>
              <a:rPr lang="uk-UA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• Основна робота &gt; можливості: запис клієнтів на час зручний їм.</a:t>
            </a:r>
          </a:p>
          <a:p>
            <a:pPr marL="114300" indent="0">
              <a:buNone/>
            </a:pPr>
            <a:r>
              <a:rPr lang="uk-UA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• Широкий спектр послуг &gt; можливості: залучення великого кола клієнтів ( від декоративної до лікувальної косметології).</a:t>
            </a:r>
          </a:p>
          <a:p>
            <a:pPr marL="114300" indent="0">
              <a:buNone/>
            </a:pPr>
            <a:r>
              <a:rPr lang="uk-UA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• Трьох-етапна стерилізація інструментів &gt; можливості: безпека клієнтів </a:t>
            </a:r>
          </a:p>
          <a:p>
            <a:pPr marL="114300" indent="0">
              <a:buNone/>
            </a:pPr>
            <a:r>
              <a:rPr lang="uk-UA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• Постійні додаткові навчання &gt; можливості: розвиток, закриваємо більше болів клієнтів </a:t>
            </a:r>
          </a:p>
          <a:p>
            <a:pPr marL="114300" indent="0">
              <a:buNone/>
            </a:pPr>
            <a:r>
              <a:rPr lang="uk-UA" sz="1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Слабкі сторони: </a:t>
            </a:r>
          </a:p>
          <a:p>
            <a:pPr marL="114300" indent="0">
              <a:buNone/>
            </a:pPr>
            <a:r>
              <a:rPr lang="uk-UA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• Немає залу очікування &gt; загрози: якщо клієнт прийде раніше, то створиться погане враження( через те, що сидіти прийдеться в коридорі).</a:t>
            </a:r>
            <a:endParaRPr lang="en-US" sz="1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10800" y="4140000"/>
            <a:ext cx="725487" cy="74377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11700" y="4703625"/>
            <a:ext cx="360513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i="1" dirty="0" smtClean="0"/>
              <a:t>*УТП – унікальна торгова пропозиція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2339122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" y="445025"/>
            <a:ext cx="9144001" cy="572700"/>
          </a:xfr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pPr algn="ctr"/>
            <a:r>
              <a:rPr lang="uk-UA" b="1" dirty="0"/>
              <a:t>Аналіз цільової аудиторії </a:t>
            </a:r>
            <a:br>
              <a:rPr lang="uk-UA" b="1" dirty="0"/>
            </a:br>
            <a:endParaRPr lang="en-US" b="1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114300" indent="0">
              <a:lnSpc>
                <a:spcPct val="150000"/>
              </a:lnSpc>
              <a:buNone/>
            </a:pPr>
            <a:r>
              <a:rPr lang="uk-UA" sz="1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</a:t>
            </a:r>
            <a:r>
              <a:rPr lang="uk-UA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кластер - жінки </a:t>
            </a:r>
          </a:p>
          <a:p>
            <a:pPr marL="114300" indent="0">
              <a:lnSpc>
                <a:spcPct val="150000"/>
              </a:lnSpc>
              <a:buNone/>
            </a:pPr>
            <a:r>
              <a:rPr lang="uk-UA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20-50 років, дохід </a:t>
            </a:r>
            <a:r>
              <a:rPr lang="uk-UA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середній/вище </a:t>
            </a:r>
            <a:r>
              <a:rPr lang="uk-UA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середнього, працюють самі або забезпечує сім’ю </a:t>
            </a:r>
            <a:r>
              <a:rPr lang="uk-UA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чоловік. </a:t>
            </a:r>
            <a:endParaRPr lang="uk-UA" sz="1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14300" indent="0">
              <a:lnSpc>
                <a:spcPct val="150000"/>
              </a:lnSpc>
              <a:buNone/>
            </a:pPr>
            <a:r>
              <a:rPr lang="uk-UA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• Доглядають за собою </a:t>
            </a:r>
          </a:p>
          <a:p>
            <a:pPr marL="114300" indent="0">
              <a:lnSpc>
                <a:spcPct val="150000"/>
              </a:lnSpc>
              <a:buNone/>
            </a:pPr>
            <a:r>
              <a:rPr lang="uk-UA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• Хочуть бути красивими для себе і чоловіка </a:t>
            </a:r>
          </a:p>
          <a:p>
            <a:pPr marL="114300" indent="0">
              <a:lnSpc>
                <a:spcPct val="150000"/>
              </a:lnSpc>
              <a:buNone/>
            </a:pPr>
            <a:r>
              <a:rPr lang="uk-UA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• Регулярно ходять на процедури </a:t>
            </a:r>
          </a:p>
          <a:p>
            <a:pPr marL="114300" indent="0">
              <a:lnSpc>
                <a:spcPct val="150000"/>
              </a:lnSpc>
              <a:buNone/>
            </a:pPr>
            <a:r>
              <a:rPr lang="uk-UA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• З подругами обговорюють процедури &gt; радять майстра </a:t>
            </a:r>
          </a:p>
          <a:p>
            <a:pPr marL="114300" indent="0">
              <a:lnSpc>
                <a:spcPct val="150000"/>
              </a:lnSpc>
              <a:buNone/>
            </a:pPr>
            <a:r>
              <a:rPr lang="uk-UA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• Люблять інформацію про домашній догляд </a:t>
            </a:r>
            <a:endParaRPr lang="en-US" sz="1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10800" y="4140000"/>
            <a:ext cx="725487" cy="743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9798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445025"/>
            <a:ext cx="9144000" cy="572700"/>
          </a:xfr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pPr algn="ctr"/>
            <a:r>
              <a:rPr lang="uk-UA" b="1" dirty="0"/>
              <a:t>Аналіз цільової аудиторії </a:t>
            </a:r>
            <a:br>
              <a:rPr lang="uk-UA" b="1" dirty="0"/>
            </a:br>
            <a:endParaRPr lang="en-US" b="1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114300" indent="0">
              <a:buNone/>
            </a:pPr>
            <a:r>
              <a:rPr lang="uk-UA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кластер - підлітки </a:t>
            </a:r>
          </a:p>
          <a:p>
            <a:pPr marL="114300" indent="0">
              <a:lnSpc>
                <a:spcPct val="150000"/>
              </a:lnSpc>
              <a:buNone/>
            </a:pPr>
            <a:r>
              <a:rPr lang="uk-UA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12-19 років, хлопці/дівчата, дохід сім’ї </a:t>
            </a:r>
            <a:r>
              <a:rPr lang="uk-UA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середній/вище </a:t>
            </a:r>
            <a:r>
              <a:rPr lang="uk-UA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середнього, батьки готові вкладатися в здоров’я/красу </a:t>
            </a:r>
            <a:r>
              <a:rPr lang="uk-UA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дітей.</a:t>
            </a:r>
            <a:endParaRPr lang="uk-UA" sz="1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14300" indent="0">
              <a:lnSpc>
                <a:spcPct val="150000"/>
              </a:lnSpc>
              <a:buNone/>
            </a:pPr>
            <a:r>
              <a:rPr lang="uk-UA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• Боряться з </a:t>
            </a:r>
            <a:r>
              <a:rPr lang="uk-UA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акне</a:t>
            </a:r>
            <a:r>
              <a:rPr lang="uk-UA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/прагнуть до чистої здорової шкіри </a:t>
            </a:r>
          </a:p>
          <a:p>
            <a:pPr marL="114300" indent="0">
              <a:lnSpc>
                <a:spcPct val="150000"/>
              </a:lnSpc>
              <a:buNone/>
            </a:pPr>
            <a:r>
              <a:rPr lang="uk-UA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• Хочуть бути красивими, щоб отримати </a:t>
            </a:r>
            <a:r>
              <a:rPr lang="uk-UA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одобрення</a:t>
            </a:r>
            <a:r>
              <a:rPr lang="uk-UA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соціуму</a:t>
            </a:r>
          </a:p>
          <a:p>
            <a:pPr marL="114300" indent="0">
              <a:lnSpc>
                <a:spcPct val="150000"/>
              </a:lnSpc>
              <a:buNone/>
            </a:pPr>
            <a:r>
              <a:rPr lang="uk-UA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• Хочуть знати, що </a:t>
            </a:r>
            <a:r>
              <a:rPr lang="uk-UA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акне</a:t>
            </a:r>
            <a:r>
              <a:rPr lang="uk-UA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лікується і не є чимось поганим</a:t>
            </a:r>
            <a:endParaRPr lang="en-US" sz="1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10800" y="4140000"/>
            <a:ext cx="725487" cy="743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5097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4"/>
          <p:cNvSpPr txBox="1">
            <a:spLocks noGrp="1"/>
          </p:cNvSpPr>
          <p:nvPr>
            <p:ph type="title"/>
          </p:nvPr>
        </p:nvSpPr>
        <p:spPr>
          <a:xfrm>
            <a:off x="0" y="445025"/>
            <a:ext cx="9144000" cy="572700"/>
          </a:xfrm>
          <a:prstGeom prst="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uk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Цілі</a:t>
            </a: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1" name="Google Shape;61;p14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uk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Впізнаваність студії</a:t>
            </a: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uk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Залучення нових клієнтів</a:t>
            </a: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uk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Збільшення продаж послуг через Інстаграм</a:t>
            </a: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uk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Збільшення середнього чеку процедур</a:t>
            </a: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08935" y="4140000"/>
            <a:ext cx="723365" cy="741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445025"/>
            <a:ext cx="9144000" cy="572700"/>
          </a:xfr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pPr algn="ctr"/>
            <a:r>
              <a:rPr lang="uk-UA" b="1" dirty="0"/>
              <a:t>Аналіз цільової аудиторії </a:t>
            </a:r>
            <a:endParaRPr lang="en-US" b="1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114300" indent="0">
              <a:buNone/>
            </a:pPr>
            <a:r>
              <a:rPr lang="uk-UA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 кластер - </a:t>
            </a:r>
            <a:r>
              <a:rPr lang="uk-UA" sz="16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інста</a:t>
            </a:r>
            <a:r>
              <a:rPr lang="uk-UA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-дівчатка </a:t>
            </a:r>
          </a:p>
          <a:p>
            <a:pPr marL="114300" indent="0">
              <a:lnSpc>
                <a:spcPct val="150000"/>
              </a:lnSpc>
              <a:buNone/>
            </a:pPr>
            <a:r>
              <a:rPr lang="uk-UA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17-28 років, дівчата, дохід середній - високий, працюють самі або забезпечує чоловік/батьки </a:t>
            </a:r>
          </a:p>
          <a:p>
            <a:pPr marL="114300" indent="0">
              <a:lnSpc>
                <a:spcPct val="150000"/>
              </a:lnSpc>
              <a:buNone/>
            </a:pPr>
            <a:r>
              <a:rPr lang="uk-UA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• Хочуть виглядати «</a:t>
            </a:r>
            <a:r>
              <a:rPr lang="uk-UA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інстаграмно</a:t>
            </a:r>
            <a:r>
              <a:rPr lang="uk-UA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pPr marL="114300" indent="0">
              <a:lnSpc>
                <a:spcPct val="150000"/>
              </a:lnSpc>
              <a:buNone/>
            </a:pPr>
            <a:r>
              <a:rPr lang="uk-UA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• Готові багато змінювати себе </a:t>
            </a:r>
          </a:p>
          <a:p>
            <a:pPr marL="114300" indent="0">
              <a:lnSpc>
                <a:spcPct val="150000"/>
              </a:lnSpc>
              <a:buNone/>
            </a:pPr>
            <a:r>
              <a:rPr lang="uk-UA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• Орієнтир - ін’єкції </a:t>
            </a:r>
          </a:p>
          <a:p>
            <a:pPr marL="114300" indent="0">
              <a:lnSpc>
                <a:spcPct val="150000"/>
              </a:lnSpc>
              <a:buNone/>
            </a:pPr>
            <a:r>
              <a:rPr lang="uk-UA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• Цікавляться новинками косметології </a:t>
            </a:r>
          </a:p>
          <a:p>
            <a:pPr marL="114300" indent="0">
              <a:lnSpc>
                <a:spcPct val="150000"/>
              </a:lnSpc>
              <a:buNone/>
            </a:pPr>
            <a:r>
              <a:rPr lang="uk-UA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• Хочуть бачити красиві обличчя з роботами і такого ж красивого косметолога </a:t>
            </a:r>
            <a:endParaRPr lang="en-US" sz="1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10800" y="4140000"/>
            <a:ext cx="725487" cy="743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9382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445025"/>
            <a:ext cx="9144000" cy="572700"/>
          </a:xfr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pPr algn="ctr"/>
            <a:r>
              <a:rPr lang="uk-UA" b="1" dirty="0" smtClean="0"/>
              <a:t>Контент-маркетинг</a:t>
            </a:r>
            <a:endParaRPr lang="en-US" b="1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11700" y="1152475"/>
            <a:ext cx="7438215" cy="3416400"/>
          </a:xfrm>
        </p:spPr>
        <p:txBody>
          <a:bodyPr>
            <a:normAutofit/>
          </a:bodyPr>
          <a:lstStyle/>
          <a:p>
            <a:pPr marL="114300" indent="0">
              <a:lnSpc>
                <a:spcPct val="150000"/>
              </a:lnSpc>
              <a:buNone/>
            </a:pPr>
            <a:r>
              <a:rPr lang="uk-UA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Позиціонування </a:t>
            </a:r>
          </a:p>
          <a:p>
            <a:pPr marL="114300" indent="0">
              <a:lnSpc>
                <a:spcPct val="150000"/>
              </a:lnSpc>
              <a:buNone/>
            </a:pPr>
            <a:r>
              <a:rPr lang="uk-UA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Медичний підхід та безпека клієнтів; турбота про красу, легка атмосфера, комплексне виконання процедур(які суміщаються), допомога при виборі догляду під тип шкіри.</a:t>
            </a:r>
            <a:endParaRPr lang="en-US" sz="1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10800" y="4140000"/>
            <a:ext cx="725487" cy="743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1519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445025"/>
            <a:ext cx="9144000" cy="572700"/>
          </a:xfr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pPr algn="ctr"/>
            <a:r>
              <a:rPr lang="en-US" b="1" dirty="0"/>
              <a:t>Tone of voice </a:t>
            </a:r>
            <a:br>
              <a:rPr lang="en-US" b="1" dirty="0"/>
            </a:br>
            <a:endParaRPr lang="en-US" b="1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114300" indent="0">
              <a:lnSpc>
                <a:spcPct val="150000"/>
              </a:lnSpc>
              <a:buNone/>
            </a:pPr>
            <a:r>
              <a:rPr lang="uk-UA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Спілкування </a:t>
            </a:r>
            <a:r>
              <a:rPr lang="uk-UA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 повагою, але не офіційно, а з нотками дружнього/милого ( дорогі дівчатка), емоції впевненості та </a:t>
            </a:r>
            <a:r>
              <a:rPr lang="uk-UA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спокою.</a:t>
            </a:r>
            <a:endParaRPr lang="uk-UA" sz="1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14300" indent="0">
              <a:lnSpc>
                <a:spcPct val="150000"/>
              </a:lnSpc>
              <a:buNone/>
            </a:pPr>
            <a:r>
              <a:rPr lang="uk-UA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Кольори - білий, ніжно голубий і </a:t>
            </a:r>
            <a:r>
              <a:rPr lang="uk-UA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зелений. </a:t>
            </a:r>
            <a:endParaRPr lang="uk-UA" sz="1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14300" indent="0">
              <a:lnSpc>
                <a:spcPct val="150000"/>
              </a:lnSpc>
              <a:buNone/>
            </a:pPr>
            <a:r>
              <a:rPr lang="uk-UA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Емоджі</a:t>
            </a:r>
            <a:r>
              <a:rPr lang="uk-UA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</a:p>
          <a:p>
            <a:pPr marL="114300" indent="0">
              <a:lnSpc>
                <a:spcPct val="150000"/>
              </a:lnSpc>
              <a:buNone/>
            </a:pPr>
            <a:r>
              <a:rPr lang="uk-UA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Стиль </a:t>
            </a:r>
            <a:r>
              <a:rPr lang="uk-UA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музики </a:t>
            </a:r>
            <a:r>
              <a:rPr lang="uk-UA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ніжна, українська-зарубіжна, весняна.</a:t>
            </a:r>
            <a:endParaRPr lang="en-US" sz="1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193"/>
          <a:stretch/>
        </p:blipFill>
        <p:spPr>
          <a:xfrm>
            <a:off x="1405101" y="2331879"/>
            <a:ext cx="1413164" cy="38400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10800" y="4140000"/>
            <a:ext cx="725487" cy="743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928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445025"/>
            <a:ext cx="9144000" cy="572700"/>
          </a:xfr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pPr algn="ctr"/>
            <a:r>
              <a:rPr lang="ru-RU" b="1" dirty="0"/>
              <a:t>% </a:t>
            </a:r>
            <a:r>
              <a:rPr lang="ru-RU" b="1" dirty="0" err="1"/>
              <a:t>ділення</a:t>
            </a:r>
            <a:r>
              <a:rPr lang="ru-RU" b="1" dirty="0"/>
              <a:t> контенту </a:t>
            </a:r>
            <a:br>
              <a:rPr lang="ru-RU" b="1" dirty="0"/>
            </a:br>
            <a:endParaRPr lang="en-US" b="1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14300" indent="0">
              <a:lnSpc>
                <a:spcPct val="150000"/>
              </a:lnSpc>
              <a:buNone/>
            </a:pPr>
            <a:r>
              <a:rPr lang="ru-RU" sz="18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Інформаційний</a:t>
            </a:r>
            <a:r>
              <a:rPr lang="ru-RU" sz="1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- 30%</a:t>
            </a:r>
          </a:p>
          <a:p>
            <a:pPr marL="114300" indent="0">
              <a:lnSpc>
                <a:spcPct val="150000"/>
              </a:lnSpc>
              <a:buNone/>
            </a:pP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Знайомство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історією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створення</a:t>
            </a:r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14300" indent="0">
              <a:lnSpc>
                <a:spcPct val="150000"/>
              </a:lnSpc>
              <a:buNone/>
            </a:pP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Контент про догляд за </a:t>
            </a:r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собою, про </a:t>
            </a:r>
            <a:r>
              <a:rPr lang="ru-RU" sz="1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типи</a:t>
            </a:r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шкіри</a:t>
            </a:r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14300" indent="0">
              <a:lnSpc>
                <a:spcPct val="150000"/>
              </a:lnSpc>
              <a:buNone/>
            </a:pP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Запитання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1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відповіді</a:t>
            </a:r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14300" indent="0">
              <a:buNone/>
            </a:pPr>
            <a:endParaRPr lang="en-US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10800" y="4140000"/>
            <a:ext cx="725487" cy="743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3479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445025"/>
            <a:ext cx="9144000" cy="572700"/>
          </a:xfr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pPr algn="ctr"/>
            <a:r>
              <a:rPr lang="uk-UA" b="1" dirty="0"/>
              <a:t>% ділення контенту </a:t>
            </a:r>
            <a:endParaRPr lang="en-US" b="1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114300" indent="0">
              <a:lnSpc>
                <a:spcPct val="150000"/>
              </a:lnSpc>
              <a:buNone/>
            </a:pPr>
            <a:r>
              <a:rPr lang="ru-RU" sz="1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Комерційний</a:t>
            </a:r>
            <a:r>
              <a:rPr lang="ru-RU" sz="1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- 50% </a:t>
            </a:r>
          </a:p>
          <a:p>
            <a:pPr marL="114300" indent="0">
              <a:lnSpc>
                <a:spcPct val="150000"/>
              </a:lnSpc>
              <a:buNone/>
            </a:pPr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До/</a:t>
            </a:r>
            <a:r>
              <a:rPr lang="ru-RU" sz="1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після</a:t>
            </a:r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1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14300" indent="0">
              <a:lnSpc>
                <a:spcPct val="150000"/>
              </a:lnSpc>
              <a:buNone/>
            </a:pP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Результати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після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курсу </a:t>
            </a:r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процедур.</a:t>
            </a:r>
            <a:endParaRPr lang="ru-RU" sz="1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14300" indent="0">
              <a:lnSpc>
                <a:spcPct val="150000"/>
              </a:lnSpc>
              <a:buNone/>
            </a:pP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Презентації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процедур,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застосування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акції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пости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1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продажем</a:t>
            </a:r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товару.</a:t>
            </a:r>
            <a:endParaRPr lang="en-US" sz="1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10800" y="4140000"/>
            <a:ext cx="725487" cy="743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8114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114300" indent="0">
              <a:lnSpc>
                <a:spcPct val="150000"/>
              </a:lnSpc>
              <a:buNone/>
            </a:pPr>
            <a:r>
              <a:rPr lang="ru-RU" sz="1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Розважальний</a:t>
            </a:r>
            <a:r>
              <a:rPr lang="ru-RU" sz="1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- 20% </a:t>
            </a:r>
          </a:p>
          <a:p>
            <a:pPr marL="114300" indent="0">
              <a:lnSpc>
                <a:spcPct val="150000"/>
              </a:lnSpc>
              <a:buNone/>
            </a:pP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Лайф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сторіс</a:t>
            </a:r>
            <a:endParaRPr lang="ru-RU" sz="1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14300" indent="0">
              <a:lnSpc>
                <a:spcPct val="150000"/>
              </a:lnSpc>
              <a:buNone/>
            </a:pP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Опитування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16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14300" indent="0">
              <a:lnSpc>
                <a:spcPct val="150000"/>
              </a:lnSpc>
              <a:buNone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Рубрика</a:t>
            </a:r>
            <a:endParaRPr lang="en-US" sz="1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10800" y="4140000"/>
            <a:ext cx="725487" cy="743776"/>
          </a:xfrm>
          <a:prstGeom prst="rect">
            <a:avLst/>
          </a:prstGeom>
        </p:spPr>
      </p:pic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0" y="445025"/>
            <a:ext cx="9144000" cy="572700"/>
          </a:xfr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pPr algn="ctr"/>
            <a:r>
              <a:rPr lang="uk-UA" b="1" dirty="0"/>
              <a:t>% ділення контенту 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40412134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445025"/>
            <a:ext cx="9144000" cy="572700"/>
          </a:xfr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pPr algn="ctr"/>
            <a:r>
              <a:rPr lang="uk-UA" b="1" dirty="0" err="1"/>
              <a:t>Рубрикатор</a:t>
            </a:r>
            <a:r>
              <a:rPr lang="uk-UA" b="1" dirty="0"/>
              <a:t> </a:t>
            </a:r>
            <a:br>
              <a:rPr lang="uk-UA" b="1" dirty="0"/>
            </a:br>
            <a:endParaRPr lang="en-US" b="1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14300" indent="0">
              <a:lnSpc>
                <a:spcPct val="150000"/>
              </a:lnSpc>
              <a:buNone/>
            </a:pP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ru-RU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Корисна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правда/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міф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114300" indent="0">
              <a:lnSpc>
                <a:spcPct val="150000"/>
              </a:lnSpc>
              <a:buNone/>
            </a:pP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ru-RU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Віконечка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питаннями</a:t>
            </a:r>
            <a:endParaRPr lang="en-US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10800" y="4140000"/>
            <a:ext cx="725487" cy="743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9408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445025"/>
            <a:ext cx="9144000" cy="572700"/>
          </a:xfr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pPr algn="ctr"/>
            <a:r>
              <a:rPr lang="ru-RU" b="1" dirty="0"/>
              <a:t>Персонаж</a:t>
            </a:r>
            <a:r>
              <a:rPr lang="ru-RU" dirty="0"/>
              <a:t/>
            </a:r>
            <a:br>
              <a:rPr lang="ru-RU" dirty="0"/>
            </a:br>
            <a:endParaRPr lang="en-US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114300" indent="0">
              <a:buNone/>
            </a:pPr>
            <a:r>
              <a:rPr lang="ru-RU" sz="1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Косметолог</a:t>
            </a:r>
            <a:r>
              <a:rPr lang="ru-RU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114300" indent="0">
              <a:buNone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масці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халаті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коли </a:t>
            </a:r>
            <a:r>
              <a:rPr lang="ru-RU" sz="1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серйозний</a:t>
            </a:r>
            <a:r>
              <a:rPr lang="ru-RU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контент</a:t>
            </a:r>
          </a:p>
          <a:p>
            <a:pPr marL="114300" indent="0">
              <a:buNone/>
            </a:pP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Без - </a:t>
            </a:r>
            <a:r>
              <a:rPr lang="ru-RU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розважальний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контент.</a:t>
            </a:r>
            <a:endParaRPr lang="en-US" sz="1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700" y="2279073"/>
            <a:ext cx="2230757" cy="220287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8181" y="2502023"/>
            <a:ext cx="1870722" cy="188248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10800" y="4140000"/>
            <a:ext cx="725487" cy="743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6182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495517"/>
            <a:ext cx="9144000" cy="654410"/>
          </a:xfr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uk-UA" sz="3200" b="1" dirty="0" err="1" smtClean="0"/>
              <a:t>Мудборд</a:t>
            </a:r>
            <a:endParaRPr lang="en-US" sz="3200" b="1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79063" y="1304391"/>
            <a:ext cx="2185873" cy="36416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253809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445025"/>
            <a:ext cx="9144000" cy="572700"/>
          </a:xfr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pPr algn="ctr"/>
            <a:r>
              <a:rPr lang="uk-UA" b="1" dirty="0"/>
              <a:t>Просування </a:t>
            </a:r>
            <a:br>
              <a:rPr lang="uk-UA" b="1" dirty="0"/>
            </a:br>
            <a:endParaRPr lang="en-US" b="1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 marL="114300" indent="0">
              <a:lnSpc>
                <a:spcPct val="150000"/>
              </a:lnSpc>
              <a:buNone/>
            </a:pPr>
            <a:r>
              <a:rPr lang="uk-UA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⁃ </a:t>
            </a:r>
            <a:r>
              <a:rPr lang="uk-UA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Відео процедур </a:t>
            </a:r>
          </a:p>
          <a:p>
            <a:pPr marL="114300" indent="0">
              <a:lnSpc>
                <a:spcPct val="150000"/>
              </a:lnSpc>
              <a:buNone/>
            </a:pPr>
            <a:r>
              <a:rPr lang="uk-UA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⁃ </a:t>
            </a:r>
            <a:r>
              <a:rPr lang="uk-UA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Макро</a:t>
            </a:r>
            <a:r>
              <a:rPr lang="uk-UA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-відео з оглядом товару</a:t>
            </a:r>
          </a:p>
          <a:p>
            <a:pPr marL="114300" indent="0">
              <a:lnSpc>
                <a:spcPct val="150000"/>
              </a:lnSpc>
              <a:buNone/>
            </a:pPr>
            <a:r>
              <a:rPr lang="uk-UA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⁃ Відео з розповіддю про користь процедури</a:t>
            </a:r>
          </a:p>
          <a:p>
            <a:pPr marL="114300" indent="0">
              <a:lnSpc>
                <a:spcPct val="150000"/>
              </a:lnSpc>
              <a:buNone/>
            </a:pPr>
            <a:r>
              <a:rPr lang="uk-UA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⁃ </a:t>
            </a:r>
            <a:r>
              <a:rPr lang="uk-UA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Рілс</a:t>
            </a:r>
            <a:r>
              <a:rPr lang="uk-UA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 естетикою ніші</a:t>
            </a:r>
          </a:p>
          <a:p>
            <a:pPr marL="114300" indent="0">
              <a:lnSpc>
                <a:spcPct val="150000"/>
              </a:lnSpc>
              <a:buNone/>
            </a:pPr>
            <a:r>
              <a:rPr lang="uk-UA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⁃ Відео з </a:t>
            </a:r>
            <a:r>
              <a:rPr lang="uk-UA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закулісся</a:t>
            </a:r>
            <a:r>
              <a:rPr lang="uk-UA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uk-UA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сторіс</a:t>
            </a:r>
            <a:r>
              <a:rPr lang="uk-UA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(як готуємось до процедури, чекаємо клієнта)</a:t>
            </a:r>
          </a:p>
          <a:p>
            <a:pPr marL="114300" indent="0">
              <a:lnSpc>
                <a:spcPct val="150000"/>
              </a:lnSpc>
              <a:buNone/>
            </a:pPr>
            <a:r>
              <a:rPr lang="uk-UA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⁃ Відео з </a:t>
            </a:r>
            <a:r>
              <a:rPr lang="uk-UA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навчань</a:t>
            </a:r>
          </a:p>
          <a:p>
            <a:pPr marL="114300" indent="0">
              <a:lnSpc>
                <a:spcPct val="150000"/>
              </a:lnSpc>
              <a:buNone/>
            </a:pPr>
            <a:r>
              <a:rPr lang="uk-UA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uk-UA" sz="1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Медіатейлінг</a:t>
            </a:r>
            <a:endParaRPr lang="uk-UA" sz="18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14300" indent="0">
              <a:lnSpc>
                <a:spcPct val="150000"/>
              </a:lnSpc>
              <a:buNone/>
            </a:pPr>
            <a:r>
              <a:rPr lang="uk-UA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- Робота з </a:t>
            </a:r>
            <a:r>
              <a:rPr lang="uk-UA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інфлюенсерами</a:t>
            </a:r>
            <a:endParaRPr lang="en-US" sz="1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10800" y="4140000"/>
            <a:ext cx="725487" cy="743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8601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5"/>
          <p:cNvSpPr txBox="1">
            <a:spLocks noGrp="1"/>
          </p:cNvSpPr>
          <p:nvPr>
            <p:ph type="title"/>
          </p:nvPr>
        </p:nvSpPr>
        <p:spPr>
          <a:xfrm>
            <a:off x="0" y="445025"/>
            <a:ext cx="9144000" cy="572700"/>
          </a:xfrm>
          <a:prstGeom prst="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uk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Інструменти</a:t>
            </a:r>
            <a:endParaRPr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7" name="Google Shape;67;p15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uk" dirty="0"/>
              <a:t>1. </a:t>
            </a:r>
            <a:r>
              <a:rPr lang="uk" dirty="0" smtClean="0"/>
              <a:t>Медіабаїнг (реклама </a:t>
            </a:r>
            <a:r>
              <a:rPr lang="uk" dirty="0"/>
              <a:t>в пабліках </a:t>
            </a:r>
            <a:r>
              <a:rPr lang="uk" dirty="0" smtClean="0"/>
              <a:t>Дубно: Типове </a:t>
            </a:r>
            <a:r>
              <a:rPr lang="uk" dirty="0"/>
              <a:t>Дубно, Шукаю Дубно) .</a:t>
            </a:r>
            <a:endParaRPr dirty="0"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uk" dirty="0"/>
              <a:t> 2. Реклама в популярних акаунтах нашої ніші ( @epil.lapka , @a.zyablik , @anna.vi_beauty) .</a:t>
            </a:r>
            <a:endParaRPr dirty="0"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uk" dirty="0"/>
              <a:t> 3. Реклама через відмітку клієнта в сторіс ( -5% за відмітку ).</a:t>
            </a:r>
            <a:endParaRPr dirty="0"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uk" dirty="0"/>
              <a:t> 4. Таргетована реклама одноразово на пост з розіграшем процедури</a:t>
            </a:r>
            <a:endParaRPr dirty="0"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uk" dirty="0"/>
              <a:t> 5. Рілс</a:t>
            </a:r>
            <a:endParaRPr dirty="0"/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endParaRPr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10800" y="4140000"/>
            <a:ext cx="725487" cy="74377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6"/>
          <p:cNvSpPr txBox="1">
            <a:spLocks noGrp="1"/>
          </p:cNvSpPr>
          <p:nvPr>
            <p:ph type="title"/>
          </p:nvPr>
        </p:nvSpPr>
        <p:spPr>
          <a:xfrm>
            <a:off x="0" y="445025"/>
            <a:ext cx="9144000" cy="572700"/>
          </a:xfrm>
          <a:prstGeom prst="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uk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Аналіз точки А</a:t>
            </a:r>
            <a:endParaRPr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3" name="Google Shape;73;p16"/>
          <p:cNvSpPr txBox="1">
            <a:spLocks noGrp="1"/>
          </p:cNvSpPr>
          <p:nvPr>
            <p:ph type="body" idx="1"/>
          </p:nvPr>
        </p:nvSpPr>
        <p:spPr>
          <a:xfrm>
            <a:off x="311700" y="9488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uk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Статистика</a:t>
            </a:r>
            <a:endParaRPr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4" name="Google Shape;74;p16"/>
          <p:cNvPicPr preferRelativeResize="0"/>
          <p:nvPr/>
        </p:nvPicPr>
        <p:blipFill rotWithShape="1">
          <a:blip r:embed="rId3">
            <a:alphaModFix/>
          </a:blip>
          <a:srcRect t="4681" b="40440"/>
          <a:stretch/>
        </p:blipFill>
        <p:spPr>
          <a:xfrm>
            <a:off x="456841" y="1802589"/>
            <a:ext cx="2294351" cy="2709299"/>
          </a:xfrm>
          <a:prstGeom prst="rect">
            <a:avLst/>
          </a:prstGeom>
          <a:noFill/>
          <a:ln>
            <a:noFill/>
          </a:ln>
        </p:spPr>
      </p:pic>
      <p:pic>
        <p:nvPicPr>
          <p:cNvPr id="75" name="Google Shape;75;p16"/>
          <p:cNvPicPr preferRelativeResize="0"/>
          <p:nvPr/>
        </p:nvPicPr>
        <p:blipFill rotWithShape="1">
          <a:blip r:embed="rId4">
            <a:alphaModFix/>
          </a:blip>
          <a:srcRect t="5960" b="16127"/>
          <a:stretch/>
        </p:blipFill>
        <p:spPr>
          <a:xfrm>
            <a:off x="3179960" y="1592178"/>
            <a:ext cx="1862155" cy="3276947"/>
          </a:xfrm>
          <a:prstGeom prst="rect">
            <a:avLst/>
          </a:prstGeom>
          <a:noFill/>
          <a:ln>
            <a:noFill/>
          </a:ln>
        </p:spPr>
      </p:pic>
      <p:pic>
        <p:nvPicPr>
          <p:cNvPr id="76" name="Google Shape;76;p16"/>
          <p:cNvPicPr preferRelativeResize="0"/>
          <p:nvPr/>
        </p:nvPicPr>
        <p:blipFill rotWithShape="1">
          <a:blip r:embed="rId5">
            <a:alphaModFix/>
          </a:blip>
          <a:srcRect t="5547" b="16540"/>
          <a:stretch/>
        </p:blipFill>
        <p:spPr>
          <a:xfrm>
            <a:off x="5720366" y="1592178"/>
            <a:ext cx="2127239" cy="3291599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110800" y="4140000"/>
            <a:ext cx="725487" cy="74377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7"/>
          <p:cNvSpPr txBox="1">
            <a:spLocks noGrp="1"/>
          </p:cNvSpPr>
          <p:nvPr>
            <p:ph type="title"/>
          </p:nvPr>
        </p:nvSpPr>
        <p:spPr>
          <a:xfrm>
            <a:off x="0" y="445025"/>
            <a:ext cx="9144000" cy="572700"/>
          </a:xfrm>
          <a:prstGeom prst="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uk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Нік профілю</a:t>
            </a:r>
            <a:endParaRPr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2" name="Google Shape;82;p17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uk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Поточний - @studio.alfeya.dubno </a:t>
            </a: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uk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довгий, складний </a:t>
            </a: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uk" dirty="0">
                <a:latin typeface="Times New Roman" panose="02020603050405020304" pitchFamily="18" charset="0"/>
                <a:cs typeface="Times New Roman" panose="02020603050405020304" pitchFamily="18" charset="0"/>
              </a:rPr>
              <a:t>+ позиціонує бренд</a:t>
            </a: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uk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Краще забрати назву міста з ніку, а добавити її в ім‘я </a:t>
            </a: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uk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Пропозиція</a:t>
            </a:r>
            <a:r>
              <a:rPr lang="uk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uk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@studio.alfeya </a:t>
            </a:r>
            <a:r>
              <a:rPr lang="uk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uk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@beauty.alfeya</a:t>
            </a:r>
            <a:endParaRPr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endParaRPr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10800" y="4140000"/>
            <a:ext cx="725487" cy="74377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18"/>
          <p:cNvSpPr txBox="1">
            <a:spLocks noGrp="1"/>
          </p:cNvSpPr>
          <p:nvPr>
            <p:ph type="title"/>
          </p:nvPr>
        </p:nvSpPr>
        <p:spPr>
          <a:xfrm>
            <a:off x="0" y="445025"/>
            <a:ext cx="9144000" cy="572700"/>
          </a:xfrm>
          <a:prstGeom prst="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uk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Аватар профілю</a:t>
            </a:r>
            <a:endParaRPr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8" name="Google Shape;88;p18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uk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не </a:t>
            </a:r>
            <a:r>
              <a:rPr lang="uk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читається «студія краси», не живо, обрізаний </a:t>
            </a: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uk" dirty="0">
                <a:latin typeface="Times New Roman" panose="02020603050405020304" pitchFamily="18" charset="0"/>
                <a:cs typeface="Times New Roman" panose="02020603050405020304" pitchFamily="18" charset="0"/>
              </a:rPr>
              <a:t>+ відображає бренд, є логотипом </a:t>
            </a: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uk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Пропозиція - Зробити більш читабельним «студія краси» або забрати цей текст, змінити на своє фото в студії + патріотичний елемент</a:t>
            </a: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endParaRPr dirty="0"/>
          </a:p>
        </p:txBody>
      </p:sp>
      <p:pic>
        <p:nvPicPr>
          <p:cNvPr id="89" name="Google Shape;89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56474" y="2860675"/>
            <a:ext cx="2536431" cy="2104693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0507" y="2746909"/>
            <a:ext cx="2535382" cy="2218459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10800" y="4140000"/>
            <a:ext cx="725487" cy="74377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856813" y="4541660"/>
            <a:ext cx="13566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8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Приклад</a:t>
            </a:r>
            <a:endParaRPr lang="en-US" sz="1800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9"/>
          <p:cNvSpPr txBox="1">
            <a:spLocks noGrp="1"/>
          </p:cNvSpPr>
          <p:nvPr>
            <p:ph type="title"/>
          </p:nvPr>
        </p:nvSpPr>
        <p:spPr>
          <a:xfrm>
            <a:off x="0" y="455750"/>
            <a:ext cx="9144000" cy="572700"/>
          </a:xfrm>
          <a:prstGeom prst="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uk" b="1" dirty="0"/>
              <a:t>Ім`я та шапка профілю</a:t>
            </a:r>
            <a:endParaRPr b="1" dirty="0"/>
          </a:p>
        </p:txBody>
      </p:sp>
      <p:sp>
        <p:nvSpPr>
          <p:cNvPr id="95" name="Google Shape;95;p19"/>
          <p:cNvSpPr txBox="1">
            <a:spLocks noGrp="1"/>
          </p:cNvSpPr>
          <p:nvPr>
            <p:ph type="body" idx="1"/>
          </p:nvPr>
        </p:nvSpPr>
        <p:spPr>
          <a:xfrm>
            <a:off x="121750" y="1028450"/>
            <a:ext cx="9022249" cy="214946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⁃ </a:t>
            </a:r>
            <a:r>
              <a:rPr lang="uk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Назва </a:t>
            </a:r>
            <a:r>
              <a:rPr lang="uk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нас в ніці, </a:t>
            </a:r>
            <a:r>
              <a:rPr lang="uk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повторюється. </a:t>
            </a:r>
            <a:r>
              <a:rPr lang="uk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Пропозиція</a:t>
            </a:r>
            <a:r>
              <a:rPr lang="uk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 змінюємо на </a:t>
            </a:r>
            <a:r>
              <a:rPr lang="uk" sz="1400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Косметолог | Дубно </a:t>
            </a:r>
            <a:r>
              <a:rPr lang="uk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так краще буде </a:t>
            </a:r>
            <a:r>
              <a:rPr lang="uk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шукатись</a:t>
            </a:r>
            <a:endParaRPr lang="uk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uk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⁃ </a:t>
            </a:r>
            <a:r>
              <a:rPr lang="uk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Перелік процедур, їх поміщаємо в актуальне з прайсом </a:t>
            </a:r>
            <a:endParaRPr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uk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⁃ </a:t>
            </a:r>
            <a:r>
              <a:rPr lang="uk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Немає нічого, щоб позиціонувало бренд, не </a:t>
            </a:r>
            <a:r>
              <a:rPr lang="uk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чипляє</a:t>
            </a:r>
            <a:endParaRPr lang="uk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uk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⁃ </a:t>
            </a:r>
            <a:r>
              <a:rPr lang="uk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зрозуміле посилання на фейсбук </a:t>
            </a:r>
            <a:endParaRPr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uk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uk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є кнопка з номером телефону,   </a:t>
            </a:r>
            <a:endParaRPr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uk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uk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смайлик підходить під візуал бренду </a:t>
            </a:r>
            <a:endParaRPr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endParaRPr dirty="0"/>
          </a:p>
        </p:txBody>
      </p:sp>
      <p:pic>
        <p:nvPicPr>
          <p:cNvPr id="97" name="Google Shape;97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201315" y="1497662"/>
            <a:ext cx="3032602" cy="2313180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430532"/>
            <a:ext cx="4062334" cy="1587018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10800" y="4140000"/>
            <a:ext cx="725487" cy="74377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34911" y="3107367"/>
            <a:ext cx="1896256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Пропозиція:</a:t>
            </a:r>
            <a:endParaRPr lang="en-US" sz="15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0"/>
          <p:cNvSpPr txBox="1">
            <a:spLocks noGrp="1"/>
          </p:cNvSpPr>
          <p:nvPr>
            <p:ph type="title"/>
          </p:nvPr>
        </p:nvSpPr>
        <p:spPr>
          <a:xfrm>
            <a:off x="0" y="445025"/>
            <a:ext cx="9144000" cy="572700"/>
          </a:xfrm>
          <a:prstGeom prst="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uk" b="1" dirty="0"/>
              <a:t>Обкладинка та наповнення хайлайтс</a:t>
            </a:r>
            <a:endParaRPr b="1" dirty="0"/>
          </a:p>
        </p:txBody>
      </p:sp>
      <p:sp>
        <p:nvSpPr>
          <p:cNvPr id="103" name="Google Shape;103;p20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4558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uk" dirty="0">
                <a:latin typeface="Times New Roman" panose="02020603050405020304" pitchFamily="18" charset="0"/>
                <a:cs typeface="Times New Roman" panose="02020603050405020304" pitchFamily="18" charset="0"/>
              </a:rPr>
              <a:t>⁃ Немає обкладинок в єдиному </a:t>
            </a:r>
            <a:r>
              <a:rPr lang="uk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візуальному стилі </a:t>
            </a: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uk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⁃ </a:t>
            </a:r>
            <a:r>
              <a:rPr lang="uk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Майже немає хайлайтс (єдина сторіс з доглядом і декілька дипломів)</a:t>
            </a: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uk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uk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гарні сторіс дипломів, факти, що є освіта це добре </a:t>
            </a: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uk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Додаємо сторіс з розташуванням, з прайсом, розмовні сторіс про домашній догляд, розповіді про процедури</a:t>
            </a: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endParaRPr dirty="0"/>
          </a:p>
        </p:txBody>
      </p:sp>
      <p:pic>
        <p:nvPicPr>
          <p:cNvPr id="104" name="Google Shape;104;p20"/>
          <p:cNvPicPr preferRelativeResize="0"/>
          <p:nvPr/>
        </p:nvPicPr>
        <p:blipFill rotWithShape="1">
          <a:blip r:embed="rId3">
            <a:alphaModFix/>
          </a:blip>
          <a:srcRect l="-1172" t="-5753" r="42819" b="-5753"/>
          <a:stretch/>
        </p:blipFill>
        <p:spPr>
          <a:xfrm>
            <a:off x="649392" y="3162300"/>
            <a:ext cx="3738324" cy="1981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10800" y="4140000"/>
            <a:ext cx="725487" cy="74377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1"/>
          <p:cNvSpPr txBox="1">
            <a:spLocks noGrp="1"/>
          </p:cNvSpPr>
          <p:nvPr>
            <p:ph type="title"/>
          </p:nvPr>
        </p:nvSpPr>
        <p:spPr>
          <a:xfrm>
            <a:off x="0" y="445025"/>
            <a:ext cx="9144000" cy="572700"/>
          </a:xfrm>
          <a:prstGeom prst="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uk" b="1" dirty="0"/>
              <a:t>Візуал</a:t>
            </a:r>
            <a:endParaRPr b="1" dirty="0"/>
          </a:p>
        </p:txBody>
      </p:sp>
      <p:sp>
        <p:nvSpPr>
          <p:cNvPr id="110" name="Google Shape;110;p2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13936" cy="267138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85000" lnSpcReduction="1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uk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⁃ Немає єдиної візуальної стилістики </a:t>
            </a:r>
            <a:endParaRPr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uk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⁃ </a:t>
            </a:r>
            <a:r>
              <a:rPr lang="uk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Скачані фото з Інтернету </a:t>
            </a:r>
            <a:endParaRPr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uk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⁃ </a:t>
            </a:r>
            <a:r>
              <a:rPr lang="uk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Багато особистих неякісних </a:t>
            </a:r>
            <a:r>
              <a:rPr lang="uk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 недоречних </a:t>
            </a:r>
            <a:r>
              <a:rPr lang="uk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фото</a:t>
            </a:r>
            <a:endParaRPr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uk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⁃ </a:t>
            </a:r>
            <a:r>
              <a:rPr lang="uk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Пости, які мали б бути в сторіс, а не в стрічці </a:t>
            </a:r>
            <a:endParaRPr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uk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+  Є фото здалека/зблизька </a:t>
            </a:r>
            <a:endParaRPr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uk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+  Є до\після </a:t>
            </a:r>
            <a:endParaRPr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endParaRPr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9057" y="1150948"/>
            <a:ext cx="1787463" cy="3871324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95611" y="1150947"/>
            <a:ext cx="1787463" cy="38713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Другая 1">
      <a:dk1>
        <a:sysClr val="windowText" lastClr="000000"/>
      </a:dk1>
      <a:lt1>
        <a:sysClr val="window" lastClr="FFFFFF"/>
      </a:lt1>
      <a:dk2>
        <a:srgbClr val="17406D"/>
      </a:dk2>
      <a:lt2>
        <a:srgbClr val="DBEF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76C2E8"/>
      </a:hlink>
      <a:folHlink>
        <a:srgbClr val="85DFD0"/>
      </a:folHlink>
    </a:clrScheme>
    <a:fontScheme name="Times New Roman/Arial">
      <a:majorFont>
        <a:latin typeface="Times New Roman" panose="02020603050405020304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436</TotalTime>
  <Words>1179</Words>
  <Application>Microsoft Office PowerPoint</Application>
  <PresentationFormat>Экран (16:9)</PresentationFormat>
  <Paragraphs>165</Paragraphs>
  <Slides>29</Slides>
  <Notes>11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29</vt:i4>
      </vt:variant>
    </vt:vector>
  </HeadingPairs>
  <TitlesOfParts>
    <vt:vector size="32" baseType="lpstr">
      <vt:lpstr>Arial</vt:lpstr>
      <vt:lpstr>Times New Roman</vt:lpstr>
      <vt:lpstr>Тема Office</vt:lpstr>
      <vt:lpstr>SMM-СТРАТЕГІЯ</vt:lpstr>
      <vt:lpstr>Цілі:</vt:lpstr>
      <vt:lpstr>Інструменти</vt:lpstr>
      <vt:lpstr>Аналіз точки А</vt:lpstr>
      <vt:lpstr>Нік профілю</vt:lpstr>
      <vt:lpstr>Аватар профілю</vt:lpstr>
      <vt:lpstr>Ім`я та шапка профілю</vt:lpstr>
      <vt:lpstr>Обкладинка та наповнення хайлайтс</vt:lpstr>
      <vt:lpstr>Візуал</vt:lpstr>
      <vt:lpstr>Копірайтинг</vt:lpstr>
      <vt:lpstr>Сторіс</vt:lpstr>
      <vt:lpstr>Аналіз конкурентів</vt:lpstr>
      <vt:lpstr>@ostrovska </vt:lpstr>
      <vt:lpstr>@ostrovska </vt:lpstr>
      <vt:lpstr>Другий @taniasaiuk</vt:lpstr>
      <vt:lpstr>@taniasaiuk</vt:lpstr>
      <vt:lpstr>Аналіз продукту</vt:lpstr>
      <vt:lpstr>Аналіз цільової аудиторії  </vt:lpstr>
      <vt:lpstr>Аналіз цільової аудиторії  </vt:lpstr>
      <vt:lpstr>Аналіз цільової аудиторії </vt:lpstr>
      <vt:lpstr>Контент-маркетинг</vt:lpstr>
      <vt:lpstr>Tone of voice  </vt:lpstr>
      <vt:lpstr>% ділення контенту  </vt:lpstr>
      <vt:lpstr>% ділення контенту </vt:lpstr>
      <vt:lpstr>% ділення контенту </vt:lpstr>
      <vt:lpstr>Рубрикатор  </vt:lpstr>
      <vt:lpstr>Персонаж </vt:lpstr>
      <vt:lpstr>Мудборд</vt:lpstr>
      <vt:lpstr>Просування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SMM-СТРАТЕГІЯ</dc:title>
  <dc:creator>ПК</dc:creator>
  <cp:lastModifiedBy>ПК</cp:lastModifiedBy>
  <cp:revision>61</cp:revision>
  <dcterms:modified xsi:type="dcterms:W3CDTF">2023-02-27T15:00:19Z</dcterms:modified>
</cp:coreProperties>
</file>