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Bebas Neue Cyrillic" charset="1" panose="02000506000000020004"/>
      <p:regular r:id="rId11"/>
    </p:embeddedFont>
    <p:embeddedFont>
      <p:font typeface="Gotham" charset="1" panose="00000000000000000000"/>
      <p:regular r:id="rId12"/>
    </p:embeddedFont>
    <p:embeddedFont>
      <p:font typeface="Open Sans" charset="1" panose="020B0606030504020204"/>
      <p:regular r:id="rId13"/>
    </p:embeddedFont>
    <p:embeddedFont>
      <p:font typeface="Brittany" charset="1" panose="00000000000000000000"/>
      <p:regular r:id="rId14"/>
    </p:embeddedFont>
    <p:embeddedFont>
      <p:font typeface="Georgia Pro Condensed" charset="1" panose="02040506050405020303"/>
      <p:regular r:id="rId15"/>
    </p:embeddedFont>
    <p:embeddedFont>
      <p:font typeface="Glacial Indifference" charset="1" panose="00000000000000000000"/>
      <p:regular r:id="rId16"/>
    </p:embeddedFont>
    <p:embeddedFont>
      <p:font typeface="Montserrat Italics" charset="1" panose="000005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468512" y="-353712"/>
            <a:ext cx="10994424" cy="10994424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85725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9140065"/>
            <a:ext cx="945880" cy="236470"/>
          </a:xfrm>
          <a:custGeom>
            <a:avLst/>
            <a:gdLst/>
            <a:ahLst/>
            <a:cxnLst/>
            <a:rect r="r" b="b" t="t" l="l"/>
            <a:pathLst>
              <a:path h="236470" w="94588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384897" y="5379918"/>
            <a:ext cx="6059445" cy="6059445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762088" y="-9632634"/>
            <a:ext cx="10994424" cy="10994424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4717337" y="3257159"/>
            <a:ext cx="11667561" cy="4245519"/>
            <a:chOff x="0" y="0"/>
            <a:chExt cx="3072938" cy="111816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72938" cy="1118161"/>
            </a:xfrm>
            <a:custGeom>
              <a:avLst/>
              <a:gdLst/>
              <a:ahLst/>
              <a:cxnLst/>
              <a:rect r="r" b="b" t="t" l="l"/>
              <a:pathLst>
                <a:path h="1118161" w="3072938">
                  <a:moveTo>
                    <a:pt x="0" y="0"/>
                  </a:moveTo>
                  <a:lnTo>
                    <a:pt x="3072938" y="0"/>
                  </a:lnTo>
                  <a:lnTo>
                    <a:pt x="3072938" y="1118161"/>
                  </a:lnTo>
                  <a:lnTo>
                    <a:pt x="0" y="1118161"/>
                  </a:lnTo>
                  <a:close/>
                </a:path>
              </a:pathLst>
            </a:custGeom>
          </p:spPr>
        </p:sp>
        <p:sp>
          <p:nvSpPr>
            <p:cNvPr name="TextBox 14" id="14"/>
            <p:cNvSpPr txBox="true"/>
            <p:nvPr/>
          </p:nvSpPr>
          <p:spPr>
            <a:xfrm>
              <a:off x="0" y="-133350"/>
              <a:ext cx="3072938" cy="12515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520"/>
                </a:lnSpc>
              </a:pPr>
              <a:r>
                <a:rPr lang="en-US" sz="6800">
                  <a:solidFill>
                    <a:srgbClr val="000000"/>
                  </a:solidFill>
                  <a:latin typeface="Bebas Neue Cyrillic"/>
                  <a:ea typeface="Bebas Neue Cyrillic"/>
                  <a:cs typeface="Bebas Neue Cyrillic"/>
                  <a:sym typeface="Bebas Neue Cyrillic"/>
                </a:rPr>
                <a:t>Ваш експерт з дизайну та перекладу</a:t>
              </a:r>
            </a:p>
            <a:p>
              <a:pPr algn="ctr">
                <a:lnSpc>
                  <a:spcPts val="952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-9965724" y="-1383136"/>
            <a:ext cx="10994424" cy="10994424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14350" cap="sq">
              <a:solidFill>
                <a:srgbClr val="FD6220">
                  <a:alpha val="11765"/>
                </a:srgbClr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7013531" y="5647232"/>
            <a:ext cx="8219613" cy="1830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63"/>
              </a:lnSpc>
            </a:pPr>
          </a:p>
          <a:p>
            <a:pPr algn="ctr">
              <a:lnSpc>
                <a:spcPts val="4863"/>
              </a:lnSpc>
            </a:pPr>
            <a:r>
              <a:rPr lang="en-US" sz="347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Your Expert in Design and Translation</a:t>
            </a:r>
          </a:p>
          <a:p>
            <a:pPr algn="ctr">
              <a:lnSpc>
                <a:spcPts val="4863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9144000" y="8698297"/>
            <a:ext cx="98762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2026</a:t>
            </a:r>
          </a:p>
        </p:txBody>
      </p:sp>
      <p:grpSp>
        <p:nvGrpSpPr>
          <p:cNvPr name="Group 20" id="20"/>
          <p:cNvGrpSpPr/>
          <p:nvPr/>
        </p:nvGrpSpPr>
        <p:grpSpPr>
          <a:xfrm rot="8100000">
            <a:off x="15624639" y="4678458"/>
            <a:ext cx="7225123" cy="7478852"/>
            <a:chOff x="0" y="0"/>
            <a:chExt cx="759459" cy="78613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759459" cy="786130"/>
            </a:xfrm>
            <a:custGeom>
              <a:avLst/>
              <a:gdLst/>
              <a:ahLst/>
              <a:cxnLst/>
              <a:rect r="r" b="b" t="t" l="l"/>
              <a:pathLst>
                <a:path h="786130" w="759459">
                  <a:moveTo>
                    <a:pt x="379730" y="0"/>
                  </a:moveTo>
                  <a:cubicBezTo>
                    <a:pt x="170011" y="0"/>
                    <a:pt x="0" y="175981"/>
                    <a:pt x="0" y="393065"/>
                  </a:cubicBezTo>
                  <a:cubicBezTo>
                    <a:pt x="0" y="610149"/>
                    <a:pt x="170011" y="786130"/>
                    <a:pt x="379730" y="786130"/>
                  </a:cubicBezTo>
                  <a:cubicBezTo>
                    <a:pt x="589449" y="786130"/>
                    <a:pt x="759459" y="610149"/>
                    <a:pt x="759459" y="393065"/>
                  </a:cubicBezTo>
                  <a:cubicBezTo>
                    <a:pt x="759459" y="175981"/>
                    <a:pt x="589449" y="0"/>
                    <a:pt x="379730" y="0"/>
                  </a:cubicBezTo>
                  <a:close/>
                </a:path>
              </a:pathLst>
            </a:custGeom>
            <a:ln w="85725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71199" y="45125"/>
              <a:ext cx="617061" cy="6673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73119" y="-427681"/>
            <a:ext cx="3499668" cy="13405540"/>
            <a:chOff x="0" y="0"/>
            <a:chExt cx="21219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2191" cy="812800"/>
            </a:xfrm>
            <a:custGeom>
              <a:avLst/>
              <a:gdLst/>
              <a:ahLst/>
              <a:cxnLst/>
              <a:rect r="r" b="b" t="t" l="l"/>
              <a:pathLst>
                <a:path h="812800" w="212191">
                  <a:moveTo>
                    <a:pt x="106095" y="0"/>
                  </a:moveTo>
                  <a:cubicBezTo>
                    <a:pt x="47500" y="0"/>
                    <a:pt x="0" y="181951"/>
                    <a:pt x="0" y="406400"/>
                  </a:cubicBezTo>
                  <a:cubicBezTo>
                    <a:pt x="0" y="630849"/>
                    <a:pt x="47500" y="812800"/>
                    <a:pt x="106095" y="812800"/>
                  </a:cubicBezTo>
                  <a:cubicBezTo>
                    <a:pt x="164690" y="812800"/>
                    <a:pt x="212191" y="630849"/>
                    <a:pt x="212191" y="406400"/>
                  </a:cubicBezTo>
                  <a:cubicBezTo>
                    <a:pt x="212191" y="181951"/>
                    <a:pt x="164690" y="0"/>
                    <a:pt x="106095" y="0"/>
                  </a:cubicBezTo>
                  <a:close/>
                </a:path>
              </a:pathLst>
            </a:custGeom>
            <a:ln w="19050" cap="sq">
              <a:solidFill>
                <a:srgbClr val="FF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9893" y="47625"/>
              <a:ext cx="172405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65668" y="-5606768"/>
            <a:ext cx="10994424" cy="1099442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7150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313420" y="910465"/>
            <a:ext cx="945880" cy="236470"/>
          </a:xfrm>
          <a:custGeom>
            <a:avLst/>
            <a:gdLst/>
            <a:ahLst/>
            <a:cxnLst/>
            <a:rect r="r" b="b" t="t" l="l"/>
            <a:pathLst>
              <a:path h="236470" w="94588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376715" y="4783245"/>
            <a:ext cx="1208822" cy="120882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  <a:r>
                <a:rPr lang="en-US" sz="2699">
                  <a:solidFill>
                    <a:srgbClr val="FFFEFE"/>
                  </a:solidFill>
                  <a:latin typeface="Gotham"/>
                  <a:ea typeface="Gotham"/>
                  <a:cs typeface="Gotham"/>
                  <a:sym typeface="Gotham"/>
                </a:rPr>
                <a:t>1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3945801">
            <a:off x="11868535" y="8125500"/>
            <a:ext cx="4776403" cy="4776403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2700000">
            <a:off x="11284719" y="4885870"/>
            <a:ext cx="3181394" cy="6542751"/>
          </a:xfrm>
          <a:custGeom>
            <a:avLst/>
            <a:gdLst/>
            <a:ahLst/>
            <a:cxnLst/>
            <a:rect r="r" b="b" t="t" l="l"/>
            <a:pathLst>
              <a:path h="6542751" w="3181394">
                <a:moveTo>
                  <a:pt x="0" y="0"/>
                </a:moveTo>
                <a:lnTo>
                  <a:pt x="3181394" y="0"/>
                </a:lnTo>
                <a:lnTo>
                  <a:pt x="3181394" y="6542751"/>
                </a:lnTo>
                <a:lnTo>
                  <a:pt x="0" y="6542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204881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3945801">
            <a:off x="14398159" y="2331040"/>
            <a:ext cx="4776403" cy="4776403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3945801">
            <a:off x="9913870" y="-2167009"/>
            <a:ext cx="4776403" cy="4776403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2511664" y="1035516"/>
            <a:ext cx="10731509" cy="9336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29"/>
              </a:lnSpc>
            </a:pPr>
          </a:p>
          <a:p>
            <a:pPr algn="l">
              <a:lnSpc>
                <a:spcPts val="5729"/>
              </a:lnSpc>
            </a:pPr>
          </a:p>
          <a:p>
            <a:pPr algn="l">
              <a:lnSpc>
                <a:spcPts val="5729"/>
              </a:lnSpc>
            </a:pPr>
          </a:p>
          <a:p>
            <a:pPr algn="l">
              <a:lnSpc>
                <a:spcPts val="5729"/>
              </a:lnSpc>
            </a:pPr>
          </a:p>
          <a:p>
            <a:pPr algn="l">
              <a:lnSpc>
                <a:spcPts val="5729"/>
              </a:lnSpc>
            </a:pPr>
            <a:r>
              <a:rPr lang="en-US" sz="4092">
                <a:solidFill>
                  <a:srgbClr val="000000"/>
                </a:solidFill>
                <a:latin typeface="Brittany"/>
                <a:ea typeface="Brittany"/>
                <a:cs typeface="Brittany"/>
                <a:sym typeface="Brittany"/>
              </a:rPr>
              <a:t>Я займаюся перекладом текстів, графічним дизайном,</a:t>
            </a:r>
          </a:p>
          <a:p>
            <a:pPr algn="l">
              <a:lnSpc>
                <a:spcPts val="5729"/>
              </a:lnSpc>
            </a:pPr>
            <a:r>
              <a:rPr lang="en-US" sz="4092">
                <a:solidFill>
                  <a:srgbClr val="000000"/>
                </a:solidFill>
                <a:latin typeface="Brittany"/>
                <a:ea typeface="Brittany"/>
                <a:cs typeface="Brittany"/>
                <a:sym typeface="Brittany"/>
              </a:rPr>
              <a:t>створенням логотипів та значків, а також написанням коментарів і відгуків для сайтів. </a:t>
            </a:r>
          </a:p>
          <a:p>
            <a:pPr algn="l">
              <a:lnSpc>
                <a:spcPts val="5729"/>
              </a:lnSpc>
            </a:pPr>
          </a:p>
          <a:p>
            <a:pPr algn="l">
              <a:lnSpc>
                <a:spcPts val="5729"/>
              </a:lnSpc>
            </a:pPr>
            <a:r>
              <a:rPr lang="en-US" sz="4092">
                <a:solidFill>
                  <a:srgbClr val="000000"/>
                </a:solidFill>
                <a:latin typeface="Brittany"/>
                <a:ea typeface="Brittany"/>
                <a:cs typeface="Brittany"/>
                <a:sym typeface="Brittany"/>
              </a:rPr>
              <a:t>Працюю швидко, уважно та відповідально.</a:t>
            </a:r>
          </a:p>
          <a:p>
            <a:pPr algn="l">
              <a:lnSpc>
                <a:spcPts val="5729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2126549" y="2745022"/>
            <a:ext cx="7462831" cy="962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Привіт!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-378756" y="9115887"/>
            <a:ext cx="1860626" cy="1860626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-831926" y="-109556"/>
            <a:ext cx="1860626" cy="1860626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2975236" y="-713691"/>
            <a:ext cx="1860626" cy="1860626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6596169" y="9258300"/>
            <a:ext cx="1860626" cy="1860626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78009">
            <a:off x="10113908" y="-2470733"/>
            <a:ext cx="13344904" cy="13344904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361950" cap="sq">
              <a:solidFill>
                <a:srgbClr val="FD6220">
                  <a:alpha val="25882"/>
                </a:srgbClr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839671" y="1555884"/>
            <a:ext cx="5946689" cy="3317308"/>
            <a:chOff x="0" y="0"/>
            <a:chExt cx="7928919" cy="4423077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0" t="22638" r="0" b="40195"/>
            <a:stretch>
              <a:fillRect/>
            </a:stretch>
          </p:blipFill>
          <p:spPr>
            <a:xfrm flipH="false" flipV="false">
              <a:off x="0" y="0"/>
              <a:ext cx="7928919" cy="4423077"/>
            </a:xfrm>
            <a:prstGeom prst="rect">
              <a:avLst/>
            </a:prstGeom>
          </p:spPr>
        </p:pic>
      </p:grpSp>
      <p:grpSp>
        <p:nvGrpSpPr>
          <p:cNvPr name="Group 7" id="7"/>
          <p:cNvGrpSpPr/>
          <p:nvPr/>
        </p:nvGrpSpPr>
        <p:grpSpPr>
          <a:xfrm rot="0">
            <a:off x="-1373119" y="-1315898"/>
            <a:ext cx="3499668" cy="13405540"/>
            <a:chOff x="0" y="0"/>
            <a:chExt cx="212191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2191" cy="812800"/>
            </a:xfrm>
            <a:custGeom>
              <a:avLst/>
              <a:gdLst/>
              <a:ahLst/>
              <a:cxnLst/>
              <a:rect r="r" b="b" t="t" l="l"/>
              <a:pathLst>
                <a:path h="812800" w="212191">
                  <a:moveTo>
                    <a:pt x="106095" y="0"/>
                  </a:moveTo>
                  <a:cubicBezTo>
                    <a:pt x="47500" y="0"/>
                    <a:pt x="0" y="181951"/>
                    <a:pt x="0" y="406400"/>
                  </a:cubicBezTo>
                  <a:cubicBezTo>
                    <a:pt x="0" y="630849"/>
                    <a:pt x="47500" y="812800"/>
                    <a:pt x="106095" y="812800"/>
                  </a:cubicBezTo>
                  <a:cubicBezTo>
                    <a:pt x="164690" y="812800"/>
                    <a:pt x="212191" y="630849"/>
                    <a:pt x="212191" y="406400"/>
                  </a:cubicBezTo>
                  <a:cubicBezTo>
                    <a:pt x="212191" y="181951"/>
                    <a:pt x="164690" y="0"/>
                    <a:pt x="106095" y="0"/>
                  </a:cubicBezTo>
                  <a:close/>
                </a:path>
              </a:pathLst>
            </a:custGeom>
            <a:ln w="19050" cap="sq">
              <a:solidFill>
                <a:srgbClr val="F9232C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19893" y="47625"/>
              <a:ext cx="172405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6313420" y="910465"/>
            <a:ext cx="945880" cy="236470"/>
          </a:xfrm>
          <a:custGeom>
            <a:avLst/>
            <a:gdLst/>
            <a:ahLst/>
            <a:cxnLst/>
            <a:rect r="r" b="b" t="t" l="l"/>
            <a:pathLst>
              <a:path h="236470" w="945880">
                <a:moveTo>
                  <a:pt x="0" y="0"/>
                </a:moveTo>
                <a:lnTo>
                  <a:pt x="945880" y="0"/>
                </a:lnTo>
                <a:lnTo>
                  <a:pt x="945880" y="236470"/>
                </a:lnTo>
                <a:lnTo>
                  <a:pt x="0" y="2364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44176" y="3885322"/>
            <a:ext cx="1258178" cy="125817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  <a:r>
                <a:rPr lang="en-US" sz="2699">
                  <a:solidFill>
                    <a:srgbClr val="FFFEFE"/>
                  </a:solidFill>
                  <a:latin typeface="Gotham"/>
                  <a:ea typeface="Gotham"/>
                  <a:cs typeface="Gotham"/>
                  <a:sym typeface="Gotham"/>
                </a:rPr>
                <a:t>2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973833">
            <a:off x="13349702" y="5693519"/>
            <a:ext cx="2660764" cy="3271778"/>
            <a:chOff x="0" y="0"/>
            <a:chExt cx="3547686" cy="4362370"/>
          </a:xfrm>
        </p:grpSpPr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5"/>
            <a:srcRect l="0" t="11872" r="0" b="6203"/>
            <a:stretch>
              <a:fillRect/>
            </a:stretch>
          </p:blipFill>
          <p:spPr>
            <a:xfrm flipH="false" flipV="false">
              <a:off x="0" y="0"/>
              <a:ext cx="3547686" cy="4362370"/>
            </a:xfrm>
            <a:prstGeom prst="rect">
              <a:avLst/>
            </a:prstGeom>
          </p:spPr>
        </p:pic>
      </p:grpSp>
      <p:grpSp>
        <p:nvGrpSpPr>
          <p:cNvPr name="Group 16" id="16"/>
          <p:cNvGrpSpPr/>
          <p:nvPr/>
        </p:nvGrpSpPr>
        <p:grpSpPr>
          <a:xfrm rot="-542939">
            <a:off x="10421778" y="5395495"/>
            <a:ext cx="2636985" cy="3669773"/>
            <a:chOff x="0" y="0"/>
            <a:chExt cx="3515979" cy="4893030"/>
          </a:xfrm>
        </p:grpSpPr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6"/>
            <a:srcRect l="26062" t="0" r="26062" b="0"/>
            <a:stretch>
              <a:fillRect/>
            </a:stretch>
          </p:blipFill>
          <p:spPr>
            <a:xfrm flipH="false" flipV="false">
              <a:off x="0" y="0"/>
              <a:ext cx="3515979" cy="4893030"/>
            </a:xfrm>
            <a:prstGeom prst="rect">
              <a:avLst/>
            </a:prstGeom>
          </p:spPr>
        </p:pic>
      </p:grpSp>
      <p:sp>
        <p:nvSpPr>
          <p:cNvPr name="TextBox 18" id="18"/>
          <p:cNvSpPr txBox="true"/>
          <p:nvPr/>
        </p:nvSpPr>
        <p:spPr>
          <a:xfrm rot="0">
            <a:off x="2344109" y="2893574"/>
            <a:ext cx="8495562" cy="6740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69"/>
              </a:lnSpc>
            </a:pPr>
          </a:p>
          <a:p>
            <a:pPr algn="l">
              <a:lnSpc>
                <a:spcPts val="4869"/>
              </a:lnSpc>
            </a:pPr>
            <a:r>
              <a:rPr lang="en-US" sz="3478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• Переклад текстів (українська, чеська, польська,англійська)</a:t>
            </a:r>
          </a:p>
          <a:p>
            <a:pPr algn="l">
              <a:lnSpc>
                <a:spcPts val="4869"/>
              </a:lnSpc>
            </a:pPr>
            <a:r>
              <a:rPr lang="en-US" sz="3478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• Переклад описів товарів, статей, сайтів</a:t>
            </a:r>
          </a:p>
          <a:p>
            <a:pPr algn="l">
              <a:lnSpc>
                <a:spcPts val="4869"/>
              </a:lnSpc>
            </a:pPr>
            <a:r>
              <a:rPr lang="en-US" sz="3478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• Графічний дизайн для соцмереж та сайтів</a:t>
            </a:r>
          </a:p>
          <a:p>
            <a:pPr algn="l">
              <a:lnSpc>
                <a:spcPts val="4869"/>
              </a:lnSpc>
            </a:pPr>
            <a:r>
              <a:rPr lang="en-US" sz="3478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• Створення банерів та рекламних постів</a:t>
            </a:r>
          </a:p>
          <a:p>
            <a:pPr algn="l">
              <a:lnSpc>
                <a:spcPts val="4869"/>
              </a:lnSpc>
            </a:pPr>
            <a:r>
              <a:rPr lang="en-US" sz="3478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• Дизайн логотипів</a:t>
            </a:r>
          </a:p>
          <a:p>
            <a:pPr algn="l">
              <a:lnSpc>
                <a:spcPts val="4869"/>
              </a:lnSpc>
            </a:pPr>
            <a:r>
              <a:rPr lang="en-US" sz="3478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• Створення значків та іконок</a:t>
            </a:r>
          </a:p>
          <a:p>
            <a:pPr algn="l">
              <a:lnSpc>
                <a:spcPts val="4869"/>
              </a:lnSpc>
            </a:pPr>
            <a:r>
              <a:rPr lang="en-US" sz="3478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• Написання коментарів та відгуків</a:t>
            </a:r>
          </a:p>
          <a:p>
            <a:pPr algn="l">
              <a:lnSpc>
                <a:spcPts val="4869"/>
              </a:lnSpc>
            </a:pPr>
            <a:r>
              <a:rPr lang="en-US" sz="3478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• Контент для форумів, блогів і сайтів</a:t>
            </a:r>
          </a:p>
          <a:p>
            <a:pPr algn="l">
              <a:lnSpc>
                <a:spcPts val="4869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2235329" y="1839474"/>
            <a:ext cx="6167450" cy="1130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Мої послуги</a:t>
            </a:r>
          </a:p>
        </p:txBody>
      </p:sp>
      <p:grpSp>
        <p:nvGrpSpPr>
          <p:cNvPr name="Group 20" id="20"/>
          <p:cNvGrpSpPr/>
          <p:nvPr/>
        </p:nvGrpSpPr>
        <p:grpSpPr>
          <a:xfrm rot="2253660">
            <a:off x="-2736886" y="5467701"/>
            <a:ext cx="8915131" cy="8915131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361950" cap="sq">
              <a:solidFill>
                <a:srgbClr val="FD6220">
                  <a:alpha val="25882"/>
                </a:srgbClr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312611" y="1028700"/>
            <a:ext cx="4556554" cy="3317308"/>
            <a:chOff x="0" y="0"/>
            <a:chExt cx="6075405" cy="4423077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4242" t="0" r="4242" b="0"/>
            <a:stretch>
              <a:fillRect/>
            </a:stretch>
          </p:blipFill>
          <p:spPr>
            <a:xfrm flipH="false" flipV="false">
              <a:off x="0" y="0"/>
              <a:ext cx="6075405" cy="4423077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-1373119" y="-1315898"/>
            <a:ext cx="3499668" cy="13405540"/>
            <a:chOff x="0" y="0"/>
            <a:chExt cx="212191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2191" cy="812800"/>
            </a:xfrm>
            <a:custGeom>
              <a:avLst/>
              <a:gdLst/>
              <a:ahLst/>
              <a:cxnLst/>
              <a:rect r="r" b="b" t="t" l="l"/>
              <a:pathLst>
                <a:path h="812800" w="212191">
                  <a:moveTo>
                    <a:pt x="106095" y="0"/>
                  </a:moveTo>
                  <a:cubicBezTo>
                    <a:pt x="47500" y="0"/>
                    <a:pt x="0" y="181951"/>
                    <a:pt x="0" y="406400"/>
                  </a:cubicBezTo>
                  <a:cubicBezTo>
                    <a:pt x="0" y="630849"/>
                    <a:pt x="47500" y="812800"/>
                    <a:pt x="106095" y="812800"/>
                  </a:cubicBezTo>
                  <a:cubicBezTo>
                    <a:pt x="164690" y="812800"/>
                    <a:pt x="212191" y="630849"/>
                    <a:pt x="212191" y="406400"/>
                  </a:cubicBezTo>
                  <a:cubicBezTo>
                    <a:pt x="212191" y="181951"/>
                    <a:pt x="164690" y="0"/>
                    <a:pt x="106095" y="0"/>
                  </a:cubicBezTo>
                  <a:close/>
                </a:path>
              </a:pathLst>
            </a:custGeom>
            <a:ln w="19050" cap="sq">
              <a:solidFill>
                <a:srgbClr val="F9232C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19893" y="47625"/>
              <a:ext cx="172405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89116" y="4346008"/>
            <a:ext cx="1165684" cy="1165684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  <a:r>
                <a:rPr lang="en-US" sz="2699">
                  <a:solidFill>
                    <a:srgbClr val="FFFEFE"/>
                  </a:solidFill>
                  <a:latin typeface="Gotham"/>
                  <a:ea typeface="Gotham"/>
                  <a:cs typeface="Gotham"/>
                  <a:sym typeface="Gotham"/>
                </a:rPr>
                <a:t>3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312611" y="4443074"/>
            <a:ext cx="2660764" cy="4815226"/>
            <a:chOff x="0" y="0"/>
            <a:chExt cx="3547686" cy="6420301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3"/>
            <a:srcRect l="31592" t="0" r="31592" b="0"/>
            <a:stretch>
              <a:fillRect/>
            </a:stretch>
          </p:blipFill>
          <p:spPr>
            <a:xfrm flipH="false" flipV="false">
              <a:off x="0" y="0"/>
              <a:ext cx="3547686" cy="6420301"/>
            </a:xfrm>
            <a:prstGeom prst="rect">
              <a:avLst/>
            </a:prstGeom>
          </p:spPr>
        </p:pic>
      </p:grpSp>
      <p:grpSp>
        <p:nvGrpSpPr>
          <p:cNvPr name="Group 12" id="12"/>
          <p:cNvGrpSpPr/>
          <p:nvPr/>
        </p:nvGrpSpPr>
        <p:grpSpPr>
          <a:xfrm rot="0">
            <a:off x="15994763" y="1028700"/>
            <a:ext cx="1436473" cy="3317308"/>
            <a:chOff x="0" y="0"/>
            <a:chExt cx="1915297" cy="4423077"/>
          </a:xfrm>
        </p:grpSpPr>
        <p:sp>
          <p:nvSpPr>
            <p:cNvPr name="AutoShape 13" id="13"/>
            <p:cNvSpPr/>
            <p:nvPr/>
          </p:nvSpPr>
          <p:spPr>
            <a:xfrm>
              <a:off x="0" y="0"/>
              <a:ext cx="1915297" cy="4423077"/>
            </a:xfrm>
            <a:prstGeom prst="rect">
              <a:avLst/>
            </a:prstGeom>
            <a:solidFill>
              <a:srgbClr val="FD6220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4106296" y="4443074"/>
            <a:ext cx="3324940" cy="2137237"/>
            <a:chOff x="0" y="0"/>
            <a:chExt cx="4433253" cy="2849649"/>
          </a:xfrm>
        </p:grpSpPr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4"/>
            <a:srcRect l="11301" t="0" r="11301" b="0"/>
            <a:stretch>
              <a:fillRect/>
            </a:stretch>
          </p:blipFill>
          <p:spPr>
            <a:xfrm flipH="false" flipV="false">
              <a:off x="0" y="0"/>
              <a:ext cx="4433253" cy="2849649"/>
            </a:xfrm>
            <a:prstGeom prst="rect">
              <a:avLst/>
            </a:prstGeom>
          </p:spPr>
        </p:pic>
      </p:grpSp>
      <p:grpSp>
        <p:nvGrpSpPr>
          <p:cNvPr name="Group 16" id="16"/>
          <p:cNvGrpSpPr/>
          <p:nvPr/>
        </p:nvGrpSpPr>
        <p:grpSpPr>
          <a:xfrm rot="0">
            <a:off x="14106296" y="6675561"/>
            <a:ext cx="3324940" cy="2582739"/>
            <a:chOff x="0" y="0"/>
            <a:chExt cx="4433253" cy="3443652"/>
          </a:xfrm>
        </p:grpSpPr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5"/>
            <a:srcRect l="7034" t="0" r="7034" b="0"/>
            <a:stretch>
              <a:fillRect/>
            </a:stretch>
          </p:blipFill>
          <p:spPr>
            <a:xfrm flipH="false" flipV="false">
              <a:off x="0" y="0"/>
              <a:ext cx="4433253" cy="3443652"/>
            </a:xfrm>
            <a:prstGeom prst="rect">
              <a:avLst/>
            </a:prstGeom>
          </p:spPr>
        </p:pic>
      </p:grpSp>
      <p:sp>
        <p:nvSpPr>
          <p:cNvPr name="TextBox 18" id="18"/>
          <p:cNvSpPr txBox="true"/>
          <p:nvPr/>
        </p:nvSpPr>
        <p:spPr>
          <a:xfrm rot="0">
            <a:off x="2531036" y="2957084"/>
            <a:ext cx="8377089" cy="7198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7"/>
              </a:lnSpc>
            </a:pPr>
          </a:p>
          <a:p>
            <a:pPr algn="l">
              <a:lnSpc>
                <a:spcPts val="5994"/>
              </a:lnSpc>
            </a:pPr>
            <a:r>
              <a:rPr lang="en-US" sz="4281">
                <a:solidFill>
                  <a:srgbClr val="19191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1. Виконую роботу вчасно</a:t>
            </a:r>
          </a:p>
          <a:p>
            <a:pPr algn="l">
              <a:lnSpc>
                <a:spcPts val="5994"/>
              </a:lnSpc>
            </a:pPr>
            <a:r>
              <a:rPr lang="en-US" sz="4281">
                <a:solidFill>
                  <a:srgbClr val="19191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2. Індивідуальний підхід до кожного клієнта</a:t>
            </a:r>
          </a:p>
          <a:p>
            <a:pPr algn="l">
              <a:lnSpc>
                <a:spcPts val="5994"/>
              </a:lnSpc>
            </a:pPr>
            <a:r>
              <a:rPr lang="en-US" sz="4281">
                <a:solidFill>
                  <a:srgbClr val="19191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3. Уважність до деталей</a:t>
            </a:r>
          </a:p>
          <a:p>
            <a:pPr algn="l">
              <a:lnSpc>
                <a:spcPts val="5994"/>
              </a:lnSpc>
            </a:pPr>
            <a:r>
              <a:rPr lang="en-US" sz="4281">
                <a:solidFill>
                  <a:srgbClr val="19191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4. Постійний зв’язок із замовником</a:t>
            </a:r>
          </a:p>
          <a:p>
            <a:pPr algn="l">
              <a:lnSpc>
                <a:spcPts val="5994"/>
              </a:lnSpc>
            </a:pPr>
            <a:r>
              <a:rPr lang="en-US" sz="4281">
                <a:solidFill>
                  <a:srgbClr val="19191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5. Доступні ціни</a:t>
            </a:r>
          </a:p>
          <a:p>
            <a:pPr algn="l">
              <a:lnSpc>
                <a:spcPts val="5994"/>
              </a:lnSpc>
            </a:pPr>
          </a:p>
          <a:p>
            <a:pPr algn="l">
              <a:lnSpc>
                <a:spcPts val="5994"/>
              </a:lnSpc>
            </a:pPr>
          </a:p>
        </p:txBody>
      </p:sp>
      <p:grpSp>
        <p:nvGrpSpPr>
          <p:cNvPr name="Group 19" id="19"/>
          <p:cNvGrpSpPr/>
          <p:nvPr/>
        </p:nvGrpSpPr>
        <p:grpSpPr>
          <a:xfrm rot="0">
            <a:off x="16439471" y="8737362"/>
            <a:ext cx="3697059" cy="3697059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57150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2126549" y="1299880"/>
            <a:ext cx="8377089" cy="138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D622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Чому варто обрати мене</a:t>
            </a:r>
          </a:p>
        </p:txBody>
      </p:sp>
      <p:grpSp>
        <p:nvGrpSpPr>
          <p:cNvPr name="Group 23" id="23"/>
          <p:cNvGrpSpPr/>
          <p:nvPr/>
        </p:nvGrpSpPr>
        <p:grpSpPr>
          <a:xfrm rot="9335976">
            <a:off x="6562147" y="8776140"/>
            <a:ext cx="4079945" cy="3082152"/>
            <a:chOff x="0" y="0"/>
            <a:chExt cx="107593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75930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0">
                  <a:moveTo>
                    <a:pt x="537965" y="0"/>
                  </a:moveTo>
                  <a:cubicBezTo>
                    <a:pt x="240855" y="0"/>
                    <a:pt x="0" y="181951"/>
                    <a:pt x="0" y="406400"/>
                  </a:cubicBezTo>
                  <a:cubicBezTo>
                    <a:pt x="0" y="630849"/>
                    <a:pt x="240855" y="812800"/>
                    <a:pt x="537965" y="812800"/>
                  </a:cubicBezTo>
                  <a:cubicBezTo>
                    <a:pt x="835075" y="812800"/>
                    <a:pt x="1075930" y="630849"/>
                    <a:pt x="1075930" y="406400"/>
                  </a:cubicBezTo>
                  <a:cubicBezTo>
                    <a:pt x="1075930" y="181951"/>
                    <a:pt x="835075" y="0"/>
                    <a:pt x="537965" y="0"/>
                  </a:cubicBezTo>
                  <a:close/>
                </a:path>
              </a:pathLst>
            </a:custGeom>
            <a:ln w="57150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100868" y="47625"/>
              <a:ext cx="874193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-10479434">
            <a:off x="582519" y="-3834605"/>
            <a:ext cx="6236742" cy="4711482"/>
            <a:chOff x="0" y="0"/>
            <a:chExt cx="107593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075930" cy="812800"/>
            </a:xfrm>
            <a:custGeom>
              <a:avLst/>
              <a:gdLst/>
              <a:ahLst/>
              <a:cxnLst/>
              <a:rect r="r" b="b" t="t" l="l"/>
              <a:pathLst>
                <a:path h="812800" w="1075930">
                  <a:moveTo>
                    <a:pt x="537965" y="0"/>
                  </a:moveTo>
                  <a:cubicBezTo>
                    <a:pt x="240855" y="0"/>
                    <a:pt x="0" y="181951"/>
                    <a:pt x="0" y="406400"/>
                  </a:cubicBezTo>
                  <a:cubicBezTo>
                    <a:pt x="0" y="630849"/>
                    <a:pt x="240855" y="812800"/>
                    <a:pt x="537965" y="812800"/>
                  </a:cubicBezTo>
                  <a:cubicBezTo>
                    <a:pt x="835075" y="812800"/>
                    <a:pt x="1075930" y="630849"/>
                    <a:pt x="1075930" y="406400"/>
                  </a:cubicBezTo>
                  <a:cubicBezTo>
                    <a:pt x="1075930" y="181951"/>
                    <a:pt x="835075" y="0"/>
                    <a:pt x="537965" y="0"/>
                  </a:cubicBezTo>
                  <a:close/>
                </a:path>
              </a:pathLst>
            </a:custGeom>
            <a:ln w="57150" cap="sq">
              <a:solidFill>
                <a:srgbClr val="FD6220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100868" y="47625"/>
              <a:ext cx="874193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73119" y="-1315898"/>
            <a:ext cx="3499668" cy="13405540"/>
            <a:chOff x="0" y="0"/>
            <a:chExt cx="21219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2191" cy="812800"/>
            </a:xfrm>
            <a:custGeom>
              <a:avLst/>
              <a:gdLst/>
              <a:ahLst/>
              <a:cxnLst/>
              <a:rect r="r" b="b" t="t" l="l"/>
              <a:pathLst>
                <a:path h="812800" w="212191">
                  <a:moveTo>
                    <a:pt x="106095" y="0"/>
                  </a:moveTo>
                  <a:cubicBezTo>
                    <a:pt x="47500" y="0"/>
                    <a:pt x="0" y="181951"/>
                    <a:pt x="0" y="406400"/>
                  </a:cubicBezTo>
                  <a:cubicBezTo>
                    <a:pt x="0" y="630849"/>
                    <a:pt x="47500" y="812800"/>
                    <a:pt x="106095" y="812800"/>
                  </a:cubicBezTo>
                  <a:cubicBezTo>
                    <a:pt x="164690" y="812800"/>
                    <a:pt x="212191" y="630849"/>
                    <a:pt x="212191" y="406400"/>
                  </a:cubicBezTo>
                  <a:cubicBezTo>
                    <a:pt x="212191" y="181951"/>
                    <a:pt x="164690" y="0"/>
                    <a:pt x="106095" y="0"/>
                  </a:cubicBezTo>
                  <a:close/>
                </a:path>
              </a:pathLst>
            </a:custGeom>
            <a:ln w="19050" cap="sq">
              <a:solidFill>
                <a:srgbClr val="F9232C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9893" y="47625"/>
              <a:ext cx="172405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9116" y="4346008"/>
            <a:ext cx="1165684" cy="116568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79"/>
                </a:lnSpc>
                <a:spcBef>
                  <a:spcPct val="0"/>
                </a:spcBef>
              </a:pPr>
              <a:r>
                <a:rPr lang="en-US" sz="2699">
                  <a:solidFill>
                    <a:srgbClr val="FFFEFE"/>
                  </a:solidFill>
                  <a:latin typeface="Gotham"/>
                  <a:ea typeface="Gotham"/>
                  <a:cs typeface="Gotham"/>
                  <a:sym typeface="Gotham"/>
                </a:rPr>
                <a:t>5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2253660">
            <a:off x="-2736886" y="5467701"/>
            <a:ext cx="8915131" cy="891513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361950" cap="sq">
              <a:solidFill>
                <a:srgbClr val="FD6220">
                  <a:alpha val="25882"/>
                </a:srgbClr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9464987">
            <a:off x="12769156" y="-4959278"/>
            <a:ext cx="8980288" cy="898028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361950" cap="sq">
              <a:solidFill>
                <a:srgbClr val="FD6220">
                  <a:alpha val="25882"/>
                </a:srgbClr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3945801">
            <a:off x="14871099" y="7898799"/>
            <a:ext cx="4776403" cy="4776403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3945801">
            <a:off x="-2084435" y="-2101494"/>
            <a:ext cx="3626463" cy="3626463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156883" y="3809365"/>
            <a:ext cx="16230600" cy="2601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</a:p>
          <a:p>
            <a:pPr algn="ctr">
              <a:lnSpc>
                <a:spcPts val="5179"/>
              </a:lnSpc>
            </a:pPr>
            <a:r>
              <a:rPr lang="en-US" sz="3699" i="true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Готова до співпраці та нових проєктів. Напишіть мені для обговорення деталей.</a:t>
            </a:r>
          </a:p>
          <a:p>
            <a:pPr algn="ctr">
              <a:lnSpc>
                <a:spcPts val="5179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DAHKAqF35Ks</dc:identifier>
  <dcterms:modified xsi:type="dcterms:W3CDTF">2011-08-01T06:04:30Z</dcterms:modified>
  <cp:revision>1</cp:revision>
  <dc:title>White and Orange Simple Portfolio Presentation</dc:title>
</cp:coreProperties>
</file>