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837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54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789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2813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082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8126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3811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986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6968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6632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871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066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5693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38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0788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7698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60500-81F1-43CE-98F9-6312DF5D3081}" type="datetimeFigureOut">
              <a:rPr lang="uk-UA" smtClean="0"/>
              <a:t>17.02.2020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D2E775-46CF-4067-9EB7-A0DF88CBC79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071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6546" y="2404534"/>
            <a:ext cx="7766936" cy="1646302"/>
          </a:xfrm>
        </p:spPr>
        <p:txBody>
          <a:bodyPr/>
          <a:lstStyle/>
          <a:p>
            <a:pPr algn="l"/>
            <a:r>
              <a:rPr lang="en-US" sz="9600" dirty="0"/>
              <a:t>&lt;Name&gt;</a:t>
            </a:r>
            <a:r>
              <a:rPr lang="ru-RU" sz="9600" dirty="0" smtClean="0"/>
              <a:t/>
            </a:r>
            <a:br>
              <a:rPr lang="ru-RU" sz="9600" dirty="0" smtClean="0"/>
            </a:br>
            <a:endParaRPr lang="uk-UA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6026" y="4050836"/>
            <a:ext cx="8307977" cy="109689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600" b="1" dirty="0" smtClean="0"/>
              <a:t>Внедрение проектного управления.</a:t>
            </a:r>
          </a:p>
          <a:p>
            <a:pPr algn="ctr"/>
            <a:r>
              <a:rPr lang="ru-RU" sz="3600" b="1" dirty="0" smtClean="0"/>
              <a:t>Концепция.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273110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Предпосылки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ru-RU" sz="1600" dirty="0" err="1" smtClean="0"/>
              <a:t>Несистематизированность</a:t>
            </a:r>
            <a:r>
              <a:rPr lang="ru-RU" sz="1600" dirty="0" smtClean="0"/>
              <a:t> </a:t>
            </a:r>
            <a:r>
              <a:rPr lang="ru-RU" sz="1600" dirty="0"/>
              <a:t>управления проектами, разобщенность данных, отсутствие методологии управления;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dirty="0" smtClean="0"/>
              <a:t>Перегруженность </a:t>
            </a:r>
            <a:r>
              <a:rPr lang="ru-RU" sz="1600" dirty="0"/>
              <a:t>руководства проектными задачами;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dirty="0" smtClean="0"/>
              <a:t>Отсутствие общего центра ответственности за результаты проектов;</a:t>
            </a:r>
            <a:endParaRPr lang="ru-RU" sz="1600" dirty="0"/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dirty="0" smtClean="0"/>
              <a:t>Отсутствие регулярной стандартизированной </a:t>
            </a:r>
            <a:r>
              <a:rPr lang="ru-RU" sz="1600" dirty="0"/>
              <a:t>отчетности по </a:t>
            </a:r>
            <a:r>
              <a:rPr lang="ru-RU" sz="1600" dirty="0" smtClean="0"/>
              <a:t>проектам;</a:t>
            </a:r>
            <a:endParaRPr lang="ru-RU" sz="1600" dirty="0"/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dirty="0" smtClean="0"/>
              <a:t>Отсутствие системы планирования ресурсов.</a:t>
            </a:r>
            <a:endParaRPr lang="ru-RU" sz="1600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57579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шаги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Разработка методологии УП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Выделение рабочей группы внедрения системы УП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Проработка требований к информационным системам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Пилотное внедрение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Утверждение системы УП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Обучение сотрудников </a:t>
            </a:r>
            <a:r>
              <a:rPr lang="en-US" sz="1600" dirty="0"/>
              <a:t>&lt;Name&gt;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344601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Ожидаемые результаты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Разработана и утверждена методология управления проектами в </a:t>
            </a:r>
            <a:r>
              <a:rPr lang="en-US" sz="1600" dirty="0" smtClean="0"/>
              <a:t>&lt;Name&gt;</a:t>
            </a:r>
            <a:endParaRPr lang="ru-RU" sz="16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Разработаны требования к информационным системам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Информационные системы внедрены и используются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Сотрудники </a:t>
            </a:r>
            <a:r>
              <a:rPr lang="en-US" sz="1600" dirty="0"/>
              <a:t>&lt;Name&gt;</a:t>
            </a:r>
            <a:r>
              <a:rPr lang="ru-RU" sz="1600" dirty="0" smtClean="0"/>
              <a:t> обучены и работают в соответствии с методологией УП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Созданы условия для создания отдела управления проектами как структурной единицы </a:t>
            </a:r>
            <a:r>
              <a:rPr lang="en-US" sz="1600" dirty="0"/>
              <a:t>&lt;Name&gt;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469896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Открытые вопросы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 smtClean="0"/>
              <a:t>Есть ли: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система электронного документооборота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система учета рабочего времени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/>
              <a:t>централизованное хранилище данных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Как происходит закупка товаров/услуг под проекты?</a:t>
            </a:r>
            <a:endParaRPr lang="en-US" sz="1600" dirty="0" smtClean="0"/>
          </a:p>
          <a:p>
            <a:pPr marL="0" indent="0">
              <a:buNone/>
            </a:pPr>
            <a:r>
              <a:rPr lang="uk-UA" sz="1600" dirty="0" smtClean="0"/>
              <a:t>Оргструктура, схема </a:t>
            </a:r>
            <a:r>
              <a:rPr lang="ru-RU" sz="1600" dirty="0" smtClean="0"/>
              <a:t>взаимодействия</a:t>
            </a:r>
            <a:r>
              <a:rPr lang="uk-UA" sz="1600" dirty="0" smtClean="0"/>
              <a:t> в рамках </a:t>
            </a:r>
            <a:r>
              <a:rPr lang="en-US" sz="1600" dirty="0"/>
              <a:t>&lt;Name&gt; </a:t>
            </a:r>
            <a:endParaRPr lang="en-US" sz="1600" dirty="0" smtClean="0"/>
          </a:p>
          <a:p>
            <a:pPr marL="0" indent="0">
              <a:buNone/>
            </a:pPr>
            <a:r>
              <a:rPr lang="ru-RU" sz="1600" dirty="0" smtClean="0"/>
              <a:t>Какие функции/сервисы общие, какие у себя – юристы, бухгалтерия, делопроизводство, логистика/автомобили, </a:t>
            </a:r>
            <a:r>
              <a:rPr lang="en-US" sz="1600" dirty="0" smtClean="0"/>
              <a:t>MS Project Online</a:t>
            </a:r>
            <a:r>
              <a:rPr lang="uk-UA" sz="1600" dirty="0" smtClean="0"/>
              <a:t>, и </a:t>
            </a:r>
            <a:r>
              <a:rPr lang="uk-UA" sz="1600" dirty="0" err="1" smtClean="0"/>
              <a:t>т.д</a:t>
            </a:r>
            <a:r>
              <a:rPr lang="uk-UA" sz="1600" dirty="0" smtClean="0"/>
              <a:t>.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844593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ГЛАВНОЕ	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Без полного согласия и поддержки руководства </a:t>
            </a:r>
            <a:r>
              <a:rPr lang="en-US" sz="2800" dirty="0"/>
              <a:t>&lt;Name&gt;</a:t>
            </a:r>
            <a:r>
              <a:rPr lang="ru-RU" sz="2800" b="1" dirty="0" smtClean="0">
                <a:solidFill>
                  <a:srgbClr val="FF0000"/>
                </a:solidFill>
              </a:rPr>
              <a:t> изменений, которые необходимо будет внести в производственные процессы, внедрение системы управления проектами невозможно.</a:t>
            </a:r>
            <a:endParaRPr lang="uk-UA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1433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3022</TotalTime>
  <Words>201</Words>
  <Application>Microsoft Office PowerPoint</Application>
  <PresentationFormat>Широкоэкранный</PresentationFormat>
  <Paragraphs>33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Аспект</vt:lpstr>
      <vt:lpstr>&lt;Name&gt; </vt:lpstr>
      <vt:lpstr>Предпосылки</vt:lpstr>
      <vt:lpstr>Основные шаги</vt:lpstr>
      <vt:lpstr>Ожидаемые результаты</vt:lpstr>
      <vt:lpstr>Открытые вопросы</vt:lpstr>
      <vt:lpstr>ГЛАВНОЕ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&lt;Name&gt; </dc:title>
  <dc:creator>Суходольский Константин</dc:creator>
  <cp:lastModifiedBy>Суходольский Константин</cp:lastModifiedBy>
  <cp:revision>12</cp:revision>
  <dcterms:created xsi:type="dcterms:W3CDTF">2019-07-17T06:17:57Z</dcterms:created>
  <dcterms:modified xsi:type="dcterms:W3CDTF">2020-02-17T12:06:07Z</dcterms:modified>
</cp:coreProperties>
</file>