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1" r:id="rId4"/>
    <p:sldId id="272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860F00-69AF-4789-8919-E36F75C12C37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D09FBCC-CCF9-41AA-A20B-B3FC3D53B11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8000">
              <a:schemeClr val="tx2">
                <a:lumMod val="40000"/>
                <a:lumOff val="60000"/>
              </a:schemeClr>
            </a:gs>
            <a:gs pos="31000">
              <a:schemeClr val="accent4">
                <a:lumMod val="20000"/>
                <a:lumOff val="80000"/>
              </a:schemeClr>
            </a:gs>
            <a:gs pos="0">
              <a:schemeClr val="bg2">
                <a:lumMod val="20000"/>
                <a:lumOff val="80000"/>
              </a:schemeClr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1371600"/>
            <a:ext cx="7772400" cy="1600200"/>
          </a:xfrm>
        </p:spPr>
        <p:txBody>
          <a:bodyPr>
            <a:noAutofit/>
          </a:bodyPr>
          <a:lstStyle/>
          <a:p>
            <a:r>
              <a:rPr lang="uk-UA" sz="2800" b="0" dirty="0">
                <a:solidFill>
                  <a:schemeClr val="tx1"/>
                </a:solidFill>
                <a:effectLst/>
              </a:rPr>
              <a:t>Органи опіки та піклування в механізмі забезпечення основних прав і свобод дітей-сиріт</a:t>
            </a:r>
            <a:endParaRPr lang="ru-RU" sz="2800" b="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5000" y="4343400"/>
            <a:ext cx="6400800" cy="1752600"/>
          </a:xfrm>
        </p:spPr>
        <p:txBody>
          <a:bodyPr>
            <a:normAutofit lnSpcReduction="10000"/>
          </a:bodyPr>
          <a:lstStyle/>
          <a:p>
            <a:pPr algn="r"/>
            <a:r>
              <a:rPr lang="uk-UA" sz="2400" dirty="0" smtClean="0">
                <a:latin typeface="+mj-lt"/>
              </a:rPr>
              <a:t>Студента </a:t>
            </a:r>
            <a:r>
              <a:rPr lang="en-US" sz="2400" dirty="0"/>
              <a:t>II </a:t>
            </a:r>
            <a:r>
              <a:rPr lang="uk-UA" sz="2400" dirty="0" smtClean="0">
                <a:latin typeface="+mj-lt"/>
              </a:rPr>
              <a:t>курсу</a:t>
            </a:r>
            <a:r>
              <a:rPr lang="en-US" sz="2400" dirty="0" smtClean="0">
                <a:latin typeface="+mj-lt"/>
              </a:rPr>
              <a:t> </a:t>
            </a:r>
            <a:r>
              <a:rPr lang="uk-UA" sz="2400" dirty="0" smtClean="0">
                <a:latin typeface="+mj-lt"/>
              </a:rPr>
              <a:t>магістратури </a:t>
            </a:r>
          </a:p>
          <a:p>
            <a:pPr algn="r"/>
            <a:r>
              <a:rPr lang="uk-UA" sz="2400" dirty="0" smtClean="0">
                <a:latin typeface="+mj-lt"/>
              </a:rPr>
              <a:t>групи </a:t>
            </a:r>
            <a:r>
              <a:rPr lang="uk-UA" sz="2400" dirty="0" smtClean="0">
                <a:latin typeface="+mj-lt"/>
              </a:rPr>
              <a:t>8.0818-2 </a:t>
            </a:r>
            <a:endParaRPr lang="uk-UA" sz="2400" dirty="0" smtClean="0">
              <a:latin typeface="+mj-lt"/>
            </a:endParaRPr>
          </a:p>
          <a:p>
            <a:pPr algn="r"/>
            <a:r>
              <a:rPr lang="uk-UA" sz="2400" dirty="0" smtClean="0">
                <a:latin typeface="+mj-lt"/>
              </a:rPr>
              <a:t>спеціальності 081 право </a:t>
            </a:r>
          </a:p>
          <a:p>
            <a:pPr algn="r"/>
            <a:r>
              <a:rPr lang="uk-UA" sz="2400" dirty="0">
                <a:latin typeface="+mj-lt"/>
              </a:rPr>
              <a:t>о</a:t>
            </a:r>
            <a:r>
              <a:rPr lang="uk-UA" sz="2400" dirty="0" smtClean="0">
                <a:latin typeface="+mj-lt"/>
              </a:rPr>
              <a:t>світньої програми</a:t>
            </a:r>
            <a:r>
              <a:rPr lang="uk-UA" sz="2400" dirty="0" smtClean="0">
                <a:latin typeface="+mj-lt"/>
              </a:rPr>
              <a:t> </a:t>
            </a:r>
            <a:r>
              <a:rPr lang="uk-UA" sz="2400" dirty="0" smtClean="0">
                <a:latin typeface="+mj-lt"/>
              </a:rPr>
              <a:t>правознавство</a:t>
            </a: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57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>
            <a:spLocks noChangeArrowheads="1"/>
          </p:cNvSpPr>
          <p:nvPr/>
        </p:nvSpPr>
        <p:spPr bwMode="auto">
          <a:xfrm>
            <a:off x="1219199" y="990600"/>
            <a:ext cx="6618287" cy="1308100"/>
          </a:xfrm>
          <a:prstGeom prst="roundRect">
            <a:avLst>
              <a:gd name="adj" fmla="val 16667"/>
            </a:avLst>
          </a:prstGeom>
          <a:solidFill>
            <a:srgbClr val="DDD8C2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ВЛАШТУВАННЯ ДІТЕЙ-СИРІТ І ДІТЕЙ</a:t>
            </a:r>
            <a:r>
              <a:rPr lang="ru-RU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ПОЗБАВЛЕНИХ БАТЬКІВСЬКОГО ПІКЛУВАННЯ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Стрелка вниз 4"/>
          <p:cNvSpPr>
            <a:spLocks noChangeArrowheads="1"/>
          </p:cNvSpPr>
          <p:nvPr/>
        </p:nvSpPr>
        <p:spPr bwMode="auto">
          <a:xfrm>
            <a:off x="2304097" y="2328769"/>
            <a:ext cx="421005" cy="763270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4E6128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ru-RU"/>
          </a:p>
        </p:txBody>
      </p:sp>
      <p:sp>
        <p:nvSpPr>
          <p:cNvPr id="6" name="Стрелка вниз 5"/>
          <p:cNvSpPr>
            <a:spLocks noChangeArrowheads="1"/>
          </p:cNvSpPr>
          <p:nvPr/>
        </p:nvSpPr>
        <p:spPr bwMode="auto">
          <a:xfrm>
            <a:off x="4092892" y="2330076"/>
            <a:ext cx="421005" cy="763270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4E6128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ru-RU"/>
          </a:p>
        </p:txBody>
      </p:sp>
      <p:sp>
        <p:nvSpPr>
          <p:cNvPr id="7" name="Стрелка вниз 6"/>
          <p:cNvSpPr>
            <a:spLocks noChangeArrowheads="1"/>
          </p:cNvSpPr>
          <p:nvPr/>
        </p:nvSpPr>
        <p:spPr bwMode="auto">
          <a:xfrm>
            <a:off x="6447789" y="2298700"/>
            <a:ext cx="421005" cy="763270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4E6128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ru-RU"/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1524000" y="3075304"/>
            <a:ext cx="1739900" cy="1486535"/>
          </a:xfrm>
          <a:prstGeom prst="roundRect">
            <a:avLst>
              <a:gd name="adj" fmla="val 16667"/>
            </a:avLst>
          </a:prstGeom>
          <a:solidFill>
            <a:srgbClr val="DDD8C2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2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Опіка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2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Піклування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3464876" y="3093346"/>
            <a:ext cx="1677035" cy="755650"/>
          </a:xfrm>
          <a:prstGeom prst="roundRect">
            <a:avLst>
              <a:gd name="adj" fmla="val 16667"/>
            </a:avLst>
          </a:prstGeom>
          <a:solidFill>
            <a:srgbClr val="DDD8C2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8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Усиновлення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5410200" y="3107055"/>
            <a:ext cx="2496185" cy="643890"/>
          </a:xfrm>
          <a:prstGeom prst="roundRect">
            <a:avLst>
              <a:gd name="adj" fmla="val 16667"/>
            </a:avLst>
          </a:prstGeom>
          <a:solidFill>
            <a:srgbClr val="DDD8C2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Інші шляхи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Стрелка вниз 11"/>
          <p:cNvSpPr>
            <a:spLocks noChangeArrowheads="1"/>
          </p:cNvSpPr>
          <p:nvPr/>
        </p:nvSpPr>
        <p:spPr bwMode="auto">
          <a:xfrm>
            <a:off x="5715000" y="3769825"/>
            <a:ext cx="269875" cy="28575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E6128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ru-RU"/>
          </a:p>
        </p:txBody>
      </p:sp>
      <p:sp>
        <p:nvSpPr>
          <p:cNvPr id="13" name="Стрелка вниз 12"/>
          <p:cNvSpPr>
            <a:spLocks noChangeArrowheads="1"/>
          </p:cNvSpPr>
          <p:nvPr/>
        </p:nvSpPr>
        <p:spPr bwMode="auto">
          <a:xfrm>
            <a:off x="7567612" y="3771655"/>
            <a:ext cx="269875" cy="28575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E6128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ru-RU"/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4864417" y="4057405"/>
            <a:ext cx="1701165" cy="548640"/>
          </a:xfrm>
          <a:prstGeom prst="roundRect">
            <a:avLst>
              <a:gd name="adj" fmla="val 16667"/>
            </a:avLst>
          </a:prstGeom>
          <a:solidFill>
            <a:srgbClr val="DDD8C2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Патронат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6868794" y="4066893"/>
            <a:ext cx="1701165" cy="818515"/>
          </a:xfrm>
          <a:prstGeom prst="roundRect">
            <a:avLst>
              <a:gd name="adj" fmla="val 16667"/>
            </a:avLst>
          </a:prstGeom>
          <a:solidFill>
            <a:srgbClr val="DDD8C2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Прийомна родина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Стрелка вниз 15"/>
          <p:cNvSpPr>
            <a:spLocks noChangeArrowheads="1"/>
          </p:cNvSpPr>
          <p:nvPr/>
        </p:nvSpPr>
        <p:spPr bwMode="auto">
          <a:xfrm>
            <a:off x="6592476" y="3750945"/>
            <a:ext cx="230505" cy="138303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E6128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ru-RU"/>
          </a:p>
        </p:txBody>
      </p:sp>
      <p:sp>
        <p:nvSpPr>
          <p:cNvPr id="17" name="Скругленный прямоугольник 16"/>
          <p:cNvSpPr>
            <a:spLocks noChangeArrowheads="1"/>
          </p:cNvSpPr>
          <p:nvPr/>
        </p:nvSpPr>
        <p:spPr bwMode="auto">
          <a:xfrm>
            <a:off x="5849937" y="5134497"/>
            <a:ext cx="1701165" cy="699770"/>
          </a:xfrm>
          <a:prstGeom prst="roundRect">
            <a:avLst>
              <a:gd name="adj" fmla="val 16667"/>
            </a:avLst>
          </a:prstGeom>
          <a:solidFill>
            <a:srgbClr val="DDD8C2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4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Дитячий будинок сімейного типу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2712" y="53788"/>
            <a:ext cx="8229600" cy="10130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00200" y="685800"/>
            <a:ext cx="5791200" cy="13449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28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Опіка та піклування встановлюється</a:t>
            </a:r>
            <a:r>
              <a:rPr lang="uk-UA" sz="2800" b="1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uk-UA" sz="28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: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61838" y="2516244"/>
            <a:ext cx="1795780" cy="5105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20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Опіка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486903" y="2545080"/>
            <a:ext cx="1795780" cy="655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8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Піклування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Стрелка вниз 6"/>
          <p:cNvSpPr>
            <a:spLocks noChangeArrowheads="1"/>
          </p:cNvSpPr>
          <p:nvPr/>
        </p:nvSpPr>
        <p:spPr bwMode="auto">
          <a:xfrm>
            <a:off x="2269490" y="2030730"/>
            <a:ext cx="421005" cy="485514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4E6128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ru-RU"/>
          </a:p>
        </p:txBody>
      </p:sp>
      <p:sp>
        <p:nvSpPr>
          <p:cNvPr id="8" name="Стрелка вниз 7"/>
          <p:cNvSpPr>
            <a:spLocks noChangeArrowheads="1"/>
          </p:cNvSpPr>
          <p:nvPr/>
        </p:nvSpPr>
        <p:spPr bwMode="auto">
          <a:xfrm>
            <a:off x="6211252" y="2037080"/>
            <a:ext cx="421005" cy="508000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4E6128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868679" y="3200400"/>
            <a:ext cx="3222625" cy="7162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Над неповнолітніми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які не досягли 14 років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848415" y="4068911"/>
            <a:ext cx="3222625" cy="8896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Над громадянинами</a:t>
            </a:r>
            <a:r>
              <a:rPr lang="ru-RU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</a:t>
            </a: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які визнані судом недієздатними внаслідок душевної хвороби або недоумства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848414" y="5094979"/>
            <a:ext cx="3222625" cy="7162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Опікун діє замість свого підопічного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4782501" y="3334253"/>
            <a:ext cx="3278505" cy="7162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Над неповнолітнім віком від 14 до 18 років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782501" y="4137660"/>
            <a:ext cx="3278505" cy="7162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Над громадянами</a:t>
            </a:r>
            <a:r>
              <a:rPr lang="ru-RU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визнаними судом обмежано дієздатними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769224" y="4980960"/>
            <a:ext cx="3278505" cy="8896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Над особами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uk-UA" sz="16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які за станом здоров’я не можуть самостійно захищати свої права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4769223" y="6028241"/>
            <a:ext cx="3278505" cy="8026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uk-UA" sz="160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Піклувальник діє разом зі своїм підопічним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662582"/>
              </p:ext>
            </p:extLst>
          </p:nvPr>
        </p:nvGraphicFramePr>
        <p:xfrm>
          <a:off x="2" y="-3"/>
          <a:ext cx="9143996" cy="77132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0352"/>
                <a:gridCol w="1750352"/>
                <a:gridCol w="1750352"/>
                <a:gridCol w="2142588"/>
                <a:gridCol w="1750352"/>
              </a:tblGrid>
              <a:tr h="763783">
                <a:tc gridSpan="5">
                  <a:txBody>
                    <a:bodyPr/>
                    <a:lstStyle/>
                    <a:p>
                      <a:pPr marL="0" marR="864235" indent="449580" algn="ctr">
                        <a:lnSpc>
                          <a:spcPct val="150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Державна система опіки та піклування дітей-сиріт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173" marR="3717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09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Прийомна сім’я (вік до 18 років,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у разі навчання — до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закінчення закладу),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1—4 дитини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Дитячий </a:t>
                      </a:r>
                      <a:r>
                        <a:rPr lang="uk-UA" sz="1600" spc="-20">
                          <a:effectLst/>
                        </a:rPr>
                        <a:t>буди</a:t>
                      </a:r>
                      <a:r>
                        <a:rPr lang="uk-UA" sz="1600">
                          <a:effectLst/>
                        </a:rPr>
                        <a:t>нок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(вік 3—7 років),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25—250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 </a:t>
                      </a:r>
                      <a:r>
                        <a:rPr lang="uk-UA" sz="1600" spc="-30">
                          <a:effectLst/>
                        </a:rPr>
                        <a:t>ді</a:t>
                      </a:r>
                      <a:r>
                        <a:rPr lang="uk-UA" sz="1600">
                          <a:effectLst/>
                        </a:rPr>
                        <a:t>тей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Будинок дитини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(вік до 3— 4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років), 50—200 дітей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Притулок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(дитина з вулиці потрапляє в систему державної опіки відповідно до віку)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Усиновлення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 дитина вибуває із системи державної опіки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033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Спеціальна школа-інтернат для дітей з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вадами розвитку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Дитячий будинок сімейного типу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(вік від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 до 18 років,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у разі навчання –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до закінчення закладу),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 5— 10 дітей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 власними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Школа-інтернат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(вік 7— 17 років),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350–450 </a:t>
                      </a:r>
                      <a:endParaRPr lang="ru-RU" sz="160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дітей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Дитячий будинок - інтернат для дітей з вадами розвитку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Дитячий будинок змішаного типу</a:t>
                      </a:r>
                      <a:endParaRPr lang="ru-RU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(вік </a:t>
                      </a:r>
                      <a:r>
                        <a:rPr lang="uk-UA" sz="1600" dirty="0" smtClean="0">
                          <a:effectLst/>
                        </a:rPr>
                        <a:t>3—17 </a:t>
                      </a:r>
                      <a:r>
                        <a:rPr lang="uk-UA" sz="1600" dirty="0">
                          <a:effectLst/>
                        </a:rPr>
                        <a:t>років),</a:t>
                      </a:r>
                      <a:endParaRPr lang="ru-RU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100—400 дітей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76200"/>
            <a:ext cx="8229600" cy="762000"/>
          </a:xfrm>
        </p:spPr>
        <p:txBody>
          <a:bodyPr>
            <a:normAutofit/>
          </a:bodyPr>
          <a:lstStyle/>
          <a:p>
            <a:r>
              <a:rPr lang="uk-UA" sz="2800" b="0" dirty="0" smtClean="0">
                <a:solidFill>
                  <a:schemeClr val="tx1"/>
                </a:solidFill>
                <a:effectLst/>
              </a:rPr>
              <a:t>Збільшення кількості дітей-сиріт</a:t>
            </a:r>
            <a:endParaRPr lang="ru-RU" sz="28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990600"/>
            <a:ext cx="8229600" cy="4343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/>
              <a:t>	Не </a:t>
            </a:r>
            <a:r>
              <a:rPr lang="uk-UA" dirty="0"/>
              <a:t>дивлячись на те, що сьогодні дитяча безпритульність як явище зазнала значних змін і має інші особливості, ніж у попередні періоди історії, зараз </a:t>
            </a:r>
            <a:r>
              <a:rPr lang="uk-UA" dirty="0" err="1"/>
              <a:t>збільшуюється</a:t>
            </a:r>
            <a:r>
              <a:rPr lang="uk-UA" dirty="0"/>
              <a:t> кількість дітей-сиріт через скрутне матеріальне становище батьків та через трудову міграцію. Це нова негативна тенденція у сфері дитинства, яка сприяє поширенню сирітства — масова трудова міграція батьків, що поширена у західних українських областях. Найбільше таких дітей у Закарпатській, Чернівецькій, Львівській, Івано-Франківській областях.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 descr="Картинки по запросу міграц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648200"/>
            <a:ext cx="4343400" cy="220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міграц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939461"/>
            <a:ext cx="45720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015342"/>
              </p:ext>
            </p:extLst>
          </p:nvPr>
        </p:nvGraphicFramePr>
        <p:xfrm>
          <a:off x="0" y="1"/>
          <a:ext cx="9144000" cy="677770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19200"/>
                <a:gridCol w="1676400"/>
                <a:gridCol w="1066800"/>
                <a:gridCol w="1143000"/>
                <a:gridCol w="1143000"/>
                <a:gridCol w="1447800"/>
                <a:gridCol w="1447800"/>
              </a:tblGrid>
              <a:tr h="9934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uk-UA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Рік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Кількість дітей, усиновлених протягом року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Загальна кількість дітей-сиріт і дітей, позбавлених батьківського піклування на кінець року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82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800">
                          <a:effectLst/>
                        </a:rPr>
                        <a:t>громадянами України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800">
                          <a:effectLst/>
                        </a:rPr>
                        <a:t>іноземними громадянами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43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усиновлено дітей-сиріт і дітей, позбавлених батьківського піклування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усиновлено дітей, які проживають з одним із батьків і усиновлені вітчимом (мачухою)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усиновлено дітей-сиріт і дітей, позбавлених батьківського піклування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усиновлено дітей, які проживають з одним із батьків і усиновлені вітчимом (мачухою)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2157" marR="22157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2004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5596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1492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2023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2058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23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97590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2005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5241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1419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1666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2110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46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97829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4318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1477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1707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1092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42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102912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2007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5229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1784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1744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1670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31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102924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2008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5261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2066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1578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1587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103542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5274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2374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1449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1428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23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100787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4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4865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2247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1369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1202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47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98119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2011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4416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 2114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1298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970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34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  95956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2012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4079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2016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1225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806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32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92865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2013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3732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1843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1180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674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35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90772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2014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3218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1591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1075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524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28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83716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2015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3212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1489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1319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379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25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73183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944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2016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2963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1490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1062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394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17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71178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123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2017</a:t>
                      </a:r>
                      <a:r>
                        <a:rPr lang="uk-UA" sz="1400" baseline="30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-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2925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1518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7" marR="3077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1071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323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70240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3077" marB="3077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8229600" cy="838200"/>
          </a:xfrm>
        </p:spPr>
        <p:txBody>
          <a:bodyPr/>
          <a:lstStyle/>
          <a:p>
            <a:r>
              <a:rPr lang="uk-UA" b="0" dirty="0" smtClean="0">
                <a:solidFill>
                  <a:schemeClr val="tx1"/>
                </a:solidFill>
                <a:effectLst/>
              </a:rPr>
              <a:t>Висновки</a:t>
            </a:r>
            <a:endParaRPr lang="ru-RU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133600"/>
            <a:ext cx="7696200" cy="4267200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	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0965" y="1447800"/>
            <a:ext cx="8001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800" dirty="0" smtClean="0"/>
              <a:t>	Заходи для удосконалення існуючої </a:t>
            </a:r>
            <a:r>
              <a:rPr lang="uk-UA" sz="2800" dirty="0" smtClean="0"/>
              <a:t>системи органів опіки та піклування:</a:t>
            </a:r>
            <a:endParaRPr lang="uk-UA" sz="2800" dirty="0" smtClean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800" dirty="0" smtClean="0"/>
              <a:t>Поступовий </a:t>
            </a:r>
            <a:r>
              <a:rPr lang="uk-UA" sz="2800" dirty="0"/>
              <a:t>перехід від дитбудинків та інтернатів  до всиновлення, а кошти на  утримання цих закладів розподілити на щомісячну допомогу для дітей</a:t>
            </a:r>
            <a:endParaRPr lang="ru-RU" sz="2800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800" dirty="0"/>
              <a:t>Збільшення пільг і виплат </a:t>
            </a:r>
            <a:r>
              <a:rPr lang="uk-UA" sz="2800" dirty="0" err="1"/>
              <a:t>усиновлювачам</a:t>
            </a:r>
            <a:endParaRPr lang="ru-RU" sz="2800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800" dirty="0"/>
              <a:t>Зміни до законодавства України, особливо щодо спрощення питання усиновлення </a:t>
            </a:r>
            <a:endParaRPr lang="ru-RU" sz="2800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800" dirty="0"/>
              <a:t>Заохочення до створення ДБСТ (дитячих будинків сімейного типу)</a:t>
            </a:r>
            <a:endParaRPr lang="ru-RU" sz="2800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sz="2800" dirty="0"/>
              <a:t>Соціальна реклама усиновлення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r>
              <a:rPr lang="uk-UA" b="0" dirty="0" smtClean="0">
                <a:solidFill>
                  <a:schemeClr val="tx1"/>
                </a:solidFill>
                <a:effectLst/>
              </a:rPr>
              <a:t>Вступ</a:t>
            </a:r>
            <a:endParaRPr lang="ru-RU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447800"/>
            <a:ext cx="8458200" cy="5105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/>
              <a:t>	Актуальність теми зумовлена розвитком України у соціально-правовій сфері при запозичення європейського досвіду для майбутнього вступу в Європейський союз. Сутність цього зв’язку полягає в тому, щоб використати зарубіжний досвід і нормативно-правові акти для покращення роботи органів опіки та піклування у сфері забезпечення прав і свобод дітей сиріт та осіб позбавлених батьківського піклування.</a:t>
            </a:r>
          </a:p>
          <a:p>
            <a:pPr algn="just"/>
            <a:r>
              <a:rPr lang="uk-UA" dirty="0" smtClean="0"/>
              <a:t>	Метою </a:t>
            </a:r>
            <a:r>
              <a:rPr lang="uk-UA" dirty="0"/>
              <a:t>кваліфікаційної роботи є концептуальний аналіз нормативно-правової бази, щодо дітей сиріт, та сформувати конкретні шляхи удосконалення державної політики щодо виховання і утримання дітей-сиріт та осіб позбавлених батьківського піклування.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304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uk-UA" b="0" dirty="0" smtClean="0">
                <a:solidFill>
                  <a:schemeClr val="tx1"/>
                </a:solidFill>
                <a:effectLst/>
              </a:rPr>
              <a:t>Основні терміни</a:t>
            </a:r>
            <a:endParaRPr lang="ru-RU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1371600"/>
            <a:ext cx="8001000" cy="495300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rgbClr val="000000"/>
                </a:solidFill>
                <a:ea typeface="Calibri"/>
                <a:cs typeface="Times New Roman"/>
              </a:rPr>
              <a:t>	</a:t>
            </a:r>
            <a:r>
              <a:rPr lang="uk-UA" dirty="0"/>
              <a:t>Опіка та піклування — форма сімейного влаштування дітей-сиріт та дітей, які залишилися без піклування батьків, на правах </a:t>
            </a:r>
            <a:r>
              <a:rPr lang="uk-UA" dirty="0" err="1"/>
              <a:t>виховуваних</a:t>
            </a:r>
            <a:r>
              <a:rPr lang="uk-UA" dirty="0" smtClean="0"/>
              <a:t>.</a:t>
            </a:r>
            <a:endParaRPr lang="uk-UA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algn="just"/>
            <a:r>
              <a:rPr lang="uk-UA" dirty="0" smtClean="0">
                <a:solidFill>
                  <a:srgbClr val="000000"/>
                </a:solidFill>
                <a:ea typeface="Calibri"/>
                <a:cs typeface="Times New Roman"/>
              </a:rPr>
              <a:t>	Патронат - </a:t>
            </a: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форма </a:t>
            </a:r>
            <a:r>
              <a:rPr lang="ru-RU" dirty="0" err="1">
                <a:solidFill>
                  <a:srgbClr val="000000"/>
                </a:solidFill>
                <a:ea typeface="Calibri"/>
                <a:cs typeface="Times New Roman"/>
              </a:rPr>
              <a:t>виховання</a:t>
            </a: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ea typeface="Calibri"/>
                <a:cs typeface="Times New Roman"/>
              </a:rPr>
              <a:t>дітей-сиріт</a:t>
            </a: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 і </a:t>
            </a:r>
            <a:r>
              <a:rPr lang="ru-RU" dirty="0" err="1">
                <a:solidFill>
                  <a:srgbClr val="000000"/>
                </a:solidFill>
                <a:ea typeface="Calibri"/>
                <a:cs typeface="Times New Roman"/>
              </a:rPr>
              <a:t>дітей</a:t>
            </a: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ea typeface="Calibri"/>
                <a:cs typeface="Times New Roman"/>
              </a:rPr>
              <a:t>які</a:t>
            </a: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ea typeface="Calibri"/>
                <a:cs typeface="Times New Roman"/>
              </a:rPr>
              <a:t>залишилися</a:t>
            </a: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 без </a:t>
            </a:r>
            <a:r>
              <a:rPr lang="ru-RU" dirty="0" err="1">
                <a:solidFill>
                  <a:srgbClr val="000000"/>
                </a:solidFill>
                <a:ea typeface="Calibri"/>
                <a:cs typeface="Times New Roman"/>
              </a:rPr>
              <a:t>піклування</a:t>
            </a: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000000"/>
                </a:solidFill>
                <a:ea typeface="Calibri"/>
                <a:cs typeface="Times New Roman"/>
              </a:rPr>
              <a:t>батьків</a:t>
            </a: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, </a:t>
            </a:r>
            <a:r>
              <a:rPr lang="ru-RU" dirty="0" err="1">
                <a:solidFill>
                  <a:srgbClr val="000000"/>
                </a:solidFill>
                <a:ea typeface="Calibri"/>
                <a:cs typeface="Times New Roman"/>
              </a:rPr>
              <a:t>вдома</a:t>
            </a:r>
            <a:r>
              <a:rPr lang="ru-RU" dirty="0">
                <a:solidFill>
                  <a:srgbClr val="000000"/>
                </a:solidFill>
                <a:ea typeface="Calibri"/>
                <a:cs typeface="Times New Roman"/>
              </a:rPr>
              <a:t> у патронатного </a:t>
            </a:r>
            <a:r>
              <a:rPr lang="ru-RU" dirty="0" err="1">
                <a:solidFill>
                  <a:srgbClr val="000000"/>
                </a:solidFill>
                <a:ea typeface="Calibri"/>
                <a:cs typeface="Times New Roman"/>
              </a:rPr>
              <a:t>вихователя</a:t>
            </a:r>
            <a:r>
              <a:rPr lang="ru-RU" dirty="0" smtClean="0">
                <a:solidFill>
                  <a:srgbClr val="000000"/>
                </a:solidFill>
                <a:ea typeface="Calibri"/>
                <a:cs typeface="Times New Roman"/>
              </a:rPr>
              <a:t>.</a:t>
            </a:r>
          </a:p>
          <a:p>
            <a:pPr algn="just"/>
            <a:r>
              <a:rPr lang="uk-UA" sz="1800" dirty="0" smtClean="0"/>
              <a:t>	</a:t>
            </a:r>
            <a:r>
              <a:rPr lang="uk-UA" dirty="0">
                <a:solidFill>
                  <a:srgbClr val="000000"/>
                </a:solidFill>
                <a:ea typeface="Calibri"/>
                <a:cs typeface="Times New Roman"/>
              </a:rPr>
              <a:t>Передача до прийомної сім’ї — добровільне прийняття за плату сім’єю або окремою особою, яка не перебуває в шлюбі, із закладів для дітей-сиріт і дітей, позбавлених батьківського піклування, від 1 до 4 дітей на виховання та для спільного проживання.</a:t>
            </a:r>
            <a:endParaRPr lang="ru-RU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algn="just"/>
            <a:endParaRPr lang="ru-RU" sz="1800" dirty="0" smtClean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4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080760"/>
          </a:xfrm>
        </p:spPr>
        <p:txBody>
          <a:bodyPr/>
          <a:lstStyle/>
          <a:p>
            <a:pPr marL="137160" indent="0" algn="just">
              <a:buNone/>
            </a:pPr>
            <a:r>
              <a:rPr lang="uk-UA" dirty="0" smtClean="0"/>
              <a:t>	Сирітство </a:t>
            </a:r>
            <a:r>
              <a:rPr lang="uk-UA" dirty="0"/>
              <a:t>— соціальне явище, яке обумовлене наявністю в суспільстві дітей, батьки яких померли, а також дітей, які залишилися без піклування батьків внаслідок позбавлення їх батьківських прав, визнання в установленому порядку батьків недієздатними, безвісно відсутніми та ін.</a:t>
            </a:r>
            <a:endParaRPr lang="ru-RU" dirty="0"/>
          </a:p>
          <a:p>
            <a:pPr marL="137160" indent="0" algn="just">
              <a:buNone/>
            </a:pPr>
            <a:r>
              <a:rPr lang="uk-UA" dirty="0" smtClean="0"/>
              <a:t>	Усиновлення </a:t>
            </a:r>
            <a:r>
              <a:rPr lang="uk-UA" dirty="0"/>
              <a:t>— прийняття </a:t>
            </a:r>
            <a:r>
              <a:rPr lang="uk-UA" dirty="0" err="1"/>
              <a:t>усиновлювачем</a:t>
            </a:r>
            <a:r>
              <a:rPr lang="uk-UA" dirty="0"/>
              <a:t> у свою сім’ю дитини на правах дочки чи сина, що здійснене на підставі рішення суду.</a:t>
            </a:r>
            <a:endParaRPr lang="ru-RU" dirty="0"/>
          </a:p>
          <a:p>
            <a:pPr marL="137160" indent="0" algn="just">
              <a:buNone/>
            </a:pPr>
            <a:r>
              <a:rPr lang="uk-UA" dirty="0" smtClean="0"/>
              <a:t>	Дитина-сирота </a:t>
            </a:r>
            <a:r>
              <a:rPr lang="uk-UA" dirty="0"/>
              <a:t>— дитина, у якої померли чи загинули батьки.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356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Діти-сирот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8163464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17253"/>
            <a:ext cx="8229600" cy="744747"/>
          </a:xfrm>
        </p:spPr>
        <p:txBody>
          <a:bodyPr>
            <a:normAutofit/>
          </a:bodyPr>
          <a:lstStyle/>
          <a:p>
            <a:r>
              <a:rPr lang="uk-UA" sz="4400" b="0" dirty="0" smtClean="0">
                <a:solidFill>
                  <a:schemeClr val="tx1"/>
                </a:solidFill>
                <a:effectLst/>
              </a:rPr>
              <a:t>Причини сирітства</a:t>
            </a:r>
            <a:endParaRPr lang="ru-RU" sz="4400" b="0" dirty="0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6391"/>
              </p:ext>
            </p:extLst>
          </p:nvPr>
        </p:nvGraphicFramePr>
        <p:xfrm>
          <a:off x="0" y="846883"/>
          <a:ext cx="9144000" cy="601111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971800"/>
                <a:gridCol w="6172200"/>
              </a:tblGrid>
              <a:tr h="5225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Діти, які потрапляють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до державних закладів опіки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Причини, які призводять до влаштування дитини в державні заклади опіки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37652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Біологічні сироти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Смерть чи загибель батьків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78376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Діти, від яких відмовилися батьки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Відмова матері від позашлюбної дитини чи дитини з важкими патологіями у пологовому будинку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96084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Діти, які залишилися без піклування батьків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Позбавлення батьків батьківських прав внаслідок аморальної поведінки, жорстокого ставлення до дітей тощо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78376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Діти, які тимчасово залишилися без піклування батьків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Важка хвороба батьків або їх тривала відсутність (поїздка на заробітки, позбавлення волі)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96084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Діти з функціонально неспроможних родин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spc="-20" dirty="0">
                          <a:solidFill>
                            <a:schemeClr val="tx1"/>
                          </a:solidFill>
                          <a:effectLst/>
                        </a:rPr>
                        <a:t>Нездатність родини утримувати дитину через малозабезпеченість, багатодітність, відсутність одного </a:t>
                      </a: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з</a:t>
                      </a:r>
                      <a:r>
                        <a:rPr lang="uk-UA" sz="1200" spc="-20" dirty="0">
                          <a:solidFill>
                            <a:schemeClr val="tx1"/>
                          </a:solidFill>
                          <a:effectLst/>
                        </a:rPr>
                        <a:t> батьків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78376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Діти-інваліди, що потребують спеціального навчання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Відсутність можливості якісного надомного навчання чи навчання в загальноосвітніх школах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  <a:tr h="69537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</a:rPr>
                        <a:t>Діти-інваліди з малозабезпечених сімей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</a:rPr>
                        <a:t>Низька заробітна плата батьків, малі соціальні виплати на дитину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uk-UA" b="0" dirty="0" smtClean="0">
                <a:solidFill>
                  <a:schemeClr val="tx1"/>
                </a:solidFill>
                <a:effectLst/>
              </a:rPr>
              <a:t>Основні закони теми</a:t>
            </a:r>
            <a:endParaRPr lang="ru-RU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295400"/>
            <a:ext cx="8001000" cy="4953000"/>
          </a:xfrm>
        </p:spPr>
        <p:txBody>
          <a:bodyPr>
            <a:normAutofit fontScale="77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-UA" sz="2900" dirty="0" smtClean="0"/>
              <a:t>Конвенції </a:t>
            </a:r>
            <a:r>
              <a:rPr lang="uk-UA" sz="2900" dirty="0"/>
              <a:t>ООН «Про права  дитини» від 20 листопада 1989 року.</a:t>
            </a:r>
            <a:endParaRPr lang="ru-RU" sz="2900" dirty="0"/>
          </a:p>
          <a:p>
            <a:pPr marL="514350" lvl="0" indent="-514350" algn="l">
              <a:buFont typeface="+mj-lt"/>
              <a:buAutoNum type="arabicPeriod"/>
            </a:pPr>
            <a:r>
              <a:rPr lang="uk-UA" sz="2900" dirty="0"/>
              <a:t>Постанова КМУ від 24 вересня 2008 р. № 866 «Питання діяльності органів опіки та піклування, пов'язаної із захистом прав дитини».</a:t>
            </a:r>
            <a:endParaRPr lang="ru-RU" sz="2900" dirty="0"/>
          </a:p>
          <a:p>
            <a:pPr marL="514350" lvl="0" indent="-514350" algn="l">
              <a:buFont typeface="+mj-lt"/>
              <a:buAutoNum type="arabicPeriod"/>
            </a:pPr>
            <a:r>
              <a:rPr lang="uk-UA" sz="2900" dirty="0"/>
              <a:t>Закон України «Про органи і служби у справах дітей та спеціальні установи для дітей» 1995, N 6, ст. 35.</a:t>
            </a:r>
            <a:endParaRPr lang="ru-RU" sz="2900" dirty="0"/>
          </a:p>
          <a:p>
            <a:pPr marL="514350" lvl="0" indent="-514350" algn="l">
              <a:buFont typeface="+mj-lt"/>
              <a:buAutoNum type="arabicPeriod"/>
            </a:pPr>
            <a:r>
              <a:rPr lang="uk-UA" sz="2900" dirty="0"/>
              <a:t>Конституція України 1996, № 30, ст. 141. </a:t>
            </a:r>
            <a:endParaRPr lang="ru-RU" sz="2900" dirty="0"/>
          </a:p>
          <a:p>
            <a:pPr marL="514350" lvl="0" indent="-514350" algn="l">
              <a:buFont typeface="+mj-lt"/>
              <a:buAutoNum type="arabicPeriod"/>
            </a:pPr>
            <a:r>
              <a:rPr lang="uk-UA" sz="2900" dirty="0"/>
              <a:t>Сімейний Кодекс України 2002, № 21-22, ст.135.</a:t>
            </a:r>
            <a:endParaRPr lang="ru-RU" sz="2900" dirty="0"/>
          </a:p>
          <a:p>
            <a:pPr marL="514350" lvl="0" indent="-514350" algn="l">
              <a:buFont typeface="+mj-lt"/>
              <a:buAutoNum type="arabicPeriod"/>
            </a:pPr>
            <a:r>
              <a:rPr lang="uk-UA" sz="2900" dirty="0"/>
              <a:t>Цивільний Кодекс України 2003, №№ 40-44, ст.356.</a:t>
            </a:r>
            <a:endParaRPr lang="ru-RU" sz="2900" dirty="0"/>
          </a:p>
          <a:p>
            <a:pPr marL="514350" lvl="0" indent="-514350" algn="l">
              <a:buFont typeface="+mj-lt"/>
              <a:buAutoNum type="arabicPeriod"/>
            </a:pPr>
            <a:r>
              <a:rPr lang="uk-UA" sz="2900" dirty="0"/>
              <a:t>Закон України «Про охорону дитинства» 2001, № 30, ст.142.</a:t>
            </a:r>
            <a:endParaRPr lang="ru-RU" sz="2900" dirty="0"/>
          </a:p>
          <a:p>
            <a:pPr marL="514350" lvl="0" indent="-514350" algn="l">
              <a:buFont typeface="+mj-lt"/>
              <a:buAutoNum type="arabicPeriod"/>
            </a:pPr>
            <a:r>
              <a:rPr lang="uk-UA" sz="2900" dirty="0"/>
              <a:t>Порядок провадження органами опіки та піклування діяльності, пов’язаної із захистом прав дитини, затвердженим постановою Кабінету Міністрів України від 24.09.2008 р. № 866.</a:t>
            </a:r>
            <a:endParaRPr lang="ru-RU" sz="29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" y="17253"/>
            <a:ext cx="8229600" cy="516147"/>
          </a:xfrm>
        </p:spPr>
        <p:txBody>
          <a:bodyPr>
            <a:normAutofit/>
          </a:bodyPr>
          <a:lstStyle/>
          <a:p>
            <a:r>
              <a:rPr lang="uk-UA" sz="2400" b="0" dirty="0" smtClean="0">
                <a:solidFill>
                  <a:schemeClr val="tx1"/>
                </a:solidFill>
                <a:effectLst/>
              </a:rPr>
              <a:t>Вікові особливості дітей сиріт</a:t>
            </a:r>
            <a:endParaRPr lang="ru-RU" sz="2400" b="0" dirty="0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834110"/>
              </p:ext>
            </p:extLst>
          </p:nvPr>
        </p:nvGraphicFramePr>
        <p:xfrm>
          <a:off x="0" y="533400"/>
          <a:ext cx="9144000" cy="649846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76400"/>
                <a:gridCol w="7467600"/>
              </a:tblGrid>
              <a:tr h="2016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Віковий період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Характерні особливості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6143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Дошкільний вік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Домінує потреба у доброзичливому ставленні, увазі з боку дорослих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Знижена пізнавальна активність Відставання у розвитку мовлення Затримка психічного розвитку Відсутність навичок спілкування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Конфліктність у взаєминах з однолітками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179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Молодший шкільний вік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Специфічні відхилення у розвитку</a:t>
                      </a:r>
                      <a:r>
                        <a:rPr lang="uk-UA" sz="1400" b="0" spc="-14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інтелектуальної та мотиваційної</a:t>
                      </a:r>
                      <a:r>
                        <a:rPr lang="uk-UA" sz="1400" b="0" spc="-1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сфер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Нерозвинена здатність до саморегуляції, планування своїх</a:t>
                      </a:r>
                      <a:r>
                        <a:rPr lang="uk-UA" sz="1400" b="0" spc="-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дій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Відставання в оволодінні навичками читання й письма Байдуже ставлення до оточуючих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Відсутність адекватного ставлення учня до вчителя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106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Підлітковий вік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Жорстокість, агресивність, </a:t>
                      </a: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апатія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Порушення дисципліни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Інтелектуальна недостатність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Підвищений дефіцит спілкування з дорослими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/>
                        <a:buChar char=""/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Стан безпорадності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5381" y="103517"/>
            <a:ext cx="8229600" cy="582283"/>
          </a:xfrm>
        </p:spPr>
        <p:txBody>
          <a:bodyPr>
            <a:normAutofit/>
          </a:bodyPr>
          <a:lstStyle/>
          <a:p>
            <a:r>
              <a:rPr lang="uk-UA" sz="2400" b="0" dirty="0" smtClean="0">
                <a:solidFill>
                  <a:schemeClr val="tx1"/>
                </a:solidFill>
                <a:effectLst/>
              </a:rPr>
              <a:t>Аналіз основних нормативно-правових актів</a:t>
            </a:r>
            <a:endParaRPr lang="ru-RU" sz="2400" b="0" dirty="0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681659"/>
              </p:ext>
            </p:extLst>
          </p:nvPr>
        </p:nvGraphicFramePr>
        <p:xfrm>
          <a:off x="0" y="914400"/>
          <a:ext cx="9144000" cy="61557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320590"/>
                <a:gridCol w="5823410"/>
              </a:tblGrid>
              <a:tr h="621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Закон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Основний зміст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454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«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Про органи та служби у справах неповнолітніх та спеціальні установи для неповнолітніх»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Визначення основних органів і служб у справах дітей, спеціальні установи та заклади, які здійснюють їх соціальний захист і профілактику правопорушень.</a:t>
                      </a: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2775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«Про охорону дитинства»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Визначення основних термінів,прав, принципів, систем заходів щодо охорони дитинства та державної допомоги дітям, котрі потребують цього.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2775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«Про соціальну роботу з дітьми та молоддю»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Визначення термінів,  уповноважених органів, що здійснюють соціальну роботу, об'єктів соціальної роботи з сім'ями, дітьми та молоддю.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338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>
                          <a:solidFill>
                            <a:schemeClr val="tx1"/>
                          </a:solidFill>
                          <a:effectLst/>
                        </a:rPr>
                        <a:t>«Про забезпечення організаційно-правових умов соціального захисту дітей та дітей, позбавлених батьківського піклування»</a:t>
                      </a:r>
                      <a:endParaRPr lang="ru-RU" sz="14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Визначення термінів,  засади державної політики щодо соціального захисту дітей-сиріт та дітей, позбавлених батьківського піклування, заходи соціального захисту дітей-сиріт та дітей, позбавлених батьківського піклування, а також осіб із їх числа.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57150" marR="107950" indent="571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974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298</TotalTime>
  <Words>589</Words>
  <Application>Microsoft Office PowerPoint</Application>
  <PresentationFormat>Экран (4:3)</PresentationFormat>
  <Paragraphs>274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Органи опіки та піклування в механізмі забезпечення основних прав і свобод дітей-сиріт</vt:lpstr>
      <vt:lpstr>Вступ</vt:lpstr>
      <vt:lpstr>Основні терміни</vt:lpstr>
      <vt:lpstr>Презентация PowerPoint</vt:lpstr>
      <vt:lpstr>Презентация PowerPoint</vt:lpstr>
      <vt:lpstr>Причини сирітства</vt:lpstr>
      <vt:lpstr>Основні закони теми</vt:lpstr>
      <vt:lpstr>Вікові особливості дітей сиріт</vt:lpstr>
      <vt:lpstr>Аналіз основних нормативно-правових актів</vt:lpstr>
      <vt:lpstr>Презентация PowerPoint</vt:lpstr>
      <vt:lpstr>Презентация PowerPoint</vt:lpstr>
      <vt:lpstr>Презентация PowerPoint</vt:lpstr>
      <vt:lpstr>Збільшення кількості дітей-сиріт</vt:lpstr>
      <vt:lpstr>Презентация PowerPoint</vt:lpstr>
      <vt:lpstr>Висновки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andrey</cp:lastModifiedBy>
  <cp:revision>11</cp:revision>
  <dcterms:created xsi:type="dcterms:W3CDTF">2020-01-10T17:01:57Z</dcterms:created>
  <dcterms:modified xsi:type="dcterms:W3CDTF">2020-01-12T22:07:30Z</dcterms:modified>
</cp:coreProperties>
</file>