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5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9"/>
  </p:notesMasterIdLst>
  <p:handoutMasterIdLst>
    <p:handoutMasterId r:id="rId30"/>
  </p:handoutMasterIdLst>
  <p:sldIdLst>
    <p:sldId id="304" r:id="rId5"/>
    <p:sldId id="314" r:id="rId6"/>
    <p:sldId id="258" r:id="rId7"/>
    <p:sldId id="308" r:id="rId8"/>
    <p:sldId id="299" r:id="rId9"/>
    <p:sldId id="301" r:id="rId10"/>
    <p:sldId id="310" r:id="rId11"/>
    <p:sldId id="288" r:id="rId12"/>
    <p:sldId id="311" r:id="rId13"/>
    <p:sldId id="318" r:id="rId14"/>
    <p:sldId id="268" r:id="rId15"/>
    <p:sldId id="319" r:id="rId16"/>
    <p:sldId id="320" r:id="rId17"/>
    <p:sldId id="321" r:id="rId18"/>
    <p:sldId id="322" r:id="rId19"/>
    <p:sldId id="323" r:id="rId20"/>
    <p:sldId id="324" r:id="rId21"/>
    <p:sldId id="271" r:id="rId22"/>
    <p:sldId id="325" r:id="rId23"/>
    <p:sldId id="326" r:id="rId24"/>
    <p:sldId id="327" r:id="rId25"/>
    <p:sldId id="328" r:id="rId26"/>
    <p:sldId id="329" r:id="rId27"/>
    <p:sldId id="305" r:id="rId28"/>
  </p:sldIdLst>
  <p:sldSz cx="12192000" cy="6858000"/>
  <p:notesSz cx="6858000" cy="9144000"/>
  <p:defaultTextStyle>
    <a:defPPr rtl="0">
      <a:defRPr lang="pl-P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kcja domyślna" id="{ED59F972-0B59-47B7-A8C7-2C5C2786FED1}">
          <p14:sldIdLst>
            <p14:sldId id="304"/>
            <p14:sldId id="314"/>
            <p14:sldId id="258"/>
            <p14:sldId id="308"/>
            <p14:sldId id="299"/>
            <p14:sldId id="301"/>
            <p14:sldId id="310"/>
            <p14:sldId id="288"/>
            <p14:sldId id="311"/>
            <p14:sldId id="318"/>
          </p14:sldIdLst>
        </p14:section>
        <p14:section name="Sekcja bez tytułu" id="{E82340C6-2443-4C49-8B53-27D644FDEA96}">
          <p14:sldIdLst>
            <p14:sldId id="268"/>
            <p14:sldId id="319"/>
            <p14:sldId id="320"/>
            <p14:sldId id="321"/>
            <p14:sldId id="322"/>
            <p14:sldId id="323"/>
            <p14:sldId id="324"/>
            <p14:sldId id="271"/>
            <p14:sldId id="325"/>
            <p14:sldId id="326"/>
            <p14:sldId id="327"/>
            <p14:sldId id="328"/>
            <p14:sldId id="329"/>
            <p14:sldId id="305"/>
          </p14:sldIdLst>
        </p14:section>
      </p14:sectionLst>
    </p:ex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Autor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68C8A"/>
    <a:srgbClr val="0A405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670E592-AC06-4E86-BE30-12F671E3640C}" v="5" dt="2023-06-20T11:58:51.37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00A15C55-8517-42AA-B614-E9B94910E393}" styleName="Styl pośredni 2 — Ak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F5AB1C69-6EDB-4FF4-983F-18BD219EF322}" styleName="Styl pośredni 2 — Ak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3296810-A885-4BE3-A3E7-6D5BEEA58F35}" styleName="Styl pośredni 2 — Ak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DF18680-E054-41AD-8BC1-D1AEF772440D}" styleName="Styl pośredni 2 — Ak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1E4AEA4-8DFA-4A89-87EB-49C32662AFE0}" styleName="Styl pośredni 2 — Ak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8" d="100"/>
          <a:sy n="78" d="100"/>
        </p:scale>
        <p:origin x="850" y="62"/>
      </p:cViewPr>
      <p:guideLst>
        <p:guide pos="6504"/>
        <p:guide orient="horz" pos="3696"/>
        <p:guide orient="horz" pos="196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34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viewProps" Target="viewProps.xml"/><Relationship Id="rId38" Type="http://schemas.microsoft.com/office/2018/10/relationships/authors" Target="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presProps" Target="presProps.xml"/><Relationship Id="rId37" Type="http://schemas.microsoft.com/office/2015/10/relationships/revisionInfo" Target="revisionInfo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microsoft.com/office/2016/11/relationships/changesInfo" Target="changesInfos/changesInfo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commentAuthors" Target="comment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handoutMaster" Target="handoutMasters/handoutMaster1.xml"/><Relationship Id="rId35" Type="http://schemas.openxmlformats.org/officeDocument/2006/relationships/tableStyles" Target="tableStyles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un Nast" userId="6684dac273d3ca1c" providerId="LiveId" clId="{2670E592-AC06-4E86-BE30-12F671E3640C}"/>
    <pc:docChg chg="custSel modSld">
      <pc:chgData name="Sun Nast" userId="6684dac273d3ca1c" providerId="LiveId" clId="{2670E592-AC06-4E86-BE30-12F671E3640C}" dt="2023-06-21T15:17:32.542" v="6" actId="478"/>
      <pc:docMkLst>
        <pc:docMk/>
      </pc:docMkLst>
      <pc:sldChg chg="delSp modSp mod">
        <pc:chgData name="Sun Nast" userId="6684dac273d3ca1c" providerId="LiveId" clId="{2670E592-AC06-4E86-BE30-12F671E3640C}" dt="2023-06-21T15:17:32.542" v="6" actId="478"/>
        <pc:sldMkLst>
          <pc:docMk/>
          <pc:sldMk cId="1476137269" sldId="304"/>
        </pc:sldMkLst>
        <pc:spChg chg="del mod">
          <ac:chgData name="Sun Nast" userId="6684dac273d3ca1c" providerId="LiveId" clId="{2670E592-AC06-4E86-BE30-12F671E3640C}" dt="2023-06-21T15:17:32.542" v="6" actId="478"/>
          <ac:spMkLst>
            <pc:docMk/>
            <pc:sldMk cId="1476137269" sldId="304"/>
            <ac:spMk id="20" creationId="{B1DFF4FF-96BE-9147-96D1-A240ED566CE1}"/>
          </ac:spMkLst>
        </pc:spChg>
      </pc:sldChg>
      <pc:sldChg chg="modSp mod">
        <pc:chgData name="Sun Nast" userId="6684dac273d3ca1c" providerId="LiveId" clId="{2670E592-AC06-4E86-BE30-12F671E3640C}" dt="2023-06-20T11:57:10.332" v="0" actId="14100"/>
        <pc:sldMkLst>
          <pc:docMk/>
          <pc:sldMk cId="3831300723" sldId="311"/>
        </pc:sldMkLst>
        <pc:spChg chg="mod">
          <ac:chgData name="Sun Nast" userId="6684dac273d3ca1c" providerId="LiveId" clId="{2670E592-AC06-4E86-BE30-12F671E3640C}" dt="2023-06-20T11:57:10.332" v="0" actId="14100"/>
          <ac:spMkLst>
            <pc:docMk/>
            <pc:sldMk cId="3831300723" sldId="311"/>
            <ac:spMk id="2" creationId="{B501C4ED-6961-3A97-5252-E082D8E6E9BB}"/>
          </ac:spMkLst>
        </pc:spChg>
      </pc:sldChg>
      <pc:sldChg chg="modSp mod">
        <pc:chgData name="Sun Nast" userId="6684dac273d3ca1c" providerId="LiveId" clId="{2670E592-AC06-4E86-BE30-12F671E3640C}" dt="2023-06-20T11:58:51.376" v="4" actId="14100"/>
        <pc:sldMkLst>
          <pc:docMk/>
          <pc:sldMk cId="1103292920" sldId="318"/>
        </pc:sldMkLst>
        <pc:spChg chg="mod">
          <ac:chgData name="Sun Nast" userId="6684dac273d3ca1c" providerId="LiveId" clId="{2670E592-AC06-4E86-BE30-12F671E3640C}" dt="2023-06-20T11:58:45.359" v="3" actId="1076"/>
          <ac:spMkLst>
            <pc:docMk/>
            <pc:sldMk cId="1103292920" sldId="318"/>
            <ac:spMk id="11" creationId="{10324666-2C8E-C95F-154A-DE0CBEB23F5F}"/>
          </ac:spMkLst>
        </pc:spChg>
        <pc:spChg chg="mod">
          <ac:chgData name="Sun Nast" userId="6684dac273d3ca1c" providerId="LiveId" clId="{2670E592-AC06-4E86-BE30-12F671E3640C}" dt="2023-06-20T11:58:37.396" v="1" actId="1076"/>
          <ac:spMkLst>
            <pc:docMk/>
            <pc:sldMk cId="1103292920" sldId="318"/>
            <ac:spMk id="12" creationId="{45CB27D3-1445-5967-1FAB-CD8795D8F823}"/>
          </ac:spMkLst>
        </pc:spChg>
        <pc:cxnChg chg="mod">
          <ac:chgData name="Sun Nast" userId="6684dac273d3ca1c" providerId="LiveId" clId="{2670E592-AC06-4E86-BE30-12F671E3640C}" dt="2023-06-20T11:58:51.376" v="4" actId="14100"/>
          <ac:cxnSpMkLst>
            <pc:docMk/>
            <pc:sldMk cId="1103292920" sldId="318"/>
            <ac:cxnSpMk id="18" creationId="{1D8613F3-0F67-D108-C45E-06CB3E08B7F5}"/>
          </ac:cxnSpMkLst>
        </pc:cxnChg>
        <pc:cxnChg chg="mod">
          <ac:chgData name="Sun Nast" userId="6684dac273d3ca1c" providerId="LiveId" clId="{2670E592-AC06-4E86-BE30-12F671E3640C}" dt="2023-06-20T11:58:41.380" v="2" actId="14100"/>
          <ac:cxnSpMkLst>
            <pc:docMk/>
            <pc:sldMk cId="1103292920" sldId="318"/>
            <ac:cxnSpMk id="20" creationId="{52571A45-3B7B-530C-1BBD-E933445A4901}"/>
          </ac:cxnSpMkLst>
        </pc:cxn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2630356689284821E-2"/>
          <c:y val="8.957757251355751E-2"/>
          <c:w val="0.89917711898915864"/>
          <c:h val="0.7787237158487477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Stypendia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Arkusz1!$A$2:$A$5</c:f>
              <c:numCache>
                <c:formatCode>General</c:formatCode>
                <c:ptCount val="4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</c:numCache>
            </c:numRef>
          </c:cat>
          <c:val>
            <c:numRef>
              <c:f>Arkusz1!$B$2:$B$5</c:f>
              <c:numCache>
                <c:formatCode>General</c:formatCode>
                <c:ptCount val="4"/>
                <c:pt idx="0">
                  <c:v>327</c:v>
                </c:pt>
                <c:pt idx="1">
                  <c:v>266</c:v>
                </c:pt>
                <c:pt idx="2">
                  <c:v>267</c:v>
                </c:pt>
                <c:pt idx="3">
                  <c:v>289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E3E-46C1-85E2-809A9AC1B9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Nagrody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Arkusz1!$A$2:$A$5</c:f>
              <c:numCache>
                <c:formatCode>General</c:formatCode>
                <c:ptCount val="4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</c:numCache>
            </c:numRef>
          </c:cat>
          <c:val>
            <c:numRef>
              <c:f>Arkusz1!$C$2:$C$5</c:f>
              <c:numCache>
                <c:formatCode>General</c:formatCode>
                <c:ptCount val="4"/>
                <c:pt idx="0">
                  <c:v>39</c:v>
                </c:pt>
                <c:pt idx="1">
                  <c:v>43</c:v>
                </c:pt>
                <c:pt idx="2">
                  <c:v>12</c:v>
                </c:pt>
                <c:pt idx="3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3E-46C1-85E2-809A9AC1B96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981820239"/>
        <c:axId val="1981816879"/>
      </c:barChart>
      <c:catAx>
        <c:axId val="198182023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981816879"/>
        <c:crosses val="autoZero"/>
        <c:auto val="1"/>
        <c:lblAlgn val="ctr"/>
        <c:lblOffset val="100"/>
        <c:noMultiLvlLbl val="0"/>
      </c:catAx>
      <c:valAx>
        <c:axId val="198181687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98182023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l-PL"/>
              <a:t>Porównanie</a:t>
            </a:r>
            <a:r>
              <a:rPr lang="pl-PL" baseline="0"/>
              <a:t> dochodów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751988188976378"/>
          <c:y val="0.1519805516744247"/>
          <c:w val="0.8076136811023622"/>
          <c:h val="0.7681486978254984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468C8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68-4D24-824E-23EF5B8956FA}"/>
              </c:ext>
            </c:extLst>
          </c:dPt>
          <c:cat>
            <c:numRef>
              <c:f>Arkusz1!$A$2:$A$5</c:f>
              <c:numCache>
                <c:formatCode>General</c:formatCode>
                <c:ptCount val="4"/>
                <c:pt idx="0">
                  <c:v>2021</c:v>
                </c:pt>
                <c:pt idx="1">
                  <c:v>2022</c:v>
                </c:pt>
              </c:numCache>
            </c:numRef>
          </c:cat>
          <c:val>
            <c:numRef>
              <c:f>Arkusz1!$B$2:$B$5</c:f>
              <c:numCache>
                <c:formatCode>#,##0.00</c:formatCode>
                <c:ptCount val="4"/>
                <c:pt idx="0">
                  <c:v>2764630763.5700002</c:v>
                </c:pt>
                <c:pt idx="1">
                  <c:v>2664590221.3400002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168-4D24-824E-23EF5B8956FA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Arkusz1!$A$2:$A$5</c:f>
              <c:numCache>
                <c:formatCode>General</c:formatCode>
                <c:ptCount val="4"/>
                <c:pt idx="0">
                  <c:v>2021</c:v>
                </c:pt>
                <c:pt idx="1">
                  <c:v>2022</c:v>
                </c:pt>
              </c:numCache>
            </c:numRef>
          </c:cat>
          <c:val>
            <c:numRef>
              <c:f>Arkusz1!$C$2:$C$5</c:f>
            </c:numRef>
          </c:val>
          <c:extLst>
            <c:ext xmlns:c16="http://schemas.microsoft.com/office/drawing/2014/chart" uri="{C3380CC4-5D6E-409C-BE32-E72D297353CC}">
              <c16:uniqueId val="{00000001-4168-4D24-824E-23EF5B8956FA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Arkusz1!$A$2:$A$5</c:f>
              <c:numCache>
                <c:formatCode>General</c:formatCode>
                <c:ptCount val="4"/>
                <c:pt idx="0">
                  <c:v>2021</c:v>
                </c:pt>
                <c:pt idx="1">
                  <c:v>2022</c:v>
                </c:pt>
              </c:numCache>
            </c:numRef>
          </c:cat>
          <c:val>
            <c:numRef>
              <c:f>Arkusz1!$D$2:$D$5</c:f>
            </c:numRef>
          </c:val>
          <c:extLst>
            <c:ext xmlns:c16="http://schemas.microsoft.com/office/drawing/2014/chart" uri="{C3380CC4-5D6E-409C-BE32-E72D297353CC}">
              <c16:uniqueId val="{00000002-4168-4D24-824E-23EF5B8956F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81815439"/>
        <c:axId val="1981805839"/>
      </c:barChart>
      <c:catAx>
        <c:axId val="198181543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981805839"/>
        <c:crosses val="autoZero"/>
        <c:auto val="1"/>
        <c:lblAlgn val="ctr"/>
        <c:lblOffset val="100"/>
        <c:noMultiLvlLbl val="0"/>
      </c:catAx>
      <c:valAx>
        <c:axId val="198180583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.0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981815439"/>
        <c:crosses val="autoZero"/>
        <c:crossBetween val="between"/>
      </c:valAx>
      <c:spPr>
        <a:noFill/>
        <a:ln w="38100">
          <a:solidFill>
            <a:srgbClr val="468C8A"/>
          </a:solidFill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l-PL"/>
              <a:t>Porównanie</a:t>
            </a:r>
            <a:r>
              <a:rPr lang="pl-PL" baseline="0"/>
              <a:t> wydatków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751988188976378"/>
          <c:y val="0.1519805516744247"/>
          <c:w val="0.8076136811023622"/>
          <c:h val="0.7681486978254984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chemeClr val="accent5">
                <a:shade val="6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A707-4116-847A-B76AC4AA26F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707-4116-847A-B76AC4AA26FB}"/>
              </c:ext>
            </c:extLst>
          </c:dPt>
          <c:cat>
            <c:numRef>
              <c:f>Arkusz1!$A$2:$A$5</c:f>
              <c:numCache>
                <c:formatCode>General</c:formatCode>
                <c:ptCount val="4"/>
                <c:pt idx="0">
                  <c:v>2021</c:v>
                </c:pt>
                <c:pt idx="1">
                  <c:v>2022</c:v>
                </c:pt>
              </c:numCache>
            </c:numRef>
          </c:cat>
          <c:val>
            <c:numRef>
              <c:f>Arkusz1!$B$2:$B$5</c:f>
              <c:numCache>
                <c:formatCode>#,##0.00</c:formatCode>
                <c:ptCount val="4"/>
                <c:pt idx="0">
                  <c:v>2807769653.8400002</c:v>
                </c:pt>
                <c:pt idx="1">
                  <c:v>2854462378.5599999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168-4D24-824E-23EF5B8956FA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Arkusz1!$A$2:$A$5</c:f>
              <c:numCache>
                <c:formatCode>General</c:formatCode>
                <c:ptCount val="4"/>
                <c:pt idx="0">
                  <c:v>2021</c:v>
                </c:pt>
                <c:pt idx="1">
                  <c:v>2022</c:v>
                </c:pt>
              </c:numCache>
            </c:numRef>
          </c:cat>
          <c:val>
            <c:numRef>
              <c:f>Arkusz1!$C$2:$C$5</c:f>
            </c:numRef>
          </c:val>
          <c:extLst>
            <c:ext xmlns:c16="http://schemas.microsoft.com/office/drawing/2014/chart" uri="{C3380CC4-5D6E-409C-BE32-E72D297353CC}">
              <c16:uniqueId val="{00000001-4168-4D24-824E-23EF5B8956FA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5">
                <a:tint val="65000"/>
              </a:schemeClr>
            </a:solidFill>
            <a:ln>
              <a:noFill/>
            </a:ln>
            <a:effectLst/>
          </c:spPr>
          <c:invertIfNegative val="0"/>
          <c:cat>
            <c:numRef>
              <c:f>Arkusz1!$A$2:$A$5</c:f>
              <c:numCache>
                <c:formatCode>General</c:formatCode>
                <c:ptCount val="4"/>
                <c:pt idx="0">
                  <c:v>2021</c:v>
                </c:pt>
                <c:pt idx="1">
                  <c:v>2022</c:v>
                </c:pt>
              </c:numCache>
            </c:numRef>
          </c:cat>
          <c:val>
            <c:numRef>
              <c:f>Arkusz1!$D$2:$D$5</c:f>
            </c:numRef>
          </c:val>
          <c:extLst>
            <c:ext xmlns:c16="http://schemas.microsoft.com/office/drawing/2014/chart" uri="{C3380CC4-5D6E-409C-BE32-E72D297353CC}">
              <c16:uniqueId val="{00000002-4168-4D24-824E-23EF5B8956F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81815439"/>
        <c:axId val="1981805839"/>
      </c:barChart>
      <c:catAx>
        <c:axId val="198181543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981805839"/>
        <c:crosses val="autoZero"/>
        <c:auto val="1"/>
        <c:lblAlgn val="ctr"/>
        <c:lblOffset val="100"/>
        <c:noMultiLvlLbl val="0"/>
      </c:catAx>
      <c:valAx>
        <c:axId val="198180583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.0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981815439"/>
        <c:crosses val="autoZero"/>
        <c:crossBetween val="between"/>
      </c:valAx>
      <c:spPr>
        <a:noFill/>
        <a:ln w="38100">
          <a:solidFill>
            <a:srgbClr val="468C8A"/>
          </a:solidFill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withinLinear" id="18">
  <a:schemeClr val="accent5"/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główek — symbol zastępczy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pl-PL"/>
          </a:p>
        </p:txBody>
      </p:sp>
      <p:sp>
        <p:nvSpPr>
          <p:cNvPr id="3" name="Data — symbol zastępczy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D45C3115-8DD5-46DF-A2E0-5CCBDEB4D748}" type="datetime1">
              <a:rPr lang="pl-PL" smtClean="0"/>
              <a:t>21.06.2023</a:t>
            </a:fld>
            <a:endParaRPr lang="pl-PL"/>
          </a:p>
        </p:txBody>
      </p:sp>
      <p:sp>
        <p:nvSpPr>
          <p:cNvPr id="4" name="Stopka — symbol zastępczy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pl-PL"/>
          </a:p>
        </p:txBody>
      </p:sp>
      <p:sp>
        <p:nvSpPr>
          <p:cNvPr id="5" name="Numer slajdu — symbol zastępczy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6-17T14:38:10.1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1139 24575,'18'1'0,"-12"-1"0,0 1 0,0-1 0,0 0 0,0 0 0,0 0 0,0-1 0,1 0 0,-2-1 0,1 1 0,0-1 0,0 0 0,0 0 0,-1-1 0,1 0 0,-1 0 0,0 0 0,5-4 0,105-88 0,6-6 0,-1 0 0,-78 65 0,-34 27 0,0 2 0,1-1 0,0 1 0,0 1 0,17-10 0,-11 8 0,-1 0 0,0-1 0,-1-1 0,0 0 0,18-18 0,25-20 0,-3 16 0,-40 26 0,0-1 0,-1-1 0,19-15 0,19-15 0,-34 27 0,28-25 0,15-13 0,-39 35 0,25-25 0,-38 32 0,1 1 0,0 0 0,1 0 0,0 1 0,0 0 0,0 0 0,10-3 0,27-14 0,-24 9 0,6-4 0,33-14 0,-10 4 0,-36 18 0,0 1 0,20-8 0,-26 13 0,-1 0 0,0-1 0,0 0 0,-1 0 0,1-1 0,-1 0 0,0 0 0,0 0 0,-1-1 0,0 0 0,0-1 0,0 1 0,-1-1 0,6-9 0,21-23 0,-30 37 0,0-1 0,1 1 0,-1 0 0,1 0 0,-1 0 0,1 0 0,0 0 0,0 1 0,0-1 0,0 1 0,0 0 0,6-2 0,-9 4 0,1-1 0,0 0 0,0 0 0,-1 0 0,1 0 0,-1 1 0,1-1 0,0 0 0,-1 1 0,1-1 0,0 0 0,-1 1 0,1-1 0,-1 1 0,1-1 0,-1 1 0,1-1 0,-1 1 0,0-1 0,1 1 0,-1 0 0,0-1 0,1 1 0,-1-1 0,0 1 0,0 0 0,1-1 0,-1 1 0,0 0 0,0 0 0,0-1 0,0 1 0,0 0 0,2 29 0,-2-27 0,2 19 0,7 37 0,2 14 0,1 21 107,-6-64-843,1 43 0,-6-52-6090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6-17T14:38:13.0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482 0 24575,'-29'10'0,"5"0"0,-61-1 0,58-7 0,-42 8 0,45-6 0,0-1 0,0-1 0,-34-2 0,-23 1 0,60 3-1365,5 1-5461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główek — symbol zastępczy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pl-PL" noProof="0"/>
          </a:p>
        </p:txBody>
      </p:sp>
      <p:sp>
        <p:nvSpPr>
          <p:cNvPr id="3" name="Data — symbol zastępczy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EA9F1A3-F753-4473-9C6F-1C72817688B4}" type="datetime1">
              <a:rPr lang="pl-PL" smtClean="0"/>
              <a:pPr/>
              <a:t>21.06.2023</a:t>
            </a:fld>
            <a:endParaRPr lang="pl-PL"/>
          </a:p>
        </p:txBody>
      </p:sp>
      <p:sp>
        <p:nvSpPr>
          <p:cNvPr id="4" name="Obraz slajdu — symbol zastępczy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pl-PL" noProof="0"/>
          </a:p>
        </p:txBody>
      </p:sp>
      <p:sp>
        <p:nvSpPr>
          <p:cNvPr id="5" name="Notatki — symbol zastępczy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6" name="Stopka — symbol zastępczy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pl-PL" noProof="0"/>
          </a:p>
        </p:txBody>
      </p:sp>
      <p:sp>
        <p:nvSpPr>
          <p:cNvPr id="7" name="Numer slajdu — symbol zastępczy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raz slajdu — symbol zastępcz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atki — symbol zastępcz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l-PL" noProof="0"/>
          </a:p>
        </p:txBody>
      </p:sp>
      <p:sp>
        <p:nvSpPr>
          <p:cNvPr id="4" name="Numer slajdu — symbol zastępczy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l-PL" smtClean="0"/>
              <a:t>1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11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0220080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raz slajdu — symbol zastępcz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atki — symbol zastępcz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l-PL" noProof="0"/>
          </a:p>
        </p:txBody>
      </p:sp>
      <p:sp>
        <p:nvSpPr>
          <p:cNvPr id="4" name="Numer slajdu — symbol zastępczy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l-PL" smtClean="0"/>
              <a:t>12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2937724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15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422477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raz slajdu — symbol zastępcz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atki — symbol zastępcz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l-PL" noProof="0"/>
          </a:p>
        </p:txBody>
      </p:sp>
      <p:sp>
        <p:nvSpPr>
          <p:cNvPr id="4" name="Numer slajdu — symbol zastępczy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l-PL" smtClean="0"/>
              <a:t>16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61943279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17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72468557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raz slajdu — symbol zastępcz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atki — symbol zastępcz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l-PL" noProof="0"/>
          </a:p>
        </p:txBody>
      </p:sp>
      <p:sp>
        <p:nvSpPr>
          <p:cNvPr id="4" name="Numer slajdu — symbol zastępczy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l-PL" smtClean="0"/>
              <a:t>18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02879582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raz slajdu — symbol zastępcz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atki — symbol zastępcz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l-PL" noProof="0"/>
          </a:p>
        </p:txBody>
      </p:sp>
      <p:sp>
        <p:nvSpPr>
          <p:cNvPr id="4" name="Numer slajdu — symbol zastępczy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l-PL" smtClean="0"/>
              <a:t>23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94039661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24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9213090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2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996759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raz slajdu — symbol zastępcz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atki — symbol zastępcz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l-PL" noProof="0"/>
          </a:p>
        </p:txBody>
      </p:sp>
      <p:sp>
        <p:nvSpPr>
          <p:cNvPr id="4" name="Numer slajdu — symbol zastępczy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l-PL" smtClean="0"/>
              <a:t>3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2787559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4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507666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raz slajdu — symbol zastępcz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atki — symbol zastępcz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l-PL" noProof="0"/>
          </a:p>
        </p:txBody>
      </p:sp>
      <p:sp>
        <p:nvSpPr>
          <p:cNvPr id="4" name="Numer slajdu — symbol zastępczy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l-PL" smtClean="0"/>
              <a:t>5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6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4806670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7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2955653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raz slajdu — symbol zastępcz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atki — symbol zastępcz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l-PL" noProof="0"/>
          </a:p>
        </p:txBody>
      </p:sp>
      <p:sp>
        <p:nvSpPr>
          <p:cNvPr id="4" name="Numer slajdu — symbol zastępczy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l-PL" smtClean="0"/>
              <a:t>8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9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105666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ajd tytułowy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Prostokąt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pl-PL" noProof="0"/>
              <a:t>6,53</a:t>
            </a:r>
          </a:p>
          <a:p>
            <a:pPr algn="ctr" rtl="0"/>
            <a:endParaRPr lang="pl-PL" noProof="0"/>
          </a:p>
        </p:txBody>
      </p:sp>
      <p:sp>
        <p:nvSpPr>
          <p:cNvPr id="2" name="Tytuł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3" name="Podtytuł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Образец подзаголовка</a:t>
            </a:r>
            <a:endParaRPr lang="pl-PL" noProof="0"/>
          </a:p>
        </p:txBody>
      </p:sp>
      <p:grpSp>
        <p:nvGrpSpPr>
          <p:cNvPr id="10" name="Obraz — symbol zastępczy 16" descr="abstrakcyjna kolorowa ilustracja budynków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orównanie rynkó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l-PL" noProof="0" smtClean="0"/>
              <a:pPr rtl="0"/>
              <a:t>‹#›</a:t>
            </a:fld>
            <a:endParaRPr lang="pl-PL" noProof="0"/>
          </a:p>
        </p:txBody>
      </p:sp>
      <p:sp>
        <p:nvSpPr>
          <p:cNvPr id="16" name="Tekst — symbol zastępczy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l-PL" noProof="0"/>
              <a:t>1</a:t>
            </a:r>
          </a:p>
        </p:txBody>
      </p:sp>
      <p:sp>
        <p:nvSpPr>
          <p:cNvPr id="17" name="Tekst — symbol zastępczy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l-PL" noProof="0"/>
              <a:t>2</a:t>
            </a:r>
          </a:p>
        </p:txBody>
      </p:sp>
      <p:sp>
        <p:nvSpPr>
          <p:cNvPr id="18" name="Tekst — symbol zastępczy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l-PL" noProof="0"/>
              <a:t>3</a:t>
            </a:r>
          </a:p>
        </p:txBody>
      </p:sp>
      <p:sp>
        <p:nvSpPr>
          <p:cNvPr id="20" name="Tekst — symbol zastępczy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21" name="Tekst — symbol zastępczy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4" name="Tekst — symbol zastępczy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pl-PL" noProof="0"/>
              <a:t>NAGŁÓWEK SEKCJI</a:t>
            </a:r>
          </a:p>
        </p:txBody>
      </p:sp>
      <p:sp>
        <p:nvSpPr>
          <p:cNvPr id="9" name="Tekst — symbol zastępczy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22" name="Tekst — symbol zastępczy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pl-PL" noProof="0"/>
              <a:t>NAGŁÓWEK SEKCJI</a:t>
            </a:r>
          </a:p>
        </p:txBody>
      </p:sp>
      <p:sp>
        <p:nvSpPr>
          <p:cNvPr id="23" name="Tekst — symbol zastępczy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pl-PL" noProof="0"/>
              <a:t>NAGŁÓWEK SEKCJI</a:t>
            </a:r>
          </a:p>
        </p:txBody>
      </p:sp>
      <p:sp>
        <p:nvSpPr>
          <p:cNvPr id="19" name="Data — symbol zastępczy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rostokąt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cxnSp>
        <p:nvCxnSpPr>
          <p:cNvPr id="13" name="Łącznik prosty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ytuł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Tekst — symbol zastępczy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l-PL" noProof="0"/>
              <a:t>KLIKNIJ, ABY EDYTOWAĆ STYLE WZORCA TEKSTU</a:t>
            </a:r>
          </a:p>
        </p:txBody>
      </p:sp>
      <p:sp>
        <p:nvSpPr>
          <p:cNvPr id="4" name="Zawartość — symbol zastępczy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5" name="Tekst — symbol zastępczy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l-PL" noProof="0"/>
              <a:t>KLIKNIJ, ABY EDYTOWAĆ STYLE WZORCA TEKSTU</a:t>
            </a:r>
          </a:p>
        </p:txBody>
      </p:sp>
      <p:sp>
        <p:nvSpPr>
          <p:cNvPr id="6" name="Zawartość — symbol zastępczy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7" name="Data — symbol zastępczy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8" name="Stopka — symbol zastępczy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9" name="Numer slajdu — symbol zastępczy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Ćwiart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l-PL" noProof="0" smtClean="0"/>
              <a:pPr rtl="0"/>
              <a:t>‹#›</a:t>
            </a:fld>
            <a:endParaRPr lang="pl-PL" noProof="0"/>
          </a:p>
        </p:txBody>
      </p:sp>
      <p:sp>
        <p:nvSpPr>
          <p:cNvPr id="10" name="Tekst — symbol zastępczy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TYTUŁ ĆWIARTKI</a:t>
            </a:r>
          </a:p>
        </p:txBody>
      </p:sp>
      <p:sp>
        <p:nvSpPr>
          <p:cNvPr id="11" name="Tekst — symbol zastępczy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TYTUŁ ĆWIARTKI</a:t>
            </a:r>
          </a:p>
        </p:txBody>
      </p:sp>
      <p:sp>
        <p:nvSpPr>
          <p:cNvPr id="12" name="Tekst — symbol zastępczy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TYTUŁ ĆWIARTKI</a:t>
            </a:r>
          </a:p>
        </p:txBody>
      </p:sp>
      <p:sp>
        <p:nvSpPr>
          <p:cNvPr id="13" name="Tekst — symbol zastępczy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TYTUŁ ĆWIARTKI</a:t>
            </a:r>
          </a:p>
        </p:txBody>
      </p:sp>
      <p:cxnSp>
        <p:nvCxnSpPr>
          <p:cNvPr id="5" name="Łącznik prosty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Łącznik prosty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a — symbol zastępczy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Strategia rozwoju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rostokąt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8" name="Prostokąt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15" name="Prostokąt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21" name="Tekst — symbol zastępczy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32" name="Tekst — symbol zastępczy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34" name="Tekst — symbol zastępczy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10" name="Tekst — symbol zastępczy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20" name="Tekst — symbol zastępczy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31" name="Tekst — symbol zastępczy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33" name="Tekst — symbol zastępczy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grpSp>
        <p:nvGrpSpPr>
          <p:cNvPr id="956" name="Obraz — symbol zastępczy 1925" descr="abstrakcyjna kolorowa ilustracja budynków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959" name="Stopka — symbol zastępczy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pl-PL" noProof="0" smtClean="0"/>
              <a:pPr rtl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Tekst — symbol zastępczy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l-PL" noProof="0"/>
              <a:t>KLIKNIJ, ABY EDYTOWAĆ STYLE WZORCA TEKSTU</a:t>
            </a:r>
          </a:p>
        </p:txBody>
      </p:sp>
      <p:sp>
        <p:nvSpPr>
          <p:cNvPr id="4" name="Zawartość — symbol zastępczy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5" name="Tekst — symbol zastępczy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l-PL" noProof="0"/>
              <a:t>KLIKNIJ, ABY EDYTOWAĆ STYLE WZORCA TEKSTU</a:t>
            </a:r>
          </a:p>
        </p:txBody>
      </p:sp>
      <p:sp>
        <p:nvSpPr>
          <p:cNvPr id="6" name="Zawartość — symbol zastępczy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7" name="Data — symbol zastępczy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8" name="Stopka — symbol zastępczy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9" name="Numer slajdu — symbol zastępczy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10" name="Tekst — symbol zastępczy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Oś czas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l-PL" noProof="0" smtClean="0"/>
              <a:pPr rtl="0"/>
              <a:t>‹#›</a:t>
            </a:fld>
            <a:endParaRPr lang="pl-PL" noProof="0"/>
          </a:p>
        </p:txBody>
      </p:sp>
      <p:sp>
        <p:nvSpPr>
          <p:cNvPr id="39" name="Tekst — symbol zastępczy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Rok</a:t>
            </a:r>
          </a:p>
        </p:txBody>
      </p:sp>
      <p:sp>
        <p:nvSpPr>
          <p:cNvPr id="40" name="Tekst — symbol zastępczy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1" name="Tekst — symbol zastępczy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2" name="Tekst — symbol zastępczy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3" name="Tekst — symbol zastępczy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4" name="Tekst — symbol zastępczy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Rok</a:t>
            </a:r>
          </a:p>
        </p:txBody>
      </p:sp>
      <p:sp>
        <p:nvSpPr>
          <p:cNvPr id="45" name="Tekst — symbol zastępczy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6" name="Tekst — symbol zastępczy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7" name="Tekst — symbol zastępczy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8" name="Tekst — symbol zastępczy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9" name="Tekst — symbol zastępczy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0" name="Tekst — symbol zastępczy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1" name="Tekst — symbol zastępczy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2" name="Tekst — symbol zastępczy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3" name="Tekst — symbol zastępczy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4" name="Tekst — symbol zastępczy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5" name="Tekst — symbol zastępczy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6" name="Tekst — symbol zastępczy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7" name="Tekst — symbol zastępczy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8" name="Tekst — symbol zastępczy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9" name="Tekst — symbol zastępczy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60" name="Tekst — symbol zastępczy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61" name="Tekst — symbol zastępczy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62" name="Tekst — symbol zastępczy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63" name="Tekst — symbol zastępczy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64" name="Tekst — symbol zastępczy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cxnSp>
        <p:nvCxnSpPr>
          <p:cNvPr id="65" name="Łącznik prosty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kst — symbol zastępczy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Tytuł elementu</a:t>
            </a:r>
          </a:p>
        </p:txBody>
      </p:sp>
      <p:sp>
        <p:nvSpPr>
          <p:cNvPr id="67" name="Tekst — symbol zastępczy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pl-PL" noProof="0"/>
              <a:t>Miesiąc, rok</a:t>
            </a:r>
          </a:p>
        </p:txBody>
      </p:sp>
      <p:sp>
        <p:nvSpPr>
          <p:cNvPr id="68" name="Data — symbol zastępczy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Zawartość — symbol zastępczy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Zespół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Data — symbol zastępczy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4" name="Stopka — symbol zastępczy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5" name="Numer slajdu — symbol zastępczy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6" name="Prostokąt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8" name="Tekst — symbol zastępczy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9" name="Tekst — symbol zastępczy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11" name="Obraz — symbol zastępczy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  <p:sp>
        <p:nvSpPr>
          <p:cNvPr id="12" name="Prostokąt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13" name="Tekst — symbol zastępczy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14" name="Tekst — symbol zastępczy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15" name="Obraz — symbol zastępczy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  <p:sp>
        <p:nvSpPr>
          <p:cNvPr id="16" name="Prostokąt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17" name="Tekst — symbol zastępczy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18" name="Tekst — symbol zastępczy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19" name="Obraz — symbol zastępczy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21" name="Tekst — symbol zastępczy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22" name="Tekst — symbol zastępczy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23" name="Obraz — symbol zastępczy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Zespół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Prostokąt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41" name="Obraz — symbol zastępczy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  <p:sp>
        <p:nvSpPr>
          <p:cNvPr id="42" name="Prostokąt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43" name="Obraz — symbol zastępczy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  <p:sp>
        <p:nvSpPr>
          <p:cNvPr id="44" name="Prostokąt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45" name="Obraz — symbol zastępczy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  <p:sp>
        <p:nvSpPr>
          <p:cNvPr id="46" name="Prostokąt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47" name="Obraz — symbol zastępczy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  <p:sp>
        <p:nvSpPr>
          <p:cNvPr id="2" name="Tytuł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Data — symbol zastępczy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4" name="Stopka — symbol zastępczy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5" name="Numer slajdu — symbol zastępczy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8" name="Tekst — symbol zastępczy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9" name="Tekst — symbol zastępczy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13" name="Tekst — symbol zastępczy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14" name="Tekst — symbol zastępczy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17" name="Tekst — symbol zastępczy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18" name="Tekst — symbol zastępczy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21" name="Tekst — symbol zastępczy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22" name="Tekst — symbol zastępczy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25" name="Tekst — symbol zastępczy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26" name="Tekst — symbol zastępczy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29" name="Tekst — symbol zastępczy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30" name="Tekst — symbol zastępczy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33" name="Tekst — symbol zastępczy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34" name="Tekst — symbol zastępczy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37" name="Tekst — symbol zastępczy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38" name="Tekst — symbol zastępczy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54" name="Prostokąt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55" name="Obraz — symbol zastępczy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  <p:sp>
        <p:nvSpPr>
          <p:cNvPr id="56" name="Prostokąt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57" name="Obraz — symbol zastępczy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  <p:sp>
        <p:nvSpPr>
          <p:cNvPr id="58" name="Prostokąt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59" name="Obraz — symbol zastępczy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  <p:sp>
        <p:nvSpPr>
          <p:cNvPr id="60" name="Prostokąt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61" name="Obraz — symbol zastępczy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inansow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7" name="Zawartość — symbol zastępczy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8" name="Zawartość — symbol zastępczy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9" name="Zawartość — symbol zastępczy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0" name="Zawartość — symbol zastępczy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1" name="Tekst — symbol zastępczy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l-PL" noProof="0"/>
              <a:t>KLIKNIJ, ABY EDYTOWAĆ PODTYTUŁ</a:t>
            </a:r>
          </a:p>
        </p:txBody>
      </p:sp>
      <p:sp>
        <p:nvSpPr>
          <p:cNvPr id="12" name="Tekst — symbol zastępczy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3" name="Tekst — symbol zastępczy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l-PL" noProof="0"/>
              <a:t>KLIKNIJ, ABY EDYTOWAĆ PODTYTUŁ</a:t>
            </a:r>
          </a:p>
        </p:txBody>
      </p:sp>
      <p:sp>
        <p:nvSpPr>
          <p:cNvPr id="14" name="Tekst — symbol zastępczy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5" name="Tekst — symbol zastępczy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l-PL" noProof="0"/>
              <a:t>KLIKNIJ, ABY EDYTOWAĆ PODTYTUŁ</a:t>
            </a:r>
          </a:p>
        </p:txBody>
      </p:sp>
      <p:sp>
        <p:nvSpPr>
          <p:cNvPr id="16" name="Tekst — symbol zastępczy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7" name="Tekst — symbol zastępczy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l-PL" noProof="0"/>
              <a:t>KLIKNIJ, ABY EDYTOWAĆ PODTYTUŁ</a:t>
            </a:r>
          </a:p>
        </p:txBody>
      </p:sp>
      <p:sp>
        <p:nvSpPr>
          <p:cNvPr id="18" name="Tekst — symbol zastępczy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9" name="Tekst — symbol zastępczy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20" name="Tekst — symbol zastępczy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21" name="Tekst — symbol zastępczy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22" name="Tekst — symbol zastępczy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n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8" name="Tekst — symbol zastępczy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grpSp>
        <p:nvGrpSpPr>
          <p:cNvPr id="971" name="Obraz — symbol zastępczy 986" descr="abstrakcyjna kolorowa ilustracja budynków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Podsumowanie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Obraz — symbol zastępczy 20" descr="abstrakcyjna kolorowa ilustracja budynków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675" name="Tekst — symbol zastępczy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ziękujem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14" name="Tekst — symbol zastępczy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grpSp>
        <p:nvGrpSpPr>
          <p:cNvPr id="10" name="Obraz — symbol zastępczy 44" descr="abstrakcyjna kolorowa ilustracja budynków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Zawartość — symbol zastępczy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4" name="Zawartość — symbol zastępczy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5" name="Data — symbol zastępczy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Zawartość — symbol zastępczy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4" name="Tekst — symbol zastępczy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pl-PL" noProof="0"/>
              <a:t>Kliknij, aby edytować style wzorców tekstu</a:t>
            </a:r>
          </a:p>
        </p:txBody>
      </p:sp>
      <p:sp>
        <p:nvSpPr>
          <p:cNvPr id="5" name="Data — symbol zastępczy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Obraz — symbol zastępczy 57" descr="abstrakcyjna kolorowa ilustracja budynków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8" name="Tekst — symbol zastępczy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9" name="Tekst — symbol zastępczy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0" name="Tekst — symbol zastępczy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1" name="Tekst — symbol zastępczy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2" name="Tekst — symbol zastępczy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3" name="Tekst — symbol zastępczy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4" name="Tekst — symbol zastępczy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5" name="Tekst — symbol zastępczy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8" name="Tekst — symbol zastępczy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9" name="Tekst — symbol zastępczy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Rozwiąz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Obraz — symbol zastępczy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10" name="Tekst — symbol zastępczy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1" name="Tekst — symbol zastępczy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2" name="Tekst — symbol zastępczy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3" name="Tekst — symbol zastępczy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9" name="Tekst — symbol zastępczy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20" name="Tekst — symbol zastępczy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21" name="Tekst — symbol zastępczy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22" name="Tekst — symbol zastępczy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5" name="Stopka — symbol zastępczy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16" name="Numer slajdu — symbol zastępczy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zegląd informacji o produkci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Obraz — symbol zastępczy 1029" descr="abstrakcyjna kolorowa ilustracja budynków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pl-PL" noProof="0" smtClean="0"/>
              <a:pPr rtl="0"/>
              <a:t>‹#›</a:t>
            </a:fld>
            <a:endParaRPr lang="pl-PL" noProof="0"/>
          </a:p>
        </p:txBody>
      </p:sp>
      <p:sp>
        <p:nvSpPr>
          <p:cNvPr id="10" name="Tekst — symbol zastępczy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21" name="Tekst — symbol zastępczy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17" name="Tekst — symbol zastępczy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18" name="Tekst — symbol zastępczy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19" name="Tekst — symbol zastępczy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22" name="Tekst — symbol zastępczy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23" name="Tekst — symbol zastępczy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24" name="Tekst — symbol zastępczy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Zalety produkt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rostokąt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cxnSp>
        <p:nvCxnSpPr>
          <p:cNvPr id="27" name="Łącznik prosty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13" name="Zawartość — symbol zastępczy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19" name="Zawartość — symbol zastępczy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22" name="Zawartość — symbol zastępczy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23" name="Tekst — symbol zastępczy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34" name="Tekst — symbol zastępczy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35" name="Tekst — symbol zastępczy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grpSp>
        <p:nvGrpSpPr>
          <p:cNvPr id="7" name="Obraz — symbol zastępczy 795" descr="abstrakcyjna kolorowa ilustracja budynków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odel biznes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rostokąt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cxnSp>
        <p:nvCxnSpPr>
          <p:cNvPr id="8" name="Łącznik prosty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13" name="Zawartość — symbol zastępczy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17" name="Tekst — symbol zastępczy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19" name="Zawartość — symbol zastępczy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20" name="Tekst — symbol zastępczy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22" name="Zawartość — symbol zastępczy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23" name="Tekst — symbol zastępczy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15" name="Tekst — symbol zastępczy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PUNKTOR 2</a:t>
            </a:r>
          </a:p>
        </p:txBody>
      </p:sp>
      <p:sp>
        <p:nvSpPr>
          <p:cNvPr id="16" name="Tekst — symbol zastępczy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PUNKTOR 3</a:t>
            </a:r>
          </a:p>
        </p:txBody>
      </p:sp>
      <p:sp>
        <p:nvSpPr>
          <p:cNvPr id="24" name="Tekst — symbol zastępczy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PUNKTOR 4</a:t>
            </a:r>
          </a:p>
        </p:txBody>
      </p:sp>
      <p:cxnSp>
        <p:nvCxnSpPr>
          <p:cNvPr id="10" name="Łącznik prosty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Łącznik prosty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Łącznik prosty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rzegląd informacji o rynk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rostokąt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cxnSp>
        <p:nvCxnSpPr>
          <p:cNvPr id="11" name="Łącznik prosty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ytuł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l-PL" noProof="0" smtClean="0"/>
              <a:pPr rtl="0"/>
              <a:t>‹#›</a:t>
            </a:fld>
            <a:endParaRPr lang="pl-PL" noProof="0"/>
          </a:p>
        </p:txBody>
      </p:sp>
      <p:sp>
        <p:nvSpPr>
          <p:cNvPr id="16" name="Tekst — symbol zastępczy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l-PL" noProof="0"/>
              <a:t>1</a:t>
            </a:r>
          </a:p>
        </p:txBody>
      </p:sp>
      <p:sp>
        <p:nvSpPr>
          <p:cNvPr id="17" name="Tekst — symbol zastępczy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l-PL" noProof="0"/>
              <a:t>2</a:t>
            </a:r>
          </a:p>
        </p:txBody>
      </p:sp>
      <p:sp>
        <p:nvSpPr>
          <p:cNvPr id="18" name="Tekst — symbol zastępczy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l-PL" noProof="0"/>
              <a:t>3</a:t>
            </a:r>
          </a:p>
        </p:txBody>
      </p:sp>
      <p:sp>
        <p:nvSpPr>
          <p:cNvPr id="20" name="Tekst — symbol zastępczy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21" name="Tekst — symbol zastępczy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9" name="Tekst — symbol zastępczy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24" name="Data — symbol zastępczy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— symbol zastępczy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Tekst — symbol zastępczy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pPr rtl="0"/>
            <a:fld id="{B5CEABB6-07DC-46E8-9B57-56EC44A396E5}" type="slidenum">
              <a:rPr lang="pl-PL" noProof="0" smtClean="0"/>
              <a:pPr rtl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pl.wikipedia.org/wiki/Lublin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customXml" Target="../ink/ink2.xml"/><Relationship Id="rId5" Type="http://schemas.openxmlformats.org/officeDocument/2006/relationships/image" Target="../media/image2.png"/><Relationship Id="rId4" Type="http://schemas.openxmlformats.org/officeDocument/2006/relationships/customXml" Target="../ink/ink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1355131"/>
            <a:ext cx="5059207" cy="2409001"/>
          </a:xfrm>
        </p:spPr>
        <p:txBody>
          <a:bodyPr rtlCol="0">
            <a:normAutofit/>
          </a:bodyPr>
          <a:lstStyle/>
          <a:p>
            <a:pPr rtl="0"/>
            <a:r>
              <a:rPr lang="pl-PL" sz="4000"/>
              <a:t>Finansowa sylwetka miasta Lublin 2021/2022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399E4BEE-AC30-7158-4324-D026D87B4C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pl-PL" noProof="0" smtClean="0"/>
              <a:t>10</a:t>
            </a:fld>
            <a:endParaRPr lang="pl-PL" noProof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45882D4-0475-E5D6-17A0-8D3A2314CF38}"/>
              </a:ext>
            </a:extLst>
          </p:cNvPr>
          <p:cNvSpPr txBox="1"/>
          <p:nvPr/>
        </p:nvSpPr>
        <p:spPr>
          <a:xfrm>
            <a:off x="0" y="158258"/>
            <a:ext cx="7230500" cy="369332"/>
          </a:xfrm>
          <a:prstGeom prst="rect">
            <a:avLst/>
          </a:prstGeom>
          <a:solidFill>
            <a:srgbClr val="468C8A"/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 b="1">
                <a:solidFill>
                  <a:schemeClr val="bg1"/>
                </a:solidFill>
              </a:rPr>
              <a:t>                                        Dochody 2022 rok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D887002-5427-FC54-9C6B-C8A413A873E3}"/>
              </a:ext>
            </a:extLst>
          </p:cNvPr>
          <p:cNvSpPr txBox="1"/>
          <p:nvPr/>
        </p:nvSpPr>
        <p:spPr>
          <a:xfrm>
            <a:off x="2642586" y="899997"/>
            <a:ext cx="6906828" cy="52322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pl-PL" sz="2800" b="1"/>
              <a:t>Planowane: 2.459.285.283,00 zł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324666-2C8E-C95F-154A-DE0CBEB23F5F}"/>
              </a:ext>
            </a:extLst>
          </p:cNvPr>
          <p:cNvSpPr txBox="1"/>
          <p:nvPr/>
        </p:nvSpPr>
        <p:spPr>
          <a:xfrm>
            <a:off x="7230500" y="5185996"/>
            <a:ext cx="4735874" cy="40011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 sz="2000" b="1"/>
              <a:t>Dochody majątkowe: 206.124.688,41 zł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5CB27D3-1445-5967-1FAB-CD8795D8F823}"/>
              </a:ext>
            </a:extLst>
          </p:cNvPr>
          <p:cNvSpPr txBox="1"/>
          <p:nvPr/>
        </p:nvSpPr>
        <p:spPr>
          <a:xfrm>
            <a:off x="375955" y="5185996"/>
            <a:ext cx="4897085" cy="40011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 sz="2000" b="1"/>
              <a:t>Dochody bieżące: 2.458.465.532,93 zł</a:t>
            </a:r>
          </a:p>
        </p:txBody>
      </p:sp>
      <p:cxnSp>
        <p:nvCxnSpPr>
          <p:cNvPr id="18" name="Łącznik prosty ze strzałką 17">
            <a:extLst>
              <a:ext uri="{FF2B5EF4-FFF2-40B4-BE49-F238E27FC236}">
                <a16:creationId xmlns:a16="http://schemas.microsoft.com/office/drawing/2014/main" id="{1D8613F3-0F67-D108-C45E-06CB3E08B7F5}"/>
              </a:ext>
            </a:extLst>
          </p:cNvPr>
          <p:cNvCxnSpPr>
            <a:cxnSpLocks/>
          </p:cNvCxnSpPr>
          <p:nvPr/>
        </p:nvCxnSpPr>
        <p:spPr>
          <a:xfrm>
            <a:off x="7483151" y="2631233"/>
            <a:ext cx="1508449" cy="2337007"/>
          </a:xfrm>
          <a:prstGeom prst="straightConnector1">
            <a:avLst/>
          </a:prstGeom>
          <a:ln w="57150">
            <a:solidFill>
              <a:schemeClr val="tx2"/>
            </a:solidFill>
            <a:tailEnd type="triangle"/>
          </a:ln>
          <a:effectLst>
            <a:glow rad="101600">
              <a:schemeClr val="accent1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Łącznik prosty ze strzałką 19">
            <a:extLst>
              <a:ext uri="{FF2B5EF4-FFF2-40B4-BE49-F238E27FC236}">
                <a16:creationId xmlns:a16="http://schemas.microsoft.com/office/drawing/2014/main" id="{52571A45-3B7B-530C-1BBD-E933445A4901}"/>
              </a:ext>
            </a:extLst>
          </p:cNvPr>
          <p:cNvCxnSpPr>
            <a:cxnSpLocks/>
          </p:cNvCxnSpPr>
          <p:nvPr/>
        </p:nvCxnSpPr>
        <p:spPr>
          <a:xfrm flipH="1">
            <a:off x="3124200" y="2675167"/>
            <a:ext cx="1457131" cy="2293073"/>
          </a:xfrm>
          <a:prstGeom prst="straightConnector1">
            <a:avLst/>
          </a:prstGeom>
          <a:ln w="57150">
            <a:solidFill>
              <a:schemeClr val="tx2"/>
            </a:solidFill>
            <a:tailEnd type="triangle"/>
          </a:ln>
          <a:effectLst>
            <a:glow rad="101600">
              <a:schemeClr val="accent1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ole tekstowe 1">
            <a:extLst>
              <a:ext uri="{FF2B5EF4-FFF2-40B4-BE49-F238E27FC236}">
                <a16:creationId xmlns:a16="http://schemas.microsoft.com/office/drawing/2014/main" id="{D2FF211A-3C7F-2323-8F81-633C8C4068BF}"/>
              </a:ext>
            </a:extLst>
          </p:cNvPr>
          <p:cNvSpPr txBox="1"/>
          <p:nvPr/>
        </p:nvSpPr>
        <p:spPr>
          <a:xfrm>
            <a:off x="2642587" y="2045861"/>
            <a:ext cx="6906828" cy="52322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pl-PL" sz="2800" b="1"/>
              <a:t>Wykonanie:</a:t>
            </a:r>
            <a:endParaRPr lang="ru-RU" sz="2800" b="1"/>
          </a:p>
        </p:txBody>
      </p:sp>
    </p:spTree>
    <p:extLst>
      <p:ext uri="{BB962C8B-B14F-4D97-AF65-F5344CB8AC3E}">
        <p14:creationId xmlns:p14="http://schemas.microsoft.com/office/powerpoint/2010/main" val="110329292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Numer slajdu — symbol zastępczy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11</a:t>
            </a:fld>
            <a:endParaRPr lang="pl-PL"/>
          </a:p>
        </p:txBody>
      </p:sp>
      <p:graphicFrame>
        <p:nvGraphicFramePr>
          <p:cNvPr id="20" name="Tabela 20">
            <a:extLst>
              <a:ext uri="{FF2B5EF4-FFF2-40B4-BE49-F238E27FC236}">
                <a16:creationId xmlns:a16="http://schemas.microsoft.com/office/drawing/2014/main" id="{0B80EF12-9E6C-127E-71B8-3685ADC6CCD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4543589"/>
              </p:ext>
            </p:extLst>
          </p:nvPr>
        </p:nvGraphicFramePr>
        <p:xfrm>
          <a:off x="2453638" y="228600"/>
          <a:ext cx="9585962" cy="64093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64080">
                  <a:extLst>
                    <a:ext uri="{9D8B030D-6E8A-4147-A177-3AD203B41FA5}">
                      <a16:colId xmlns:a16="http://schemas.microsoft.com/office/drawing/2014/main" val="3828279152"/>
                    </a:ext>
                  </a:extLst>
                </a:gridCol>
                <a:gridCol w="1844040">
                  <a:extLst>
                    <a:ext uri="{9D8B030D-6E8A-4147-A177-3AD203B41FA5}">
                      <a16:colId xmlns:a16="http://schemas.microsoft.com/office/drawing/2014/main" val="1421574876"/>
                    </a:ext>
                  </a:extLst>
                </a:gridCol>
                <a:gridCol w="1844040">
                  <a:extLst>
                    <a:ext uri="{9D8B030D-6E8A-4147-A177-3AD203B41FA5}">
                      <a16:colId xmlns:a16="http://schemas.microsoft.com/office/drawing/2014/main" val="2934973566"/>
                    </a:ext>
                  </a:extLst>
                </a:gridCol>
                <a:gridCol w="1818320">
                  <a:extLst>
                    <a:ext uri="{9D8B030D-6E8A-4147-A177-3AD203B41FA5}">
                      <a16:colId xmlns:a16="http://schemas.microsoft.com/office/drawing/2014/main" val="2340787670"/>
                    </a:ext>
                  </a:extLst>
                </a:gridCol>
                <a:gridCol w="1915482">
                  <a:extLst>
                    <a:ext uri="{9D8B030D-6E8A-4147-A177-3AD203B41FA5}">
                      <a16:colId xmlns:a16="http://schemas.microsoft.com/office/drawing/2014/main" val="4273196645"/>
                    </a:ext>
                  </a:extLst>
                </a:gridCol>
              </a:tblGrid>
              <a:tr h="242570">
                <a:tc>
                  <a:txBody>
                    <a:bodyPr/>
                    <a:lstStyle/>
                    <a:p>
                      <a:endParaRPr lang="ru-RU" sz="16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pl-PL" sz="1600"/>
                        <a:t>                      </a:t>
                      </a:r>
                      <a:r>
                        <a:rPr lang="pl-PL" sz="1600">
                          <a:solidFill>
                            <a:schemeClr val="tx1"/>
                          </a:solidFill>
                        </a:rPr>
                        <a:t>2021 r.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pl-PL" sz="1600"/>
                        <a:t>                      </a:t>
                      </a:r>
                      <a:r>
                        <a:rPr lang="pl-PL" sz="1600">
                          <a:solidFill>
                            <a:schemeClr val="tx1"/>
                          </a:solidFill>
                        </a:rPr>
                        <a:t>2022 r.</a:t>
                      </a:r>
                      <a:endParaRPr lang="ru-RU" sz="16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1481254"/>
                  </a:ext>
                </a:extLst>
              </a:tr>
              <a:tr h="242570">
                <a:tc>
                  <a:txBody>
                    <a:bodyPr/>
                    <a:lstStyle/>
                    <a:p>
                      <a:endParaRPr lang="ru-RU" sz="16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Planowane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Zrealizowane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Planowane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Zrealizowane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2184378"/>
                  </a:ext>
                </a:extLst>
              </a:tr>
              <a:tr h="606425">
                <a:tc>
                  <a:txBody>
                    <a:bodyPr/>
                    <a:lstStyle/>
                    <a:p>
                      <a:r>
                        <a:rPr lang="pl-PL" sz="1600"/>
                        <a:t>Wpływy z podatków</a:t>
                      </a:r>
                      <a:r>
                        <a:rPr lang="ru-RU" sz="1600"/>
                        <a:t> </a:t>
                      </a:r>
                      <a:r>
                        <a:rPr lang="pl-PL" sz="1600"/>
                        <a:t>lokalnych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247.097.300,00zł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600"/>
                        <a:t>242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679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423,85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600"/>
                        <a:t>262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415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000,00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26</a:t>
                      </a:r>
                      <a:r>
                        <a:rPr lang="ru-RU" sz="1600"/>
                        <a:t>3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491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486</a:t>
                      </a:r>
                      <a:r>
                        <a:rPr lang="pl-PL" sz="1600"/>
                        <a:t>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20050207"/>
                  </a:ext>
                </a:extLst>
              </a:tr>
              <a:tr h="424498">
                <a:tc>
                  <a:txBody>
                    <a:bodyPr/>
                    <a:lstStyle/>
                    <a:p>
                      <a:r>
                        <a:rPr lang="pl-PL" sz="1600"/>
                        <a:t>Wpływy z opłat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1</a:t>
                      </a:r>
                      <a:r>
                        <a:rPr lang="ru-RU" sz="1600"/>
                        <a:t>61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750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500</a:t>
                      </a:r>
                      <a:r>
                        <a:rPr lang="pl-PL" sz="1600"/>
                        <a:t>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1</a:t>
                      </a:r>
                      <a:r>
                        <a:rPr lang="ru-RU" sz="1600"/>
                        <a:t>40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071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010</a:t>
                      </a:r>
                      <a:r>
                        <a:rPr lang="pl-PL" sz="1600"/>
                        <a:t>,</a:t>
                      </a:r>
                      <a:r>
                        <a:rPr lang="ru-RU" sz="1600"/>
                        <a:t>65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18</a:t>
                      </a:r>
                      <a:r>
                        <a:rPr lang="ru-RU" sz="1600"/>
                        <a:t>8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477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062</a:t>
                      </a:r>
                      <a:r>
                        <a:rPr lang="pl-PL" sz="1600"/>
                        <a:t>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1</a:t>
                      </a:r>
                      <a:r>
                        <a:rPr lang="ru-RU" sz="1600"/>
                        <a:t>60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043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571</a:t>
                      </a:r>
                      <a:r>
                        <a:rPr lang="pl-PL" sz="1600"/>
                        <a:t>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84748588"/>
                  </a:ext>
                </a:extLst>
              </a:tr>
              <a:tr h="1152208">
                <a:tc>
                  <a:txBody>
                    <a:bodyPr/>
                    <a:lstStyle/>
                    <a:p>
                      <a:r>
                        <a:rPr lang="pl-PL" sz="1600"/>
                        <a:t>Udziały w podatkach stanowiących dochód budżetu państwa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600"/>
                        <a:t>635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652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632</a:t>
                      </a:r>
                      <a:r>
                        <a:rPr lang="pl-PL" sz="1600"/>
                        <a:t>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6</a:t>
                      </a:r>
                      <a:r>
                        <a:rPr lang="ru-RU" sz="1600"/>
                        <a:t>53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024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252</a:t>
                      </a:r>
                      <a:r>
                        <a:rPr lang="pl-PL" sz="1600"/>
                        <a:t>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600"/>
                        <a:t>650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998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554</a:t>
                      </a:r>
                      <a:r>
                        <a:rPr lang="pl-PL" sz="1600"/>
                        <a:t>,</a:t>
                      </a:r>
                      <a:r>
                        <a:rPr lang="ru-RU" sz="1600"/>
                        <a:t>50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650.998.554,50zł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03710358"/>
                  </a:ext>
                </a:extLst>
              </a:tr>
              <a:tr h="970280">
                <a:tc>
                  <a:txBody>
                    <a:bodyPr/>
                    <a:lstStyle/>
                    <a:p>
                      <a:r>
                        <a:rPr lang="pl-PL" sz="1600"/>
                        <a:t>Dotacje od innych jednostek samorządu terytorialnego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16.</a:t>
                      </a:r>
                      <a:r>
                        <a:rPr lang="ru-RU" sz="1600"/>
                        <a:t>800</a:t>
                      </a:r>
                      <a:r>
                        <a:rPr lang="pl-PL" sz="1600"/>
                        <a:t>.50</a:t>
                      </a:r>
                      <a:r>
                        <a:rPr lang="ru-RU" sz="1600"/>
                        <a:t>9</a:t>
                      </a:r>
                      <a:r>
                        <a:rPr lang="pl-PL" sz="1600"/>
                        <a:t>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18.</a:t>
                      </a:r>
                      <a:r>
                        <a:rPr lang="ru-RU" sz="1600"/>
                        <a:t>745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448</a:t>
                      </a:r>
                      <a:r>
                        <a:rPr lang="pl-PL" sz="1600"/>
                        <a:t>,</a:t>
                      </a:r>
                      <a:r>
                        <a:rPr lang="ru-RU" sz="1600"/>
                        <a:t>38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20.1</a:t>
                      </a:r>
                      <a:r>
                        <a:rPr lang="ru-RU" sz="1600"/>
                        <a:t>92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566</a:t>
                      </a:r>
                      <a:r>
                        <a:rPr lang="pl-PL" sz="1600"/>
                        <a:t>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19.</a:t>
                      </a:r>
                      <a:r>
                        <a:rPr lang="ru-RU" sz="1600"/>
                        <a:t>162</a:t>
                      </a:r>
                      <a:r>
                        <a:rPr lang="pl-PL" sz="1600"/>
                        <a:t>.31</a:t>
                      </a:r>
                      <a:r>
                        <a:rPr lang="ru-RU" sz="1600"/>
                        <a:t>4</a:t>
                      </a:r>
                      <a:r>
                        <a:rPr lang="pl-PL" sz="1600"/>
                        <a:t>,</a:t>
                      </a:r>
                      <a:r>
                        <a:rPr lang="ru-RU" sz="1600"/>
                        <a:t>34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06279929"/>
                  </a:ext>
                </a:extLst>
              </a:tr>
              <a:tr h="606425">
                <a:tc>
                  <a:txBody>
                    <a:bodyPr/>
                    <a:lstStyle/>
                    <a:p>
                      <a:r>
                        <a:rPr lang="pl-PL" sz="1600"/>
                        <a:t>Dotacje celowe z budżetu państwa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5</a:t>
                      </a:r>
                      <a:r>
                        <a:rPr lang="ru-RU" sz="1600"/>
                        <a:t>77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534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327</a:t>
                      </a:r>
                      <a:r>
                        <a:rPr lang="pl-PL" sz="1600"/>
                        <a:t>,</a:t>
                      </a:r>
                      <a:r>
                        <a:rPr lang="ru-RU" sz="1600"/>
                        <a:t>56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5</a:t>
                      </a:r>
                      <a:r>
                        <a:rPr lang="ru-RU" sz="1600"/>
                        <a:t>74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655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420</a:t>
                      </a:r>
                      <a:r>
                        <a:rPr lang="pl-PL" sz="1600"/>
                        <a:t>,</a:t>
                      </a:r>
                      <a:r>
                        <a:rPr lang="ru-RU" sz="1600"/>
                        <a:t>25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3</a:t>
                      </a:r>
                      <a:r>
                        <a:rPr lang="ru-RU" sz="1600"/>
                        <a:t>91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631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740</a:t>
                      </a:r>
                      <a:r>
                        <a:rPr lang="pl-PL" sz="1600"/>
                        <a:t>,</a:t>
                      </a:r>
                      <a:r>
                        <a:rPr lang="ru-RU" sz="1600"/>
                        <a:t>56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3</a:t>
                      </a:r>
                      <a:r>
                        <a:rPr lang="ru-RU" sz="1600"/>
                        <a:t>85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773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985</a:t>
                      </a:r>
                      <a:r>
                        <a:rPr lang="pl-PL" sz="1600"/>
                        <a:t>,</a:t>
                      </a:r>
                      <a:r>
                        <a:rPr lang="ru-RU" sz="1600"/>
                        <a:t>75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34659855"/>
                  </a:ext>
                </a:extLst>
              </a:tr>
              <a:tr h="1152208">
                <a:tc>
                  <a:txBody>
                    <a:bodyPr/>
                    <a:lstStyle/>
                    <a:p>
                      <a:r>
                        <a:rPr lang="pl-PL" sz="1600"/>
                        <a:t>Środki na dofinansowanie projektów realizowanych w ramach programów UE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2</a:t>
                      </a:r>
                      <a:r>
                        <a:rPr lang="ru-RU" sz="1600"/>
                        <a:t>27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886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367</a:t>
                      </a:r>
                      <a:r>
                        <a:rPr lang="pl-PL" sz="1600"/>
                        <a:t>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22</a:t>
                      </a:r>
                      <a:r>
                        <a:rPr lang="ru-RU" sz="1600"/>
                        <a:t>1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777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436</a:t>
                      </a:r>
                      <a:r>
                        <a:rPr lang="pl-PL" sz="1600"/>
                        <a:t>,0</a:t>
                      </a:r>
                      <a:r>
                        <a:rPr lang="ru-RU" sz="1600"/>
                        <a:t>6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15</a:t>
                      </a:r>
                      <a:r>
                        <a:rPr lang="ru-RU" sz="1600"/>
                        <a:t>8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373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3</a:t>
                      </a:r>
                      <a:r>
                        <a:rPr lang="pl-PL" sz="1600"/>
                        <a:t>42,00zł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126.</a:t>
                      </a:r>
                      <a:r>
                        <a:rPr lang="ru-RU" sz="1600"/>
                        <a:t>381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079</a:t>
                      </a:r>
                      <a:r>
                        <a:rPr lang="pl-PL" sz="1600"/>
                        <a:t>,</a:t>
                      </a:r>
                      <a:r>
                        <a:rPr lang="ru-RU" sz="1600"/>
                        <a:t>0</a:t>
                      </a:r>
                      <a:r>
                        <a:rPr lang="pl-PL" sz="1600"/>
                        <a:t>4zł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90512557"/>
                  </a:ext>
                </a:extLst>
              </a:tr>
              <a:tr h="424498">
                <a:tc>
                  <a:txBody>
                    <a:bodyPr/>
                    <a:lstStyle/>
                    <a:p>
                      <a:r>
                        <a:rPr lang="pl-PL" sz="1600"/>
                        <a:t>Sprzedaż działek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600"/>
                        <a:t>34</a:t>
                      </a:r>
                      <a:r>
                        <a:rPr lang="pl-PL" sz="1600"/>
                        <a:t>.000.000,00zł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600"/>
                        <a:t>14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915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168</a:t>
                      </a:r>
                      <a:r>
                        <a:rPr lang="pl-PL" sz="1600"/>
                        <a:t>,</a:t>
                      </a:r>
                      <a:r>
                        <a:rPr lang="ru-RU" sz="1600"/>
                        <a:t>91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600"/>
                        <a:t>8</a:t>
                      </a:r>
                      <a:r>
                        <a:rPr lang="pl-PL" sz="1600"/>
                        <a:t>.000.000,00zł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600"/>
                        <a:t>11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390</a:t>
                      </a:r>
                      <a:r>
                        <a:rPr lang="pl-PL" sz="1600"/>
                        <a:t>.</a:t>
                      </a:r>
                      <a:r>
                        <a:rPr lang="ru-RU" sz="1600"/>
                        <a:t>951</a:t>
                      </a:r>
                      <a:r>
                        <a:rPr lang="pl-PL" sz="1600"/>
                        <a:t>,</a:t>
                      </a:r>
                      <a:r>
                        <a:rPr lang="ru-RU" sz="1600"/>
                        <a:t>62</a:t>
                      </a:r>
                      <a:r>
                        <a:rPr lang="pl-PL" sz="1600"/>
                        <a:t>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24395270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46B4B5E8-9E0C-87EF-370E-214641E3EECA}"/>
              </a:ext>
            </a:extLst>
          </p:cNvPr>
          <p:cNvSpPr txBox="1"/>
          <p:nvPr/>
        </p:nvSpPr>
        <p:spPr>
          <a:xfrm flipH="1">
            <a:off x="152400" y="228600"/>
            <a:ext cx="260604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28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Najważniejsze źródła dochodów (zbiorczo):</a:t>
            </a:r>
            <a:endParaRPr lang="ru-RU" sz="28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42324" y="2433622"/>
            <a:ext cx="5669280" cy="1325563"/>
          </a:xfrm>
        </p:spPr>
        <p:txBody>
          <a:bodyPr rtlCol="0">
            <a:normAutofit/>
          </a:bodyPr>
          <a:lstStyle/>
          <a:p>
            <a:pPr rtl="0"/>
            <a:r>
              <a:rPr lang="pl-PL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Charakterystyka Wydatków</a:t>
            </a:r>
          </a:p>
        </p:txBody>
      </p:sp>
      <p:sp>
        <p:nvSpPr>
          <p:cNvPr id="46" name="Numer slajdu — symbol zastępczy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12</a:t>
            </a:fld>
            <a:endParaRPr lang="pl-PL"/>
          </a:p>
        </p:txBody>
      </p:sp>
      <p:sp>
        <p:nvSpPr>
          <p:cNvPr id="13" name="AutoShape 4" descr="Atrakcje Lublina, które warto zobaczyć. Widok na Krakowskie Przedmieście, Bramę Krakowską i Ratusz z Wieży Trynitarskiej">
            <a:extLst>
              <a:ext uri="{FF2B5EF4-FFF2-40B4-BE49-F238E27FC236}">
                <a16:creationId xmlns:a16="http://schemas.microsoft.com/office/drawing/2014/main" id="{F0184214-E1B2-CABB-3F7C-9B385F1DCE4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86840956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399E4BEE-AC30-7158-4324-D026D87B4C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pl-PL" noProof="0" smtClean="0"/>
              <a:t>13</a:t>
            </a:fld>
            <a:endParaRPr lang="pl-PL" noProof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45882D4-0475-E5D6-17A0-8D3A2314CF38}"/>
              </a:ext>
            </a:extLst>
          </p:cNvPr>
          <p:cNvSpPr txBox="1"/>
          <p:nvPr/>
        </p:nvSpPr>
        <p:spPr>
          <a:xfrm>
            <a:off x="0" y="158258"/>
            <a:ext cx="7230500" cy="461665"/>
          </a:xfrm>
          <a:prstGeom prst="rect">
            <a:avLst/>
          </a:prstGeom>
          <a:solidFill>
            <a:srgbClr val="468C8A"/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 b="1">
                <a:solidFill>
                  <a:schemeClr val="bg1"/>
                </a:solidFill>
              </a:rPr>
              <a:t>                                        </a:t>
            </a:r>
            <a:r>
              <a:rPr lang="pl-PL" sz="2400" b="1">
                <a:solidFill>
                  <a:schemeClr val="bg1"/>
                </a:solidFill>
              </a:rPr>
              <a:t>Wydatki 2021 rok</a:t>
            </a:r>
            <a:endParaRPr lang="pl-PL" b="1">
              <a:solidFill>
                <a:schemeClr val="bg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D887002-5427-FC54-9C6B-C8A413A873E3}"/>
              </a:ext>
            </a:extLst>
          </p:cNvPr>
          <p:cNvSpPr txBox="1"/>
          <p:nvPr/>
        </p:nvSpPr>
        <p:spPr>
          <a:xfrm>
            <a:off x="2642585" y="1086785"/>
            <a:ext cx="6906828" cy="52322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pl-PL" sz="2400" b="1"/>
              <a:t>Planowane</a:t>
            </a:r>
            <a:r>
              <a:rPr lang="pl-PL" b="1"/>
              <a:t>: </a:t>
            </a:r>
            <a:r>
              <a:rPr lang="pl-PL" sz="2800" b="1"/>
              <a:t>2.833.013.686,91</a:t>
            </a:r>
            <a:r>
              <a:rPr lang="pl-PL" b="1"/>
              <a:t> zł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324666-2C8E-C95F-154A-DE0CBEB23F5F}"/>
              </a:ext>
            </a:extLst>
          </p:cNvPr>
          <p:cNvSpPr txBox="1"/>
          <p:nvPr/>
        </p:nvSpPr>
        <p:spPr>
          <a:xfrm>
            <a:off x="6995163" y="4253885"/>
            <a:ext cx="4795862" cy="40011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/>
              <a:t> </a:t>
            </a:r>
            <a:r>
              <a:rPr lang="pl-PL" sz="2000" b="1"/>
              <a:t>Wydatki majątkowe: 449.352.253,28 zł</a:t>
            </a:r>
            <a:endParaRPr lang="pl-PL" b="1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5CB27D3-1445-5967-1FAB-CD8795D8F823}"/>
              </a:ext>
            </a:extLst>
          </p:cNvPr>
          <p:cNvSpPr txBox="1"/>
          <p:nvPr/>
        </p:nvSpPr>
        <p:spPr>
          <a:xfrm>
            <a:off x="498997" y="4253885"/>
            <a:ext cx="4697843" cy="40011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 sz="2000" b="1"/>
              <a:t>Wydatki bieżące: 2.341.776.228,19 zł</a:t>
            </a:r>
          </a:p>
        </p:txBody>
      </p:sp>
      <p:cxnSp>
        <p:nvCxnSpPr>
          <p:cNvPr id="18" name="Łącznik prosty ze strzałką 17">
            <a:extLst>
              <a:ext uri="{FF2B5EF4-FFF2-40B4-BE49-F238E27FC236}">
                <a16:creationId xmlns:a16="http://schemas.microsoft.com/office/drawing/2014/main" id="{1D8613F3-0F67-D108-C45E-06CB3E08B7F5}"/>
              </a:ext>
            </a:extLst>
          </p:cNvPr>
          <p:cNvCxnSpPr/>
          <p:nvPr/>
        </p:nvCxnSpPr>
        <p:spPr>
          <a:xfrm>
            <a:off x="7483151" y="2631233"/>
            <a:ext cx="923731" cy="1138334"/>
          </a:xfrm>
          <a:prstGeom prst="straightConnector1">
            <a:avLst/>
          </a:prstGeom>
          <a:ln w="57150">
            <a:solidFill>
              <a:schemeClr val="tx2"/>
            </a:solidFill>
            <a:tailEnd type="triangle"/>
          </a:ln>
          <a:effectLst>
            <a:glow rad="101600">
              <a:schemeClr val="accent1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Łącznik prosty ze strzałką 19">
            <a:extLst>
              <a:ext uri="{FF2B5EF4-FFF2-40B4-BE49-F238E27FC236}">
                <a16:creationId xmlns:a16="http://schemas.microsoft.com/office/drawing/2014/main" id="{52571A45-3B7B-530C-1BBD-E933445A4901}"/>
              </a:ext>
            </a:extLst>
          </p:cNvPr>
          <p:cNvCxnSpPr/>
          <p:nvPr/>
        </p:nvCxnSpPr>
        <p:spPr>
          <a:xfrm flipH="1">
            <a:off x="3872204" y="2675167"/>
            <a:ext cx="709127" cy="1187706"/>
          </a:xfrm>
          <a:prstGeom prst="straightConnector1">
            <a:avLst/>
          </a:prstGeom>
          <a:ln w="57150">
            <a:solidFill>
              <a:schemeClr val="tx2"/>
            </a:solidFill>
            <a:tailEnd type="triangle"/>
          </a:ln>
          <a:effectLst>
            <a:glow rad="101600">
              <a:schemeClr val="accent1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ole tekstowe 2">
            <a:extLst>
              <a:ext uri="{FF2B5EF4-FFF2-40B4-BE49-F238E27FC236}">
                <a16:creationId xmlns:a16="http://schemas.microsoft.com/office/drawing/2014/main" id="{DBD2EDE7-5E06-8C52-2EB7-F1B9D97EC408}"/>
              </a:ext>
            </a:extLst>
          </p:cNvPr>
          <p:cNvSpPr txBox="1"/>
          <p:nvPr/>
        </p:nvSpPr>
        <p:spPr>
          <a:xfrm>
            <a:off x="2642585" y="1956441"/>
            <a:ext cx="6906828" cy="52322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pl-PL" sz="2800" b="1"/>
              <a:t>Wykonanie:</a:t>
            </a:r>
            <a:endParaRPr lang="ru-RU" sz="2800" b="1"/>
          </a:p>
        </p:txBody>
      </p:sp>
    </p:spTree>
    <p:extLst>
      <p:ext uri="{BB962C8B-B14F-4D97-AF65-F5344CB8AC3E}">
        <p14:creationId xmlns:p14="http://schemas.microsoft.com/office/powerpoint/2010/main" val="70818192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399E4BEE-AC30-7158-4324-D026D87B4C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pl-PL" noProof="0" smtClean="0"/>
              <a:t>14</a:t>
            </a:fld>
            <a:endParaRPr lang="pl-PL" noProof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45882D4-0475-E5D6-17A0-8D3A2314CF38}"/>
              </a:ext>
            </a:extLst>
          </p:cNvPr>
          <p:cNvSpPr txBox="1"/>
          <p:nvPr/>
        </p:nvSpPr>
        <p:spPr>
          <a:xfrm>
            <a:off x="0" y="158258"/>
            <a:ext cx="7230500" cy="461665"/>
          </a:xfrm>
          <a:prstGeom prst="rect">
            <a:avLst/>
          </a:prstGeom>
          <a:solidFill>
            <a:srgbClr val="468C8A"/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 sz="2400" b="1">
                <a:solidFill>
                  <a:schemeClr val="bg1"/>
                </a:solidFill>
              </a:rPr>
              <a:t>                                        Wydatki 2022 rok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D887002-5427-FC54-9C6B-C8A413A873E3}"/>
              </a:ext>
            </a:extLst>
          </p:cNvPr>
          <p:cNvSpPr txBox="1"/>
          <p:nvPr/>
        </p:nvSpPr>
        <p:spPr>
          <a:xfrm>
            <a:off x="2642585" y="943871"/>
            <a:ext cx="6906828" cy="52322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pl-PL" sz="2800" b="1"/>
              <a:t>Planowane: 2.666.998.905,08 zł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324666-2C8E-C95F-154A-DE0CBEB23F5F}"/>
              </a:ext>
            </a:extLst>
          </p:cNvPr>
          <p:cNvSpPr txBox="1"/>
          <p:nvPr/>
        </p:nvSpPr>
        <p:spPr>
          <a:xfrm>
            <a:off x="6858000" y="4145078"/>
            <a:ext cx="4710491" cy="40011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 sz="2000" b="1"/>
              <a:t>Wydatki majątkowe: 395.671.499,40 zł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5CB27D3-1445-5967-1FAB-CD8795D8F823}"/>
              </a:ext>
            </a:extLst>
          </p:cNvPr>
          <p:cNvSpPr txBox="1"/>
          <p:nvPr/>
        </p:nvSpPr>
        <p:spPr>
          <a:xfrm>
            <a:off x="498997" y="4145078"/>
            <a:ext cx="4483223" cy="40011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 sz="2000" b="1"/>
              <a:t>Wydatki bieżące: 2.444.781.889,55 zł</a:t>
            </a:r>
          </a:p>
        </p:txBody>
      </p:sp>
      <p:cxnSp>
        <p:nvCxnSpPr>
          <p:cNvPr id="18" name="Łącznik prosty ze strzałką 17">
            <a:extLst>
              <a:ext uri="{FF2B5EF4-FFF2-40B4-BE49-F238E27FC236}">
                <a16:creationId xmlns:a16="http://schemas.microsoft.com/office/drawing/2014/main" id="{1D8613F3-0F67-D108-C45E-06CB3E08B7F5}"/>
              </a:ext>
            </a:extLst>
          </p:cNvPr>
          <p:cNvCxnSpPr/>
          <p:nvPr/>
        </p:nvCxnSpPr>
        <p:spPr>
          <a:xfrm>
            <a:off x="7483151" y="2631233"/>
            <a:ext cx="923731" cy="1138334"/>
          </a:xfrm>
          <a:prstGeom prst="straightConnector1">
            <a:avLst/>
          </a:prstGeom>
          <a:ln w="57150">
            <a:solidFill>
              <a:schemeClr val="tx2"/>
            </a:solidFill>
            <a:tailEnd type="triangle"/>
          </a:ln>
          <a:effectLst>
            <a:glow rad="101600">
              <a:schemeClr val="accent1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Łącznik prosty ze strzałką 19">
            <a:extLst>
              <a:ext uri="{FF2B5EF4-FFF2-40B4-BE49-F238E27FC236}">
                <a16:creationId xmlns:a16="http://schemas.microsoft.com/office/drawing/2014/main" id="{52571A45-3B7B-530C-1BBD-E933445A4901}"/>
              </a:ext>
            </a:extLst>
          </p:cNvPr>
          <p:cNvCxnSpPr/>
          <p:nvPr/>
        </p:nvCxnSpPr>
        <p:spPr>
          <a:xfrm flipH="1">
            <a:off x="3872204" y="2675167"/>
            <a:ext cx="709127" cy="1187706"/>
          </a:xfrm>
          <a:prstGeom prst="straightConnector1">
            <a:avLst/>
          </a:prstGeom>
          <a:ln w="57150">
            <a:solidFill>
              <a:schemeClr val="tx2"/>
            </a:solidFill>
            <a:tailEnd type="triangle"/>
          </a:ln>
          <a:effectLst>
            <a:glow rad="101600">
              <a:schemeClr val="accent1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ole tekstowe 2">
            <a:extLst>
              <a:ext uri="{FF2B5EF4-FFF2-40B4-BE49-F238E27FC236}">
                <a16:creationId xmlns:a16="http://schemas.microsoft.com/office/drawing/2014/main" id="{AF579F5D-4F3D-7156-92BC-EFE291940204}"/>
              </a:ext>
            </a:extLst>
          </p:cNvPr>
          <p:cNvSpPr txBox="1"/>
          <p:nvPr/>
        </p:nvSpPr>
        <p:spPr>
          <a:xfrm>
            <a:off x="2642587" y="2045861"/>
            <a:ext cx="6906828" cy="52322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pl-PL" sz="2800" b="1"/>
              <a:t>Wykonanie:</a:t>
            </a:r>
            <a:endParaRPr lang="ru-RU" sz="2800" b="1"/>
          </a:p>
        </p:txBody>
      </p:sp>
    </p:spTree>
    <p:extLst>
      <p:ext uri="{BB962C8B-B14F-4D97-AF65-F5344CB8AC3E}">
        <p14:creationId xmlns:p14="http://schemas.microsoft.com/office/powerpoint/2010/main" val="68672325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Numer slajdu — symbol zastępczy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15</a:t>
            </a:fld>
            <a:endParaRPr lang="pl-PL"/>
          </a:p>
        </p:txBody>
      </p:sp>
      <p:graphicFrame>
        <p:nvGraphicFramePr>
          <p:cNvPr id="20" name="Tabela 20">
            <a:extLst>
              <a:ext uri="{FF2B5EF4-FFF2-40B4-BE49-F238E27FC236}">
                <a16:creationId xmlns:a16="http://schemas.microsoft.com/office/drawing/2014/main" id="{0B80EF12-9E6C-127E-71B8-3685ADC6CCD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4908291"/>
              </p:ext>
            </p:extLst>
          </p:nvPr>
        </p:nvGraphicFramePr>
        <p:xfrm>
          <a:off x="1628775" y="771209"/>
          <a:ext cx="8534399" cy="5453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01459">
                  <a:extLst>
                    <a:ext uri="{9D8B030D-6E8A-4147-A177-3AD203B41FA5}">
                      <a16:colId xmlns:a16="http://schemas.microsoft.com/office/drawing/2014/main" val="3828279152"/>
                    </a:ext>
                  </a:extLst>
                </a:gridCol>
                <a:gridCol w="3392132">
                  <a:extLst>
                    <a:ext uri="{9D8B030D-6E8A-4147-A177-3AD203B41FA5}">
                      <a16:colId xmlns:a16="http://schemas.microsoft.com/office/drawing/2014/main" val="308726701"/>
                    </a:ext>
                  </a:extLst>
                </a:gridCol>
                <a:gridCol w="3240808">
                  <a:extLst>
                    <a:ext uri="{9D8B030D-6E8A-4147-A177-3AD203B41FA5}">
                      <a16:colId xmlns:a16="http://schemas.microsoft.com/office/drawing/2014/main" val="1291050135"/>
                    </a:ext>
                  </a:extLst>
                </a:gridCol>
              </a:tblGrid>
              <a:tr h="398963">
                <a:tc>
                  <a:txBody>
                    <a:bodyPr/>
                    <a:lstStyle/>
                    <a:p>
                      <a:endParaRPr lang="ru-RU" sz="16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                      </a:t>
                      </a:r>
                      <a:r>
                        <a:rPr lang="pl-PL" sz="1600">
                          <a:solidFill>
                            <a:schemeClr val="tx1"/>
                          </a:solidFill>
                        </a:rPr>
                        <a:t>2021 r.</a:t>
                      </a:r>
                      <a:endParaRPr lang="ru-RU" sz="16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                      </a:t>
                      </a:r>
                      <a:r>
                        <a:rPr lang="pl-PL" sz="1600">
                          <a:solidFill>
                            <a:schemeClr val="tx1"/>
                          </a:solidFill>
                        </a:rPr>
                        <a:t>2022 r.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481254"/>
                  </a:ext>
                </a:extLst>
              </a:tr>
              <a:tr h="305785">
                <a:tc gridSpan="3">
                  <a:txBody>
                    <a:bodyPr/>
                    <a:lstStyle/>
                    <a:p>
                      <a:pPr algn="ctr"/>
                      <a:r>
                        <a:rPr lang="pl-PL" sz="1600" b="1"/>
                        <a:t>WYDATKI BIEWŻĄCE</a:t>
                      </a:r>
                      <a:endParaRPr lang="ru-RU" sz="1600" b="1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422184378"/>
                  </a:ext>
                </a:extLst>
              </a:tr>
              <a:tr h="350733">
                <a:tc>
                  <a:txBody>
                    <a:bodyPr/>
                    <a:lstStyle/>
                    <a:p>
                      <a:r>
                        <a:rPr lang="pl-PL" sz="1600"/>
                        <a:t>Planowane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/>
                        <a:t>2.247.044.085,69 zł</a:t>
                      </a:r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2.202.313.004,08 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0050207"/>
                  </a:ext>
                </a:extLst>
              </a:tr>
              <a:tr h="511742">
                <a:tc>
                  <a:txBody>
                    <a:bodyPr/>
                    <a:lstStyle/>
                    <a:p>
                      <a:r>
                        <a:rPr lang="pl-PL" sz="1600"/>
                        <a:t>% </a:t>
                      </a:r>
                      <a:r>
                        <a:rPr lang="pl-PL" sz="1600" err="1"/>
                        <a:t>Ogólu</a:t>
                      </a:r>
                      <a:r>
                        <a:rPr lang="pl-PL" sz="1600"/>
                        <a:t> wydatków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/>
                        <a:t>79,32%</a:t>
                      </a:r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82,58%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748588"/>
                  </a:ext>
                </a:extLst>
              </a:tr>
              <a:tr h="430010">
                <a:tc>
                  <a:txBody>
                    <a:bodyPr/>
                    <a:lstStyle/>
                    <a:p>
                      <a:r>
                        <a:rPr lang="pl-PL" sz="1600"/>
                        <a:t>Zrealizowane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/>
                        <a:t>2.341.776.228,19 zł</a:t>
                      </a:r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600"/>
                        <a:t>2</a:t>
                      </a:r>
                      <a:r>
                        <a:rPr lang="pl-PL" sz="1600"/>
                        <a:t>.854.462.378,56 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3710358"/>
                  </a:ext>
                </a:extLst>
              </a:tr>
              <a:tr h="416979">
                <a:tc>
                  <a:txBody>
                    <a:bodyPr/>
                    <a:lstStyle/>
                    <a:p>
                      <a:r>
                        <a:rPr lang="pl-PL" sz="1600"/>
                        <a:t>% Wykonania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/>
                        <a:t>84,00%</a:t>
                      </a:r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86,14%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279929"/>
                  </a:ext>
                </a:extLst>
              </a:tr>
              <a:tr h="547285">
                <a:tc gridSpan="3">
                  <a:txBody>
                    <a:bodyPr/>
                    <a:lstStyle/>
                    <a:p>
                      <a:pPr algn="ctr"/>
                      <a:r>
                        <a:rPr lang="pl-PL" sz="1600" b="1"/>
                        <a:t>WYDATKI MAJĄTKOWE</a:t>
                      </a:r>
                      <a:endParaRPr lang="ru-RU" sz="1600" b="1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4659855"/>
                  </a:ext>
                </a:extLst>
              </a:tr>
              <a:tr h="398441">
                <a:tc>
                  <a:txBody>
                    <a:bodyPr/>
                    <a:lstStyle/>
                    <a:p>
                      <a:r>
                        <a:rPr lang="pl-PL" sz="1600"/>
                        <a:t>Planowane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/>
                        <a:t>585.969.601,22 zł</a:t>
                      </a:r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464.685.901,00 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0512557"/>
                  </a:ext>
                </a:extLst>
              </a:tr>
              <a:tr h="727212">
                <a:tc>
                  <a:txBody>
                    <a:bodyPr/>
                    <a:lstStyle/>
                    <a:p>
                      <a:r>
                        <a:rPr lang="pl-PL" sz="1600"/>
                        <a:t>% </a:t>
                      </a:r>
                      <a:r>
                        <a:rPr lang="pl-PL" sz="1600" err="1"/>
                        <a:t>Ogólu</a:t>
                      </a:r>
                      <a:r>
                        <a:rPr lang="pl-PL" sz="1600"/>
                        <a:t> wydatków</a:t>
                      </a:r>
                    </a:p>
                    <a:p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/>
                        <a:t>20,68%</a:t>
                      </a:r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17,42%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2074331"/>
                  </a:ext>
                </a:extLst>
              </a:tr>
              <a:tr h="52817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600"/>
                        <a:t>Zrealizowane</a:t>
                      </a:r>
                      <a:endParaRPr lang="ru-RU" sz="1600"/>
                    </a:p>
                    <a:p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/>
                        <a:t>449.352.253,28 zł</a:t>
                      </a:r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2.444.781.889,55 zł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7196696"/>
                  </a:ext>
                </a:extLst>
              </a:tr>
              <a:tr h="52817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600"/>
                        <a:t>% Wykonania</a:t>
                      </a:r>
                      <a:endParaRPr lang="ru-RU" sz="1600"/>
                    </a:p>
                    <a:p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/>
                        <a:t>16,00%</a:t>
                      </a:r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600"/>
                        <a:t>13,86%</a:t>
                      </a:r>
                      <a:endParaRPr lang="ru-RU" sz="16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4395270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46B4B5E8-9E0C-87EF-370E-214641E3EECA}"/>
              </a:ext>
            </a:extLst>
          </p:cNvPr>
          <p:cNvSpPr txBox="1"/>
          <p:nvPr/>
        </p:nvSpPr>
        <p:spPr>
          <a:xfrm flipH="1">
            <a:off x="514350" y="115887"/>
            <a:ext cx="11677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2800" b="1" u="sng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Porównanie wydatków majątkowych i bieżących w latach 2021 - 2022</a:t>
            </a:r>
            <a:endParaRPr lang="ru-RU" sz="2800" b="1" u="sng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078458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13698" y="2162160"/>
            <a:ext cx="5930601" cy="1724041"/>
          </a:xfrm>
        </p:spPr>
        <p:txBody>
          <a:bodyPr rtlCol="0">
            <a:normAutofit fontScale="90000"/>
          </a:bodyPr>
          <a:lstStyle/>
          <a:p>
            <a:pPr rtl="0"/>
            <a:r>
              <a:rPr lang="pl-PL"/>
              <a:t>WYDATKI SZCZEGÓŁOWE W OBSZARZE sporty i turystyki</a:t>
            </a:r>
          </a:p>
        </p:txBody>
      </p:sp>
      <p:sp>
        <p:nvSpPr>
          <p:cNvPr id="46" name="Numer slajdu — symbol zastępczy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16</a:t>
            </a:fld>
            <a:endParaRPr lang="pl-PL"/>
          </a:p>
        </p:txBody>
      </p:sp>
      <p:sp>
        <p:nvSpPr>
          <p:cNvPr id="13" name="AutoShape 4" descr="Atrakcje Lublina, które warto zobaczyć. Widok na Krakowskie Przedmieście, Bramę Krakowską i Ratusz z Wieży Trynitarskiej">
            <a:extLst>
              <a:ext uri="{FF2B5EF4-FFF2-40B4-BE49-F238E27FC236}">
                <a16:creationId xmlns:a16="http://schemas.microsoft.com/office/drawing/2014/main" id="{F0184214-E1B2-CABB-3F7C-9B385F1DCE4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22825639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rostokąt 2">
            <a:extLst>
              <a:ext uri="{FF2B5EF4-FFF2-40B4-BE49-F238E27FC236}">
                <a16:creationId xmlns:a16="http://schemas.microsoft.com/office/drawing/2014/main" id="{A43D27B5-F148-3C9B-1814-81205B07D6EA}"/>
              </a:ext>
            </a:extLst>
          </p:cNvPr>
          <p:cNvSpPr/>
          <p:nvPr/>
        </p:nvSpPr>
        <p:spPr>
          <a:xfrm>
            <a:off x="124980" y="174946"/>
            <a:ext cx="4018395" cy="3420922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Tytuł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619" y="-45857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pl-PL"/>
              <a:t>Sport 2021</a:t>
            </a:r>
          </a:p>
        </p:txBody>
      </p:sp>
      <p:sp>
        <p:nvSpPr>
          <p:cNvPr id="85" name="Numer slajdu — symbol zastępczy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17</a:t>
            </a:fld>
            <a:endParaRPr lang="pl-PL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3B3FF7B-2FB7-C54B-368B-0183FA4A97FD}"/>
              </a:ext>
            </a:extLst>
          </p:cNvPr>
          <p:cNvSpPr txBox="1"/>
          <p:nvPr/>
        </p:nvSpPr>
        <p:spPr>
          <a:xfrm>
            <a:off x="124980" y="454246"/>
            <a:ext cx="411840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b="1"/>
              <a:t>Najsilniejszą pozycję w Polsce województwo posiada w sportach zespołowych. W najwyższych klasach rozgrywkowych w 2021 r. uczestniczyli zawodnicy klubów: piłki ręcznej kobiet i mężczyzn, koszykówki kobiet i mężczyzn, rugby, siatkówki mężczyzn, żużla, tenisa stołowego kobiet i mężczyzn, piłki nożnej kobiet i mężczyzn</a:t>
            </a:r>
          </a:p>
        </p:txBody>
      </p:sp>
      <p:sp>
        <p:nvSpPr>
          <p:cNvPr id="4" name="pole tekstowe 3">
            <a:extLst>
              <a:ext uri="{FF2B5EF4-FFF2-40B4-BE49-F238E27FC236}">
                <a16:creationId xmlns:a16="http://schemas.microsoft.com/office/drawing/2014/main" id="{ACECB338-DDD5-D9E5-60E6-BAC7F84A28ED}"/>
              </a:ext>
            </a:extLst>
          </p:cNvPr>
          <p:cNvSpPr txBox="1"/>
          <p:nvPr/>
        </p:nvSpPr>
        <p:spPr>
          <a:xfrm>
            <a:off x="124981" y="3816671"/>
            <a:ext cx="5102340" cy="230832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pl-PL" b="1"/>
              <a:t>W 2021 r. stypendium sportowe otrzymało 289 osób, w tym 126 zawodniczek i 163 zawodników na łączną kwotę 867 tys. Zł.</a:t>
            </a:r>
            <a:r>
              <a:rPr lang="pl-PL"/>
              <a:t> </a:t>
            </a:r>
            <a:r>
              <a:rPr lang="pl-PL" b="1"/>
              <a:t>Ponadto przyznano 49 nagród pieniężnych za osiągnięte wyniki sportowe na kwotę 191,5 tys. zł, w tym 11 nagród na kwotę 50,5 tys. zł brutto trafiło do sportowców i trenerów zawodników niepełnosprawnych</a:t>
            </a:r>
            <a:endParaRPr lang="ru-RU" b="1"/>
          </a:p>
        </p:txBody>
      </p:sp>
      <p:graphicFrame>
        <p:nvGraphicFramePr>
          <p:cNvPr id="11" name="Wykres 10">
            <a:extLst>
              <a:ext uri="{FF2B5EF4-FFF2-40B4-BE49-F238E27FC236}">
                <a16:creationId xmlns:a16="http://schemas.microsoft.com/office/drawing/2014/main" id="{A4F7B989-A029-071C-C86E-E2A7799A703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5496814"/>
              </p:ext>
            </p:extLst>
          </p:nvPr>
        </p:nvGraphicFramePr>
        <p:xfrm>
          <a:off x="5510212" y="2036524"/>
          <a:ext cx="6200775" cy="3968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pole tekstowe 12">
            <a:extLst>
              <a:ext uri="{FF2B5EF4-FFF2-40B4-BE49-F238E27FC236}">
                <a16:creationId xmlns:a16="http://schemas.microsoft.com/office/drawing/2014/main" id="{72D96576-22D3-CCCA-8ED3-C7CBD595FD08}"/>
              </a:ext>
            </a:extLst>
          </p:cNvPr>
          <p:cNvSpPr txBox="1"/>
          <p:nvPr/>
        </p:nvSpPr>
        <p:spPr>
          <a:xfrm>
            <a:off x="6096000" y="1928805"/>
            <a:ext cx="564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b="1"/>
              <a:t>Stypendia i nagrody sportowe w latach 2018-2021</a:t>
            </a:r>
            <a:endParaRPr lang="ru-RU" b="1"/>
          </a:p>
        </p:txBody>
      </p:sp>
    </p:spTree>
    <p:extLst>
      <p:ext uri="{BB962C8B-B14F-4D97-AF65-F5344CB8AC3E}">
        <p14:creationId xmlns:p14="http://schemas.microsoft.com/office/powerpoint/2010/main" val="424118561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ela 22">
            <a:extLst>
              <a:ext uri="{FF2B5EF4-FFF2-40B4-BE49-F238E27FC236}">
                <a16:creationId xmlns:a16="http://schemas.microsoft.com/office/drawing/2014/main" id="{B28CB81D-5616-00A6-6A11-390B06BBBC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993689"/>
              </p:ext>
            </p:extLst>
          </p:nvPr>
        </p:nvGraphicFramePr>
        <p:xfrm>
          <a:off x="1158240" y="405552"/>
          <a:ext cx="9875520" cy="6046896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5019511">
                  <a:extLst>
                    <a:ext uri="{9D8B030D-6E8A-4147-A177-3AD203B41FA5}">
                      <a16:colId xmlns:a16="http://schemas.microsoft.com/office/drawing/2014/main" val="3922004065"/>
                    </a:ext>
                  </a:extLst>
                </a:gridCol>
                <a:gridCol w="4856009">
                  <a:extLst>
                    <a:ext uri="{9D8B030D-6E8A-4147-A177-3AD203B41FA5}">
                      <a16:colId xmlns:a16="http://schemas.microsoft.com/office/drawing/2014/main" val="123444569"/>
                    </a:ext>
                  </a:extLst>
                </a:gridCol>
              </a:tblGrid>
              <a:tr h="641562">
                <a:tc>
                  <a:txBody>
                    <a:bodyPr/>
                    <a:lstStyle/>
                    <a:p>
                      <a:pPr algn="ctr"/>
                      <a:r>
                        <a:rPr lang="pl-PL"/>
                        <a:t>Nazwa zadania</a:t>
                      </a:r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l-PL"/>
                        <a:t>Wartość finansowa (w tym udział środków z Budżetu WL w zł) oraz źródło finansowania</a:t>
                      </a:r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53743145"/>
                  </a:ext>
                </a:extLst>
              </a:tr>
              <a:tr h="641562">
                <a:tc>
                  <a:txBody>
                    <a:bodyPr/>
                    <a:lstStyle/>
                    <a:p>
                      <a:r>
                        <a:rPr lang="pl-PL" b="1">
                          <a:solidFill>
                            <a:schemeClr val="tx1"/>
                          </a:solidFill>
                        </a:rPr>
                        <a:t>1.Wsparcie stypendialne i nagrody</a:t>
                      </a:r>
                      <a:endParaRPr lang="ru-RU" b="1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l-PL" b="1"/>
                        <a:t>1.058.500,00 zł</a:t>
                      </a:r>
                      <a:endParaRPr lang="ru-RU" b="1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38521619"/>
                  </a:ext>
                </a:extLst>
              </a:tr>
              <a:tr h="641562">
                <a:tc>
                  <a:txBody>
                    <a:bodyPr/>
                    <a:lstStyle/>
                    <a:p>
                      <a:pPr algn="l"/>
                      <a:r>
                        <a:rPr lang="pl-PL" b="1"/>
                        <a:t>2.Wspieranie i upowszechnianie kultury fizycznej</a:t>
                      </a:r>
                      <a:endParaRPr lang="ru-RU" b="1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l-PL" b="1"/>
                        <a:t>4.068.151,09 zł</a:t>
                      </a:r>
                      <a:endParaRPr lang="ru-RU" b="1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6932213"/>
                  </a:ext>
                </a:extLst>
              </a:tr>
              <a:tr h="641562">
                <a:tc>
                  <a:txBody>
                    <a:bodyPr/>
                    <a:lstStyle/>
                    <a:p>
                      <a:r>
                        <a:rPr lang="pl-PL" b="1"/>
                        <a:t>3.Zadania z zakresu turystyki i krajoznawstwa</a:t>
                      </a:r>
                      <a:endParaRPr lang="ru-RU" b="1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l-PL" b="1"/>
                        <a:t>98.500,00 zł – środki BWL</a:t>
                      </a:r>
                      <a:endParaRPr lang="ru-RU" b="1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43714866"/>
                  </a:ext>
                </a:extLst>
              </a:tr>
              <a:tr h="641562">
                <a:tc>
                  <a:txBody>
                    <a:bodyPr/>
                    <a:lstStyle/>
                    <a:p>
                      <a:r>
                        <a:rPr lang="pl-PL" b="1"/>
                        <a:t>4.Promocja walorów turystycznych województwa</a:t>
                      </a:r>
                      <a:endParaRPr lang="ru-RU" b="1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l-PL" b="1"/>
                        <a:t>96.420,71 zł – środki BWL</a:t>
                      </a:r>
                      <a:endParaRPr lang="ru-RU" b="1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10001179"/>
                  </a:ext>
                </a:extLst>
              </a:tr>
              <a:tr h="641562">
                <a:tc>
                  <a:txBody>
                    <a:bodyPr/>
                    <a:lstStyle/>
                    <a:p>
                      <a:r>
                        <a:rPr lang="pl-PL" b="1"/>
                        <a:t>5.Monitorowanie atrakcyjności walorów oraz wykorzystania infrastruktury turystycznej</a:t>
                      </a:r>
                      <a:endParaRPr lang="ru-RU" b="1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l-PL" b="1"/>
                        <a:t>2 521,50 zł - środki BWL</a:t>
                      </a:r>
                    </a:p>
                    <a:p>
                      <a:pPr algn="l"/>
                      <a:endParaRPr lang="ru-RU" b="1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7533037"/>
                  </a:ext>
                </a:extLst>
              </a:tr>
              <a:tr h="641562">
                <a:tc>
                  <a:txBody>
                    <a:bodyPr/>
                    <a:lstStyle/>
                    <a:p>
                      <a:r>
                        <a:rPr lang="pl-PL" b="1"/>
                        <a:t>6.Rozwój infrastruktury i organizacja przestrzeni turystycznej w regionie.</a:t>
                      </a:r>
                      <a:endParaRPr lang="ru-RU" b="1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l-PL" b="1"/>
                        <a:t>40.821,20 zł – środki BWL</a:t>
                      </a:r>
                      <a:endParaRPr lang="ru-RU" b="1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3674346"/>
                  </a:ext>
                </a:extLst>
              </a:tr>
              <a:tr h="641562">
                <a:tc>
                  <a:txBody>
                    <a:bodyPr/>
                    <a:lstStyle/>
                    <a:p>
                      <a:r>
                        <a:rPr lang="pl-PL" b="1"/>
                        <a:t>7.Zadania zlecone z zakresu administracji rządowej z zakresu turystyki</a:t>
                      </a:r>
                    </a:p>
                    <a:p>
                      <a:endParaRPr lang="ru-RU" b="1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l-PL" b="1"/>
                        <a:t>Nie dotyczy, koszt ponosi przedsiębiorca</a:t>
                      </a:r>
                      <a:endParaRPr lang="ru-RU" b="1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7818258"/>
                  </a:ext>
                </a:extLst>
              </a:tr>
              <a:tr h="641562">
                <a:tc>
                  <a:txBody>
                    <a:bodyPr/>
                    <a:lstStyle/>
                    <a:p>
                      <a:r>
                        <a:rPr lang="pl-PL" b="1"/>
                        <a:t>Razem:</a:t>
                      </a:r>
                      <a:endParaRPr lang="ru-RU" b="1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l-PL" b="1"/>
                        <a:t>5.364.914,50 zł</a:t>
                      </a:r>
                      <a:endParaRPr lang="ru-RU" b="1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87896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6093509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Obraz 11" descr="Obraz zawierający tekst, zrzut ekranu, diagram, Wykres&#10;&#10;Opis wygenerowany automatycznie">
            <a:extLst>
              <a:ext uri="{FF2B5EF4-FFF2-40B4-BE49-F238E27FC236}">
                <a16:creationId xmlns:a16="http://schemas.microsoft.com/office/drawing/2014/main" id="{96079709-58B3-1BB6-A7CB-8A75C8ACC6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2188" y="107628"/>
            <a:ext cx="11224302" cy="6750372"/>
          </a:xfrm>
          <a:prstGeom prst="rect">
            <a:avLst/>
          </a:prstGeom>
        </p:spPr>
      </p:pic>
      <p:sp>
        <p:nvSpPr>
          <p:cNvPr id="13" name="pole tekstowe 12">
            <a:extLst>
              <a:ext uri="{FF2B5EF4-FFF2-40B4-BE49-F238E27FC236}">
                <a16:creationId xmlns:a16="http://schemas.microsoft.com/office/drawing/2014/main" id="{DAD9937A-4B44-5E65-C51F-1769AA3B2293}"/>
              </a:ext>
            </a:extLst>
          </p:cNvPr>
          <p:cNvSpPr txBox="1"/>
          <p:nvPr/>
        </p:nvSpPr>
        <p:spPr>
          <a:xfrm>
            <a:off x="2499360" y="107628"/>
            <a:ext cx="66598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4000" b="1"/>
              <a:t>Dochody 2021 r.</a:t>
            </a:r>
            <a:endParaRPr lang="ru-RU" sz="4000" b="1"/>
          </a:p>
        </p:txBody>
      </p:sp>
    </p:spTree>
    <p:extLst>
      <p:ext uri="{BB962C8B-B14F-4D97-AF65-F5344CB8AC3E}">
        <p14:creationId xmlns:p14="http://schemas.microsoft.com/office/powerpoint/2010/main" val="110756926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668" y="758443"/>
            <a:ext cx="4114800" cy="1325563"/>
          </a:xfrm>
        </p:spPr>
        <p:txBody>
          <a:bodyPr rtlCol="0">
            <a:normAutofit/>
          </a:bodyPr>
          <a:lstStyle/>
          <a:p>
            <a:pPr rtl="0"/>
            <a:r>
              <a:rPr lang="pl-PL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Spis Treści</a:t>
            </a:r>
          </a:p>
        </p:txBody>
      </p:sp>
      <p:sp>
        <p:nvSpPr>
          <p:cNvPr id="3" name="Podtytuł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69524" y="2896849"/>
            <a:ext cx="4799120" cy="3202708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342900" rtl="0">
              <a:buFont typeface="Wingdings" panose="05000000000000000000" pitchFamily="2" charset="2"/>
              <a:buChar char="v"/>
            </a:pPr>
            <a:r>
              <a:rPr lang="pl-PL" sz="1800"/>
              <a:t>Charakterystyka jednostki</a:t>
            </a:r>
          </a:p>
          <a:p>
            <a:pPr marL="342900" indent="-342900" rtl="0">
              <a:buFont typeface="Wingdings" panose="05000000000000000000" pitchFamily="2" charset="2"/>
              <a:buChar char="v"/>
            </a:pPr>
            <a:r>
              <a:rPr lang="pl-PL" sz="1800"/>
              <a:t>Charakterystyka dochodów</a:t>
            </a:r>
          </a:p>
          <a:p>
            <a:pPr marL="342900" indent="-342900" rtl="0">
              <a:buFont typeface="Wingdings" panose="05000000000000000000" pitchFamily="2" charset="2"/>
              <a:buChar char="v"/>
            </a:pPr>
            <a:r>
              <a:rPr lang="pl-PL" sz="1800"/>
              <a:t>Charakterystyka wydatków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pl-PL" sz="1800"/>
              <a:t>Wydatki szczegółowe w obszarze </a:t>
            </a:r>
            <a:r>
              <a:rPr lang="pl-PL" sz="1800">
                <a:ea typeface="+mn-lt"/>
                <a:cs typeface="+mn-lt"/>
              </a:rPr>
              <a:t>kultury fizycznej i sportu</a:t>
            </a:r>
          </a:p>
          <a:p>
            <a:pPr marL="342900" indent="-342900" rtl="0">
              <a:buFont typeface="Wingdings" panose="05000000000000000000" pitchFamily="2" charset="2"/>
              <a:buChar char="v"/>
            </a:pPr>
            <a:r>
              <a:rPr lang="pl-PL" sz="1800"/>
              <a:t>Podsumowanie</a:t>
            </a:r>
          </a:p>
        </p:txBody>
      </p:sp>
      <p:sp>
        <p:nvSpPr>
          <p:cNvPr id="15" name="Numer slajdu — symbol zastępczy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2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az 2" descr="Obraz zawierający tekst, zrzut ekranu, diagram, Równolegle&#10;&#10;Opis wygenerowany automatycznie">
            <a:extLst>
              <a:ext uri="{FF2B5EF4-FFF2-40B4-BE49-F238E27FC236}">
                <a16:creationId xmlns:a16="http://schemas.microsoft.com/office/drawing/2014/main" id="{23DA0ADF-1C1A-1E8E-D3EA-8355E6518F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5964" y="617394"/>
            <a:ext cx="10942636" cy="6132978"/>
          </a:xfrm>
          <a:prstGeom prst="rect">
            <a:avLst/>
          </a:prstGeom>
        </p:spPr>
      </p:pic>
      <p:sp>
        <p:nvSpPr>
          <p:cNvPr id="13" name="pole tekstowe 12">
            <a:extLst>
              <a:ext uri="{FF2B5EF4-FFF2-40B4-BE49-F238E27FC236}">
                <a16:creationId xmlns:a16="http://schemas.microsoft.com/office/drawing/2014/main" id="{DAD9937A-4B44-5E65-C51F-1769AA3B2293}"/>
              </a:ext>
            </a:extLst>
          </p:cNvPr>
          <p:cNvSpPr txBox="1"/>
          <p:nvPr/>
        </p:nvSpPr>
        <p:spPr>
          <a:xfrm>
            <a:off x="2499360" y="107628"/>
            <a:ext cx="66598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4000" b="1"/>
              <a:t>Dochody 2022 r.</a:t>
            </a:r>
            <a:endParaRPr lang="ru-RU" sz="4000" b="1"/>
          </a:p>
        </p:txBody>
      </p:sp>
    </p:spTree>
    <p:extLst>
      <p:ext uri="{BB962C8B-B14F-4D97-AF65-F5344CB8AC3E}">
        <p14:creationId xmlns:p14="http://schemas.microsoft.com/office/powerpoint/2010/main" val="233437260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9C09BBB5-A603-56A9-B230-497F691865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94328233"/>
              </p:ext>
            </p:extLst>
          </p:nvPr>
        </p:nvGraphicFramePr>
        <p:xfrm>
          <a:off x="2032000" y="719666"/>
          <a:ext cx="8128000" cy="5418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83822529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9C09BBB5-A603-56A9-B230-497F691865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7040317"/>
              </p:ext>
            </p:extLst>
          </p:nvPr>
        </p:nvGraphicFramePr>
        <p:xfrm>
          <a:off x="2032000" y="719666"/>
          <a:ext cx="8128000" cy="5418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5089899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3218" y="2566979"/>
            <a:ext cx="5930601" cy="1724041"/>
          </a:xfrm>
        </p:spPr>
        <p:txBody>
          <a:bodyPr rtlCol="0">
            <a:normAutofit fontScale="90000"/>
          </a:bodyPr>
          <a:lstStyle/>
          <a:p>
            <a:pPr rtl="0"/>
            <a:r>
              <a:rPr lang="pl-PL"/>
              <a:t>Źródła:</a:t>
            </a:r>
            <a:br>
              <a:rPr lang="pl-PL"/>
            </a:br>
            <a:br>
              <a:rPr lang="pl-PL" sz="2400"/>
            </a:br>
            <a:r>
              <a:rPr lang="pl-PL" sz="2400" b="0"/>
              <a:t>PROJEKT BUDŻETU MIASTA LUBLIN NA 2022 ROK</a:t>
            </a:r>
            <a:br>
              <a:rPr lang="pl-PL" sz="2400" b="0"/>
            </a:br>
            <a:br>
              <a:rPr lang="pl-PL" sz="2400" b="0"/>
            </a:br>
            <a:r>
              <a:rPr lang="pl-PL" sz="2200" b="0"/>
              <a:t>BUDŻET MIASTA LUBLIN na 2021 rok </a:t>
            </a:r>
            <a:br>
              <a:rPr lang="pl-PL" sz="2200" b="0"/>
            </a:br>
            <a:br>
              <a:rPr lang="pl-PL" sz="2200" b="0"/>
            </a:br>
            <a:r>
              <a:rPr lang="pl-PL" sz="2400" b="0"/>
              <a:t>Sprawozdanie z wykonania budżetu miasta Lublin za 2021 rok</a:t>
            </a:r>
            <a:br>
              <a:rPr lang="pl-PL" sz="2400" b="0"/>
            </a:br>
            <a:br>
              <a:rPr lang="pl-PL" sz="2400" b="0"/>
            </a:br>
            <a:r>
              <a:rPr lang="pl-PL" sz="2400" b="0"/>
              <a:t>Sprawozdanie z wykonania budżetu miasta Lublin za 2022 rok</a:t>
            </a:r>
            <a:br>
              <a:rPr lang="pl-PL" sz="2400" b="0"/>
            </a:br>
            <a:br>
              <a:rPr lang="pl-PL" sz="2400" b="0"/>
            </a:br>
            <a:r>
              <a:rPr lang="pl-PL" sz="2400" b="0"/>
              <a:t>RAPORT O STANIE MIASTA LUBLIN ZA 2021 R.</a:t>
            </a:r>
            <a:br>
              <a:rPr lang="pl-PL" sz="2400" b="0"/>
            </a:br>
            <a:br>
              <a:rPr lang="pl-PL" sz="2400" b="0"/>
            </a:br>
            <a:r>
              <a:rPr lang="pl-PL" sz="2400" b="0">
                <a:hlinkClick r:id="rId3"/>
              </a:rPr>
              <a:t>https://pl.wikipedia.org/wiki/Lublin</a:t>
            </a:r>
            <a:br>
              <a:rPr lang="uk-UA" sz="2400" b="0"/>
            </a:br>
            <a:br>
              <a:rPr lang="uk-UA" sz="2400" b="0"/>
            </a:br>
            <a:r>
              <a:rPr lang="pl-PL" sz="2400" b="0"/>
              <a:t>Polska w liczbach</a:t>
            </a:r>
          </a:p>
        </p:txBody>
      </p:sp>
      <p:sp>
        <p:nvSpPr>
          <p:cNvPr id="46" name="Numer slajdu — symbol zastępczy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23</a:t>
            </a:fld>
            <a:endParaRPr lang="pl-PL"/>
          </a:p>
        </p:txBody>
      </p:sp>
      <p:sp>
        <p:nvSpPr>
          <p:cNvPr id="13" name="AutoShape 4" descr="Atrakcje Lublina, które warto zobaczyć. Widok na Krakowskie Przedmieście, Bramę Krakowską i Ratusz z Wieży Trynitarskiej">
            <a:extLst>
              <a:ext uri="{FF2B5EF4-FFF2-40B4-BE49-F238E27FC236}">
                <a16:creationId xmlns:a16="http://schemas.microsoft.com/office/drawing/2014/main" id="{F0184214-E1B2-CABB-3F7C-9B385F1DCE4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73364082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ytuł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40991" y="2395728"/>
            <a:ext cx="4549547" cy="1325563"/>
          </a:xfrm>
        </p:spPr>
        <p:txBody>
          <a:bodyPr rtlCol="0"/>
          <a:lstStyle/>
          <a:p>
            <a:pPr rtl="0"/>
            <a:r>
              <a:rPr lang="pl-PL" err="1"/>
              <a:t>DZIĘKuję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672584"/>
            <a:ext cx="10515600" cy="1299411"/>
          </a:xfrm>
        </p:spPr>
        <p:txBody>
          <a:bodyPr rtlCol="0"/>
          <a:lstStyle/>
          <a:p>
            <a:pPr rtl="0"/>
            <a:r>
              <a:rPr lang="pl-PL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Charakterystyka Jednostki</a:t>
            </a:r>
          </a:p>
        </p:txBody>
      </p:sp>
    </p:spTree>
    <p:extLst>
      <p:ext uri="{BB962C8B-B14F-4D97-AF65-F5344CB8AC3E}">
        <p14:creationId xmlns:p14="http://schemas.microsoft.com/office/powerpoint/2010/main" val="70778917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231" y="1365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pl-PL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Charakterystyka jednostki</a:t>
            </a:r>
          </a:p>
        </p:txBody>
      </p:sp>
      <p:sp>
        <p:nvSpPr>
          <p:cNvPr id="4" name="Tekst — symbol zastępczy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93830" y="1096328"/>
            <a:ext cx="3657600" cy="365760"/>
          </a:xfrm>
        </p:spPr>
        <p:txBody>
          <a:bodyPr rtlCol="0">
            <a:noAutofit/>
          </a:bodyPr>
          <a:lstStyle/>
          <a:p>
            <a:pPr rtl="0"/>
            <a:r>
              <a:rPr lang="pl-PL"/>
              <a:t>Położenie</a:t>
            </a:r>
          </a:p>
        </p:txBody>
      </p:sp>
      <p:sp>
        <p:nvSpPr>
          <p:cNvPr id="148" name="Numer slajdu — symbol zastępczy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4</a:t>
            </a:fld>
            <a:endParaRPr lang="pl-PL"/>
          </a:p>
        </p:txBody>
      </p:sp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718A8DB4-9948-F4BF-604E-26A090E9BA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3296" y="1953349"/>
            <a:ext cx="4917109" cy="4198814"/>
          </a:xfrm>
          <a:prstGeom prst="rect">
            <a:avLst/>
          </a:prstGeom>
        </p:spPr>
      </p:pic>
      <p:grpSp>
        <p:nvGrpSpPr>
          <p:cNvPr id="41" name="Группа 40">
            <a:extLst>
              <a:ext uri="{FF2B5EF4-FFF2-40B4-BE49-F238E27FC236}">
                <a16:creationId xmlns:a16="http://schemas.microsoft.com/office/drawing/2014/main" id="{C1819E71-2A10-EEE8-521B-5AE11445789B}"/>
              </a:ext>
            </a:extLst>
          </p:cNvPr>
          <p:cNvGrpSpPr/>
          <p:nvPr/>
        </p:nvGrpSpPr>
        <p:grpSpPr>
          <a:xfrm>
            <a:off x="3648482" y="4376269"/>
            <a:ext cx="613080" cy="418320"/>
            <a:chOff x="3985833" y="4225348"/>
            <a:chExt cx="613080" cy="41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8" name="Рукописный ввод 37">
                  <a:extLst>
                    <a:ext uri="{FF2B5EF4-FFF2-40B4-BE49-F238E27FC236}">
                      <a16:creationId xmlns:a16="http://schemas.microsoft.com/office/drawing/2014/main" id="{81F362B2-47E5-A0C3-7455-7E4A09312D93}"/>
                    </a:ext>
                  </a:extLst>
                </p14:cNvPr>
                <p14:cNvContentPartPr/>
                <p14:nvPr/>
              </p14:nvContentPartPr>
              <p14:xfrm>
                <a:off x="3985833" y="4232548"/>
                <a:ext cx="613080" cy="411120"/>
              </p14:xfrm>
            </p:contentPart>
          </mc:Choice>
          <mc:Fallback xmlns="">
            <p:pic>
              <p:nvPicPr>
                <p:cNvPr id="38" name="Рукописный ввод 37">
                  <a:extLst>
                    <a:ext uri="{FF2B5EF4-FFF2-40B4-BE49-F238E27FC236}">
                      <a16:creationId xmlns:a16="http://schemas.microsoft.com/office/drawing/2014/main" id="{81F362B2-47E5-A0C3-7455-7E4A09312D9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976838" y="4223548"/>
                  <a:ext cx="630710" cy="42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0" name="Рукописный ввод 39">
                  <a:extLst>
                    <a:ext uri="{FF2B5EF4-FFF2-40B4-BE49-F238E27FC236}">
                      <a16:creationId xmlns:a16="http://schemas.microsoft.com/office/drawing/2014/main" id="{C5C77EAA-057B-7C9F-62F7-78FEC9CE8EB1}"/>
                    </a:ext>
                  </a:extLst>
                </p14:cNvPr>
                <p14:cNvContentPartPr/>
                <p14:nvPr/>
              </p14:nvContentPartPr>
              <p14:xfrm>
                <a:off x="4389753" y="4225348"/>
                <a:ext cx="173520" cy="21960"/>
              </p14:xfrm>
            </p:contentPart>
          </mc:Choice>
          <mc:Fallback xmlns="">
            <p:pic>
              <p:nvPicPr>
                <p:cNvPr id="40" name="Рукописный ввод 39">
                  <a:extLst>
                    <a:ext uri="{FF2B5EF4-FFF2-40B4-BE49-F238E27FC236}">
                      <a16:creationId xmlns:a16="http://schemas.microsoft.com/office/drawing/2014/main" id="{C5C77EAA-057B-7C9F-62F7-78FEC9CE8E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380772" y="4216348"/>
                  <a:ext cx="191123" cy="396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6598B73E-C8C3-D602-26DA-661CD9B37BCB}"/>
              </a:ext>
            </a:extLst>
          </p:cNvPr>
          <p:cNvSpPr txBox="1"/>
          <p:nvPr/>
        </p:nvSpPr>
        <p:spPr>
          <a:xfrm>
            <a:off x="5240405" y="2488742"/>
            <a:ext cx="6440010" cy="42005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Courier New" panose="02070309020205020404" pitchFamily="49" charset="0"/>
              <a:buChar char="o"/>
            </a:pPr>
            <a:r>
              <a:rPr lang="pl-PL"/>
              <a:t>Województwo: </a:t>
            </a:r>
            <a:r>
              <a:rPr lang="pl-PL" b="0" i="0">
                <a:effectLst/>
              </a:rPr>
              <a:t>Lubelskie</a:t>
            </a:r>
          </a:p>
          <a:p>
            <a:pPr marL="285750" indent="-285750">
              <a:lnSpc>
                <a:spcPct val="150000"/>
              </a:lnSpc>
              <a:buFont typeface="Courier New" panose="02070309020205020404" pitchFamily="49" charset="0"/>
              <a:buChar char="o"/>
            </a:pPr>
            <a:r>
              <a:rPr lang="pl-PL"/>
              <a:t>Powiat: Lubelski</a:t>
            </a:r>
          </a:p>
          <a:p>
            <a:pPr marL="285750" indent="-285750">
              <a:lnSpc>
                <a:spcPct val="150000"/>
              </a:lnSpc>
              <a:buFont typeface="Courier New" panose="02070309020205020404" pitchFamily="49" charset="0"/>
              <a:buChar char="o"/>
            </a:pPr>
            <a:r>
              <a:rPr lang="pl-PL"/>
              <a:t>Prezydent miasta: Krzysztof Jan Żuk</a:t>
            </a:r>
          </a:p>
          <a:p>
            <a:pPr marL="285750" indent="-285750">
              <a:lnSpc>
                <a:spcPct val="150000"/>
              </a:lnSpc>
              <a:buFont typeface="Courier New" panose="02070309020205020404" pitchFamily="49" charset="0"/>
              <a:buChar char="o"/>
            </a:pPr>
            <a:r>
              <a:rPr lang="pl-PL"/>
              <a:t>Liczba mieszkańców: 336 339</a:t>
            </a:r>
          </a:p>
          <a:p>
            <a:pPr marL="285750" indent="-285750">
              <a:lnSpc>
                <a:spcPct val="150000"/>
              </a:lnSpc>
              <a:buFont typeface="Courier New" panose="02070309020205020404" pitchFamily="49" charset="0"/>
              <a:buChar char="o"/>
            </a:pPr>
            <a:r>
              <a:rPr lang="pl-PL"/>
              <a:t>Powierzchnia: </a:t>
            </a:r>
            <a:r>
              <a:rPr lang="pl-PL" b="0" i="0">
                <a:solidFill>
                  <a:srgbClr val="333333"/>
                </a:solidFill>
                <a:effectLst/>
              </a:rPr>
              <a:t>147,5 km²</a:t>
            </a:r>
            <a:endParaRPr lang="pl-PL"/>
          </a:p>
          <a:p>
            <a:pPr marL="285750" indent="-285750">
              <a:lnSpc>
                <a:spcPct val="150000"/>
              </a:lnSpc>
              <a:buFont typeface="Courier New" panose="02070309020205020404" pitchFamily="49" charset="0"/>
              <a:buChar char="o"/>
            </a:pPr>
            <a:r>
              <a:rPr lang="pl-PL"/>
              <a:t>Gęstość zaludnienia: 2 280,7 osób/k</a:t>
            </a:r>
            <a:r>
              <a:rPr lang="pl-PL" b="0" i="0">
                <a:solidFill>
                  <a:srgbClr val="333333"/>
                </a:solidFill>
                <a:effectLst/>
              </a:rPr>
              <a:t>m²</a:t>
            </a:r>
            <a:br>
              <a:rPr lang="pl-PL"/>
            </a:br>
            <a:br>
              <a:rPr lang="pl-PL"/>
            </a:br>
            <a:br>
              <a:rPr lang="pl-PL"/>
            </a:br>
            <a:br>
              <a:rPr lang="pl-PL"/>
            </a:br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kst — symbol zastępczy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032570" y="4568364"/>
            <a:ext cx="4114800" cy="428755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pl-PL" sz="2400">
                <a:cs typeface="Posterama"/>
              </a:rPr>
              <a:t>Prezydent miasta</a:t>
            </a:r>
            <a:endParaRPr lang="pl-PL" sz="2400"/>
          </a:p>
        </p:txBody>
      </p:sp>
      <p:sp>
        <p:nvSpPr>
          <p:cNvPr id="12" name="Tekst — symbol zastępczy 11">
            <a:extLst>
              <a:ext uri="{FF2B5EF4-FFF2-40B4-BE49-F238E27FC236}">
                <a16:creationId xmlns:a16="http://schemas.microsoft.com/office/drawing/2014/main" id="{7F67EAD8-DD92-4AEB-8BE7-53E5FA194B4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738726" y="4832857"/>
            <a:ext cx="4114800" cy="428755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pl-PL" sz="2400"/>
              <a:t>Herb miasta</a:t>
            </a:r>
          </a:p>
        </p:txBody>
      </p:sp>
      <p:sp>
        <p:nvSpPr>
          <p:cNvPr id="13" name="Numer slajdu — symbol zastępczy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5</a:t>
            </a:fld>
            <a:endParaRPr lang="pl-PL"/>
          </a:p>
        </p:txBody>
      </p:sp>
      <p:pic>
        <p:nvPicPr>
          <p:cNvPr id="29" name="Рисунок 28" descr="Изображение выглядит как графическая вставка, рисунок, млекопитающее, иллюстрация&#10;&#10;Автоматически созданное описание">
            <a:extLst>
              <a:ext uri="{FF2B5EF4-FFF2-40B4-BE49-F238E27FC236}">
                <a16:creationId xmlns:a16="http://schemas.microsoft.com/office/drawing/2014/main" id="{315BF5A4-69F8-B2C5-BBFE-740B4DFBEF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9780" y="808583"/>
            <a:ext cx="2901237" cy="3672482"/>
          </a:xfrm>
          <a:prstGeom prst="rect">
            <a:avLst/>
          </a:prstGeom>
        </p:spPr>
      </p:pic>
      <p:pic>
        <p:nvPicPr>
          <p:cNvPr id="1026" name="Picture 2" descr="Krzysztof Żuk - Najnowsze informacje - WP Wiadomości">
            <a:extLst>
              <a:ext uri="{FF2B5EF4-FFF2-40B4-BE49-F238E27FC236}">
                <a16:creationId xmlns:a16="http://schemas.microsoft.com/office/drawing/2014/main" id="{42E510EB-91B5-2BA2-EB92-10D9DAF948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348" y="652771"/>
            <a:ext cx="5234872" cy="34765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C84385A1-7907-466F-B4A3-C69B01059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0214" y="0"/>
            <a:ext cx="4783696" cy="1325563"/>
          </a:xfrm>
        </p:spPr>
        <p:txBody>
          <a:bodyPr rtlCol="0"/>
          <a:lstStyle/>
          <a:p>
            <a:pPr rtl="0"/>
            <a:r>
              <a:rPr lang="pl-PL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Zabytki</a:t>
            </a:r>
          </a:p>
        </p:txBody>
      </p:sp>
      <p:sp>
        <p:nvSpPr>
          <p:cNvPr id="4" name="Numer slajdu — symbol zastępczy 3">
            <a:extLst>
              <a:ext uri="{FF2B5EF4-FFF2-40B4-BE49-F238E27FC236}">
                <a16:creationId xmlns:a16="http://schemas.microsoft.com/office/drawing/2014/main" id="{E9A45E72-311B-492D-8FFD-649E1B03208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19B51A1E-902D-48AF-9020-955120F399B6}" type="slidenum">
              <a:rPr lang="pl-PL" smtClean="0"/>
              <a:pPr rtl="0"/>
              <a:t>6</a:t>
            </a:fld>
            <a:endParaRPr lang="pl-PL"/>
          </a:p>
        </p:txBody>
      </p:sp>
      <p:pic>
        <p:nvPicPr>
          <p:cNvPr id="4098" name="Picture 2" descr="Zwiedzanie Starego Miasta w Lublinie">
            <a:extLst>
              <a:ext uri="{FF2B5EF4-FFF2-40B4-BE49-F238E27FC236}">
                <a16:creationId xmlns:a16="http://schemas.microsoft.com/office/drawing/2014/main" id="{1A84E22E-99FB-453C-DD01-851CA88762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212" y="1647916"/>
            <a:ext cx="6425953" cy="42812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E960585A-F724-77D6-FA88-7C52525C97C0}"/>
              </a:ext>
            </a:extLst>
          </p:cNvPr>
          <p:cNvSpPr txBox="1"/>
          <p:nvPr/>
        </p:nvSpPr>
        <p:spPr>
          <a:xfrm>
            <a:off x="386179" y="1727783"/>
            <a:ext cx="4441905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2400"/>
              <a:t>Jedno z najważniejszych obiektów kulturowych to</a:t>
            </a:r>
            <a:r>
              <a:rPr lang="pl-PL" sz="2400">
                <a:solidFill>
                  <a:srgbClr val="374151"/>
                </a:solidFill>
              </a:rPr>
              <a:t> </a:t>
            </a:r>
            <a:r>
              <a:rPr lang="pl-PL" sz="2400" b="0" i="0">
                <a:solidFill>
                  <a:srgbClr val="374151"/>
                </a:solidFill>
                <a:effectLst/>
              </a:rPr>
              <a:t>Stare Miasto na jakim znajduje się także zamek Lubelski, imponująca budowla z XIII wieku  Ten średniowieczny zamek jest jednym z głównych symboli miasta. Znajduje się na wzgórzu, skąd rozciąga się piękny widok na Lublin.</a:t>
            </a:r>
            <a:r>
              <a:rPr lang="pl-PL" sz="240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4666079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061621" y="-78758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pl-PL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Charakterystyka Jednostki</a:t>
            </a:r>
          </a:p>
        </p:txBody>
      </p:sp>
      <p:sp>
        <p:nvSpPr>
          <p:cNvPr id="85" name="Numer slajdu — symbol zastępczy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7</a:t>
            </a:fld>
            <a:endParaRPr lang="pl-PL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A52CE17-2080-454C-D0FF-FD32A352BBD6}"/>
              </a:ext>
            </a:extLst>
          </p:cNvPr>
          <p:cNvSpPr txBox="1"/>
          <p:nvPr/>
        </p:nvSpPr>
        <p:spPr>
          <a:xfrm>
            <a:off x="310718" y="877473"/>
            <a:ext cx="79277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b="0" i="0">
                <a:solidFill>
                  <a:srgbClr val="374151"/>
                </a:solidFill>
                <a:effectLst/>
                <a:latin typeface="Söhne"/>
              </a:rPr>
              <a:t>W Lublinie, polskim mieście o bogatej historii i kulturze, można zobaczyć wiele interesujących miejsc i atrakcji. Oto kilka z nich</a:t>
            </a:r>
            <a:endParaRPr lang="pl-PL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3B3FF7B-2FB7-C54B-368B-0183FA4A97FD}"/>
              </a:ext>
            </a:extLst>
          </p:cNvPr>
          <p:cNvSpPr txBox="1"/>
          <p:nvPr/>
        </p:nvSpPr>
        <p:spPr>
          <a:xfrm>
            <a:off x="310718" y="1849710"/>
            <a:ext cx="11567604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Font typeface="+mj-lt"/>
              <a:buAutoNum type="arabicPeriod"/>
            </a:pPr>
            <a:r>
              <a:rPr lang="pl-PL" b="0" i="0">
                <a:solidFill>
                  <a:srgbClr val="374151"/>
                </a:solidFill>
                <a:effectLst/>
              </a:rPr>
              <a:t>Stare Miasto: To historyczne centrum Lublina, pełne urokliwych uliczek, zabytkowych kamienic i kościołów.  Na Starym Mieście znajduje się także zamek Lubelski, imponująca budowla z XIII wieku.</a:t>
            </a:r>
          </a:p>
          <a:p>
            <a:pPr algn="just">
              <a:buFont typeface="+mj-lt"/>
              <a:buAutoNum type="arabicPeriod"/>
            </a:pPr>
            <a:r>
              <a:rPr lang="pl-PL" b="0" i="0">
                <a:solidFill>
                  <a:srgbClr val="374151"/>
                </a:solidFill>
                <a:effectLst/>
              </a:rPr>
              <a:t>Zamek Lubelski: Ten średniowieczny zamek jest jednym z głównych symboli miasta. Znajduje się na wzgórzu, skąd rozciąga się piękny widok na Lublin. Wewnątrz zamku można zwiedzać różne sale, a także zobaczyć wystawy historyczne.</a:t>
            </a:r>
          </a:p>
          <a:p>
            <a:pPr algn="just">
              <a:buFont typeface="+mj-lt"/>
              <a:buAutoNum type="arabicPeriod"/>
            </a:pPr>
            <a:r>
              <a:rPr lang="pl-PL" b="0" i="0">
                <a:solidFill>
                  <a:srgbClr val="374151"/>
                </a:solidFill>
                <a:effectLst/>
              </a:rPr>
              <a:t>Brama Krakowska: To jedna z najstarszych zachowanych bram miejskich w Polsce. Brama Krakowska, zbudowana w XIV wieku, stanowiła ważny element średniowiecznych fortyfikacji miasta.</a:t>
            </a:r>
          </a:p>
          <a:p>
            <a:pPr algn="just">
              <a:buFont typeface="+mj-lt"/>
              <a:buAutoNum type="arabicPeriod"/>
            </a:pPr>
            <a:r>
              <a:rPr lang="pl-PL" b="0" i="0">
                <a:solidFill>
                  <a:srgbClr val="374151"/>
                </a:solidFill>
                <a:effectLst/>
              </a:rPr>
              <a:t>Cerkiew prawosławna św. Mikołaja: Lublin ma bogate dziedzictwo kulturowe związane z prawosławną tradycją wschodnią. Cerkiew św. Mikołaja, zbudowana w XIX wieku, jest jednym z najważniejszych zabytków tej religii w mieście.</a:t>
            </a:r>
          </a:p>
          <a:p>
            <a:pPr algn="just">
              <a:buFont typeface="+mj-lt"/>
              <a:buAutoNum type="arabicPeriod"/>
            </a:pPr>
            <a:r>
              <a:rPr lang="pl-PL" b="0" i="0">
                <a:solidFill>
                  <a:srgbClr val="374151"/>
                </a:solidFill>
                <a:effectLst/>
              </a:rPr>
              <a:t>Muzeum Lubelskie: To miejsce, które warto odwiedzić, aby poznać historię i kulturę Lublina. Muzeum Lubelskie prezentuje bogate zbiory związane z regionem, w tym dzieła sztuki, eksponaty archeologiczne i etnograficzne.</a:t>
            </a:r>
          </a:p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42324" y="2433622"/>
            <a:ext cx="5669280" cy="1325563"/>
          </a:xfrm>
        </p:spPr>
        <p:txBody>
          <a:bodyPr rtlCol="0">
            <a:normAutofit/>
          </a:bodyPr>
          <a:lstStyle/>
          <a:p>
            <a:pPr rtl="0"/>
            <a:r>
              <a:rPr lang="pl-PL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Charakterystyka dochodów</a:t>
            </a:r>
          </a:p>
        </p:txBody>
      </p:sp>
      <p:sp>
        <p:nvSpPr>
          <p:cNvPr id="46" name="Numer slajdu — symbol zastępczy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8</a:t>
            </a:fld>
            <a:endParaRPr lang="pl-PL"/>
          </a:p>
        </p:txBody>
      </p:sp>
      <p:sp>
        <p:nvSpPr>
          <p:cNvPr id="13" name="AutoShape 4" descr="Atrakcje Lublina, które warto zobaczyć. Widok na Krakowskie Przedmieście, Bramę Krakowską i Ratusz z Wieży Trynitarskiej">
            <a:extLst>
              <a:ext uri="{FF2B5EF4-FFF2-40B4-BE49-F238E27FC236}">
                <a16:creationId xmlns:a16="http://schemas.microsoft.com/office/drawing/2014/main" id="{F0184214-E1B2-CABB-3F7C-9B385F1DCE4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Numer slajdu — symbol zastępczy 33">
            <a:extLst>
              <a:ext uri="{FF2B5EF4-FFF2-40B4-BE49-F238E27FC236}">
                <a16:creationId xmlns:a16="http://schemas.microsoft.com/office/drawing/2014/main" id="{5B126C81-EB34-4B01-A592-C14F87B18B6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19B51A1E-902D-48AF-9020-955120F399B6}" type="slidenum">
              <a:rPr lang="pl-PL" smtClean="0"/>
              <a:pPr rtl="0"/>
              <a:t>9</a:t>
            </a:fld>
            <a:endParaRPr lang="pl-PL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1D0E3D6-169F-3A1C-41C5-C614ED25700F}"/>
              </a:ext>
            </a:extLst>
          </p:cNvPr>
          <p:cNvSpPr txBox="1"/>
          <p:nvPr/>
        </p:nvSpPr>
        <p:spPr>
          <a:xfrm>
            <a:off x="-18068" y="129395"/>
            <a:ext cx="7386222" cy="36933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 b="1">
                <a:solidFill>
                  <a:schemeClr val="bg1"/>
                </a:solidFill>
              </a:rPr>
              <a:t>                                          Dochody 2021 rok</a:t>
            </a:r>
          </a:p>
        </p:txBody>
      </p:sp>
      <p:cxnSp>
        <p:nvCxnSpPr>
          <p:cNvPr id="41" name="Прямая со стрелкой 40">
            <a:extLst>
              <a:ext uri="{FF2B5EF4-FFF2-40B4-BE49-F238E27FC236}">
                <a16:creationId xmlns:a16="http://schemas.microsoft.com/office/drawing/2014/main" id="{118460CA-4540-913A-D797-C32B56A622AF}"/>
              </a:ext>
            </a:extLst>
          </p:cNvPr>
          <p:cNvCxnSpPr>
            <a:cxnSpLocks/>
          </p:cNvCxnSpPr>
          <p:nvPr/>
        </p:nvCxnSpPr>
        <p:spPr>
          <a:xfrm flipH="1">
            <a:off x="2911252" y="2541998"/>
            <a:ext cx="1527583" cy="2128174"/>
          </a:xfrm>
          <a:prstGeom prst="straightConnector1">
            <a:avLst/>
          </a:prstGeom>
          <a:ln w="57150">
            <a:solidFill>
              <a:schemeClr val="tx2"/>
            </a:solidFill>
            <a:tailEnd type="triangle"/>
          </a:ln>
          <a:effectLst>
            <a:glow rad="101600">
              <a:schemeClr val="accent1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Прямая со стрелкой 42">
            <a:extLst>
              <a:ext uri="{FF2B5EF4-FFF2-40B4-BE49-F238E27FC236}">
                <a16:creationId xmlns:a16="http://schemas.microsoft.com/office/drawing/2014/main" id="{D08B354B-A61C-15A7-DA61-D98336BA356E}"/>
              </a:ext>
            </a:extLst>
          </p:cNvPr>
          <p:cNvCxnSpPr>
            <a:cxnSpLocks/>
          </p:cNvCxnSpPr>
          <p:nvPr/>
        </p:nvCxnSpPr>
        <p:spPr>
          <a:xfrm>
            <a:off x="7368466" y="2536809"/>
            <a:ext cx="1562470" cy="2133363"/>
          </a:xfrm>
          <a:prstGeom prst="straightConnector1">
            <a:avLst/>
          </a:prstGeom>
          <a:ln w="57150">
            <a:solidFill>
              <a:schemeClr val="tx2"/>
            </a:solidFill>
            <a:tailEnd type="triangle"/>
          </a:ln>
          <a:effectLst>
            <a:glow rad="101600">
              <a:schemeClr val="accent1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C51E5185-BCE9-B18F-8983-1F66E726D697}"/>
              </a:ext>
            </a:extLst>
          </p:cNvPr>
          <p:cNvSpPr txBox="1"/>
          <p:nvPr/>
        </p:nvSpPr>
        <p:spPr>
          <a:xfrm>
            <a:off x="2513237" y="791075"/>
            <a:ext cx="7386222" cy="52322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pl-PL" sz="2800" b="1"/>
              <a:t>Planowane:  2.715.796.367,00 zł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C8DDF51-2311-269D-5FCB-1F8AE3804A5C}"/>
              </a:ext>
            </a:extLst>
          </p:cNvPr>
          <p:cNvSpPr txBox="1"/>
          <p:nvPr/>
        </p:nvSpPr>
        <p:spPr>
          <a:xfrm>
            <a:off x="394432" y="4791497"/>
            <a:ext cx="5033639" cy="40011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 sz="2000" b="1"/>
              <a:t>Dochody bieżące:2.513.820.190,76 zł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A2A6DC4-A0AD-D962-342A-01C6D1B54A5B}"/>
              </a:ext>
            </a:extLst>
          </p:cNvPr>
          <p:cNvSpPr txBox="1"/>
          <p:nvPr/>
        </p:nvSpPr>
        <p:spPr>
          <a:xfrm>
            <a:off x="6283941" y="4760718"/>
            <a:ext cx="5293989" cy="40011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pl-PL" sz="2000" b="1"/>
              <a:t>Dochody majątkowe: 250.810.572,81 zł 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B501C4ED-6961-3A97-5252-E082D8E6E9BB}"/>
              </a:ext>
            </a:extLst>
          </p:cNvPr>
          <p:cNvSpPr txBox="1"/>
          <p:nvPr/>
        </p:nvSpPr>
        <p:spPr>
          <a:xfrm flipH="1">
            <a:off x="2513237" y="1697172"/>
            <a:ext cx="7386221" cy="523220"/>
          </a:xfrm>
          <a:prstGeom prst="rect">
            <a:avLst/>
          </a:prstGeom>
          <a:solidFill>
            <a:schemeClr val="accent5">
              <a:lumMod val="75000"/>
            </a:schemeClr>
          </a:solidFill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pl-PL" sz="2800" b="1"/>
              <a:t>Wykonanie:</a:t>
            </a:r>
            <a:endParaRPr lang="ru-RU" sz="2800" b="1"/>
          </a:p>
        </p:txBody>
      </p:sp>
    </p:spTree>
    <p:extLst>
      <p:ext uri="{BB962C8B-B14F-4D97-AF65-F5344CB8AC3E}">
        <p14:creationId xmlns:p14="http://schemas.microsoft.com/office/powerpoint/2010/main" val="3831300723"/>
      </p:ext>
    </p:extLst>
  </p:cSld>
  <p:clrMapOvr>
    <a:masterClrMapping/>
  </p:clrMapOvr>
</p:sld>
</file>

<file path=ppt/theme/theme1.xml><?xml version="1.0" encoding="utf-8"?>
<a:theme xmlns:a="http://schemas.openxmlformats.org/drawingml/2006/main" name="Motyw pakietu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446_TF16411248_Win32" id="{36301957-82A1-4407-A588-587E70B2162C}" vid="{4D7B1221-B2C7-4F58-8084-ED3ED382BDCD}"/>
    </a:ext>
  </a:extLst>
</a:theme>
</file>

<file path=ppt/theme/theme2.xml><?xml version="1.0" encoding="utf-8"?>
<a:theme xmlns:a="http://schemas.openxmlformats.org/drawingml/2006/main" name="Motyw pakietu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otyw pakietu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291FFB70A6E1B54583350AF51678DE09" ma:contentTypeVersion="3" ma:contentTypeDescription="Utwórz nowy dokument." ma:contentTypeScope="" ma:versionID="ca5180be197f123e620ab736e3265255">
  <xsd:schema xmlns:xsd="http://www.w3.org/2001/XMLSchema" xmlns:xs="http://www.w3.org/2001/XMLSchema" xmlns:p="http://schemas.microsoft.com/office/2006/metadata/properties" xmlns:ns3="0837392f-613d-494a-af20-1c25dcfacef3" targetNamespace="http://schemas.microsoft.com/office/2006/metadata/properties" ma:root="true" ma:fieldsID="bbd6393a935b1895f51349019c4bef86" ns3:_="">
    <xsd:import namespace="0837392f-613d-494a-af20-1c25dcfacef3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_activity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837392f-613d-494a-af20-1c25dcfacef3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_activity" ma:index="10" nillable="true" ma:displayName="_activity" ma:hidden="true" ma:internalName="_activity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 zawartości"/>
        <xsd:element ref="dc:title" minOccurs="0" maxOccurs="1" ma:index="4" ma:displayName="Tytuł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activity xmlns="0837392f-613d-494a-af20-1c25dcfacef3" xsi:nil="true"/>
  </documentManagement>
</p:properties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9959761A-26FD-4121-B7CA-B0D950CCC3FA}">
  <ds:schemaRefs>
    <ds:schemaRef ds:uri="0837392f-613d-494a-af20-1c25dcfacef3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F7069D1F-6C1F-4FA3-8CCB-EA801E558BEC}">
  <ds:schemaRefs>
    <ds:schemaRef ds:uri="0837392f-613d-494a-af20-1c25dcfacef3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{FDC6DCEF-EBAD-4D43-B6C7-74B9C3AE8719}tf16411248_win32</Template>
  <TotalTime>0</TotalTime>
  <Words>1049</Words>
  <Application>Microsoft Office PowerPoint</Application>
  <PresentationFormat>Panoramiczny</PresentationFormat>
  <Paragraphs>182</Paragraphs>
  <Slides>24</Slides>
  <Notes>17</Notes>
  <HiddenSlides>0</HiddenSlides>
  <MMClips>0</MMClips>
  <ScaleCrop>false</ScaleCrop>
  <HeadingPairs>
    <vt:vector size="6" baseType="variant">
      <vt:variant>
        <vt:lpstr>Używane czcionki</vt:lpstr>
      </vt:variant>
      <vt:variant>
        <vt:i4>7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24</vt:i4>
      </vt:variant>
    </vt:vector>
  </HeadingPairs>
  <TitlesOfParts>
    <vt:vector size="32" baseType="lpstr">
      <vt:lpstr>Arial</vt:lpstr>
      <vt:lpstr>Avenir Next LT Pro Light</vt:lpstr>
      <vt:lpstr>Calibri</vt:lpstr>
      <vt:lpstr>Courier New</vt:lpstr>
      <vt:lpstr>Posterama</vt:lpstr>
      <vt:lpstr>Söhne</vt:lpstr>
      <vt:lpstr>Wingdings</vt:lpstr>
      <vt:lpstr>Motyw pakietu Office</vt:lpstr>
      <vt:lpstr>Finansowa sylwetka miasta Lublin 2021/2022</vt:lpstr>
      <vt:lpstr>Spis Treści</vt:lpstr>
      <vt:lpstr>Charakterystyka Jednostki</vt:lpstr>
      <vt:lpstr>Charakterystyka jednostki</vt:lpstr>
      <vt:lpstr>Prezentacja programu PowerPoint</vt:lpstr>
      <vt:lpstr>Zabytki</vt:lpstr>
      <vt:lpstr>Charakterystyka Jednostki</vt:lpstr>
      <vt:lpstr>Charakterystyka dochodów</vt:lpstr>
      <vt:lpstr>Prezentacja programu PowerPoint</vt:lpstr>
      <vt:lpstr>Prezentacja programu PowerPoint</vt:lpstr>
      <vt:lpstr>Prezentacja programu PowerPoint</vt:lpstr>
      <vt:lpstr>Charakterystyka Wydatków</vt:lpstr>
      <vt:lpstr>Prezentacja programu PowerPoint</vt:lpstr>
      <vt:lpstr>Prezentacja programu PowerPoint</vt:lpstr>
      <vt:lpstr>Prezentacja programu PowerPoint</vt:lpstr>
      <vt:lpstr>WYDATKI SZCZEGÓŁOWE W OBSZARZE sporty i turystyki</vt:lpstr>
      <vt:lpstr>Sport 2021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Źródła:  PROJEKT BUDŻETU MIASTA LUBLIN NA 2022 ROK  BUDŻET MIASTA LUBLIN na 2021 rok   Sprawozdanie z wykonania budżetu miasta Lublin za 2021 rok  Sprawozdanie z wykonania budżetu miasta Lublin za 2022 rok  RAPORT O STANIE MIASTA LUBLIN ZA 2021 R.  https://pl.wikipedia.org/wiki/Lublin  Polska w liczbach</vt:lpstr>
      <vt:lpstr>DZIĘKuję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Finansowa sylwetka miasta Lublin 2021/2022</dc:title>
  <dc:creator>Dmytro Vlasenko (188687)</dc:creator>
  <cp:lastModifiedBy>Sun Nast</cp:lastModifiedBy>
  <cp:revision>1</cp:revision>
  <dcterms:created xsi:type="dcterms:W3CDTF">2023-06-17T14:17:25Z</dcterms:created>
  <dcterms:modified xsi:type="dcterms:W3CDTF">2023-06-21T15:17:39Z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0x010100291FFB70A6E1B54583350AF51678DE09</vt:lpwstr>
  </property>
</Properties>
</file>