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40"/>
    <p:sldId id="257" r:id="rId41"/>
    <p:sldId id="258" r:id="rId42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DM Sans" charset="1" panose="00000000000000000000"/>
      <p:regular r:id="rId10"/>
    </p:embeddedFont>
    <p:embeddedFont>
      <p:font typeface="DM Sans Bold" charset="1" panose="00000000000000000000"/>
      <p:regular r:id="rId11"/>
    </p:embeddedFont>
    <p:embeddedFont>
      <p:font typeface="DM Sans Italics" charset="1" panose="00000000000000000000"/>
      <p:regular r:id="rId12"/>
    </p:embeddedFont>
    <p:embeddedFont>
      <p:font typeface="DM Sans Bold Italics" charset="1" panose="00000000000000000000"/>
      <p:regular r:id="rId13"/>
    </p:embeddedFont>
    <p:embeddedFont>
      <p:font typeface="Now" charset="1" panose="00000500000000000000"/>
      <p:regular r:id="rId14"/>
    </p:embeddedFont>
    <p:embeddedFont>
      <p:font typeface="Now Bold" charset="1" panose="00000800000000000000"/>
      <p:regular r:id="rId15"/>
    </p:embeddedFont>
    <p:embeddedFont>
      <p:font typeface="Now Thin" charset="1" panose="00000300000000000000"/>
      <p:regular r:id="rId16"/>
    </p:embeddedFont>
    <p:embeddedFont>
      <p:font typeface="Now Light" charset="1" panose="00000400000000000000"/>
      <p:regular r:id="rId17"/>
    </p:embeddedFont>
    <p:embeddedFont>
      <p:font typeface="Now Medium" charset="1" panose="00000600000000000000"/>
      <p:regular r:id="rId18"/>
    </p:embeddedFont>
    <p:embeddedFont>
      <p:font typeface="Now Heavy" charset="1" panose="00000A00000000000000"/>
      <p:regular r:id="rId19"/>
    </p:embeddedFont>
    <p:embeddedFont>
      <p:font typeface="Open Sauce" charset="1" panose="00000500000000000000"/>
      <p:regular r:id="rId20"/>
    </p:embeddedFont>
    <p:embeddedFont>
      <p:font typeface="Open Sauce Bold" charset="1" panose="00000800000000000000"/>
      <p:regular r:id="rId21"/>
    </p:embeddedFont>
    <p:embeddedFont>
      <p:font typeface="Open Sauce Italics" charset="1" panose="00000500000000000000"/>
      <p:regular r:id="rId22"/>
    </p:embeddedFont>
    <p:embeddedFont>
      <p:font typeface="Open Sauce Bold Italics" charset="1" panose="00000800000000000000"/>
      <p:regular r:id="rId23"/>
    </p:embeddedFont>
    <p:embeddedFont>
      <p:font typeface="Open Sauce Light" charset="1" panose="00000400000000000000"/>
      <p:regular r:id="rId24"/>
    </p:embeddedFont>
    <p:embeddedFont>
      <p:font typeface="Open Sauce Light Italics" charset="1" panose="00000400000000000000"/>
      <p:regular r:id="rId25"/>
    </p:embeddedFont>
    <p:embeddedFont>
      <p:font typeface="Open Sauce Medium" charset="1" panose="00000600000000000000"/>
      <p:regular r:id="rId26"/>
    </p:embeddedFont>
    <p:embeddedFont>
      <p:font typeface="Open Sauce Medium Italics" charset="1" panose="00000600000000000000"/>
      <p:regular r:id="rId27"/>
    </p:embeddedFont>
    <p:embeddedFont>
      <p:font typeface="Open Sauce Semi-Bold" charset="1" panose="00000700000000000000"/>
      <p:regular r:id="rId28"/>
    </p:embeddedFont>
    <p:embeddedFont>
      <p:font typeface="Open Sauce Semi-Bold Italics" charset="1" panose="00000700000000000000"/>
      <p:regular r:id="rId29"/>
    </p:embeddedFont>
    <p:embeddedFont>
      <p:font typeface="Open Sauce Heavy" charset="1" panose="00000A00000000000000"/>
      <p:regular r:id="rId30"/>
    </p:embeddedFont>
    <p:embeddedFont>
      <p:font typeface="Open Sauce Heavy Italics" charset="1" panose="00000A00000000000000"/>
      <p:regular r:id="rId31"/>
    </p:embeddedFont>
    <p:embeddedFont>
      <p:font typeface="Open Sans" charset="1" panose="020B0606030504020204"/>
      <p:regular r:id="rId32"/>
    </p:embeddedFont>
    <p:embeddedFont>
      <p:font typeface="Open Sans Bold" charset="1" panose="020B0806030504020204"/>
      <p:regular r:id="rId33"/>
    </p:embeddedFont>
    <p:embeddedFont>
      <p:font typeface="Open Sans Italics" charset="1" panose="020B0606030504020204"/>
      <p:regular r:id="rId34"/>
    </p:embeddedFont>
    <p:embeddedFont>
      <p:font typeface="Open Sans Bold Italics" charset="1" panose="020B0806030504020204"/>
      <p:regular r:id="rId35"/>
    </p:embeddedFont>
    <p:embeddedFont>
      <p:font typeface="Open Sans Light" charset="1" panose="020B0306030504020204"/>
      <p:regular r:id="rId36"/>
    </p:embeddedFont>
    <p:embeddedFont>
      <p:font typeface="Open Sans Light Italics" charset="1" panose="020B0306030504020204"/>
      <p:regular r:id="rId37"/>
    </p:embeddedFont>
    <p:embeddedFont>
      <p:font typeface="Open Sans Ultra-Bold" charset="1" panose="00000000000000000000"/>
      <p:regular r:id="rId38"/>
    </p:embeddedFont>
    <p:embeddedFont>
      <p:font typeface="Open Sans Ultra-Bold Italics" charset="1" panose="0000000000000000000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slides/slide1.xml" Type="http://schemas.openxmlformats.org/officeDocument/2006/relationships/slide"/><Relationship Id="rId41" Target="slides/slide2.xml" Type="http://schemas.openxmlformats.org/officeDocument/2006/relationships/slide"/><Relationship Id="rId42" Target="slides/slide3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072334" y="3213507"/>
            <a:ext cx="4432959" cy="1266879"/>
            <a:chOff x="0" y="0"/>
            <a:chExt cx="4289760" cy="12259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89806" cy="1225993"/>
            </a:xfrm>
            <a:custGeom>
              <a:avLst/>
              <a:gdLst/>
              <a:ahLst/>
              <a:cxnLst/>
              <a:rect r="r" b="b" t="t" l="l"/>
              <a:pathLst>
                <a:path h="1225993" w="4289806">
                  <a:moveTo>
                    <a:pt x="4013454" y="777827"/>
                  </a:moveTo>
                  <a:lnTo>
                    <a:pt x="3530854" y="0"/>
                  </a:lnTo>
                  <a:lnTo>
                    <a:pt x="758825" y="0"/>
                  </a:lnTo>
                  <a:lnTo>
                    <a:pt x="279400" y="777827"/>
                  </a:lnTo>
                  <a:lnTo>
                    <a:pt x="0" y="1225993"/>
                  </a:lnTo>
                  <a:lnTo>
                    <a:pt x="4289806" y="1225993"/>
                  </a:lnTo>
                  <a:lnTo>
                    <a:pt x="4013454" y="777827"/>
                  </a:lnTo>
                  <a:close/>
                </a:path>
              </a:pathLst>
            </a:custGeom>
            <a:solidFill>
              <a:srgbClr val="4BD1F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904165" y="544796"/>
            <a:ext cx="2769297" cy="2611562"/>
            <a:chOff x="0" y="0"/>
            <a:chExt cx="2679840" cy="25272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79827" cy="2527173"/>
            </a:xfrm>
            <a:custGeom>
              <a:avLst/>
              <a:gdLst/>
              <a:ahLst/>
              <a:cxnLst/>
              <a:rect r="r" b="b" t="t" l="l"/>
              <a:pathLst>
                <a:path h="2527173" w="2679827">
                  <a:moveTo>
                    <a:pt x="1343152" y="0"/>
                  </a:moveTo>
                  <a:lnTo>
                    <a:pt x="0" y="2527173"/>
                  </a:lnTo>
                  <a:lnTo>
                    <a:pt x="2679827" y="2527173"/>
                  </a:lnTo>
                  <a:lnTo>
                    <a:pt x="1343152" y="0"/>
                  </a:lnTo>
                  <a:close/>
                </a:path>
              </a:pathLst>
            </a:custGeom>
            <a:solidFill>
              <a:srgbClr val="CFF4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514730" y="7239384"/>
            <a:ext cx="5850474" cy="1398676"/>
            <a:chOff x="0" y="0"/>
            <a:chExt cx="7860960" cy="18793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860919" cy="1879382"/>
            </a:xfrm>
            <a:custGeom>
              <a:avLst/>
              <a:gdLst/>
              <a:ahLst/>
              <a:cxnLst/>
              <a:rect r="r" b="b" t="t" l="l"/>
              <a:pathLst>
                <a:path h="1879382" w="7860919">
                  <a:moveTo>
                    <a:pt x="879475" y="0"/>
                  </a:moveTo>
                  <a:lnTo>
                    <a:pt x="0" y="1879382"/>
                  </a:lnTo>
                  <a:lnTo>
                    <a:pt x="3933698" y="1879382"/>
                  </a:lnTo>
                  <a:lnTo>
                    <a:pt x="7860919" y="1879382"/>
                  </a:lnTo>
                  <a:lnTo>
                    <a:pt x="6981571" y="0"/>
                  </a:lnTo>
                  <a:lnTo>
                    <a:pt x="879475" y="0"/>
                  </a:lnTo>
                  <a:close/>
                </a:path>
              </a:pathLst>
            </a:custGeom>
            <a:solidFill>
              <a:srgbClr val="0071C9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638562" y="4520000"/>
            <a:ext cx="5300503" cy="1349668"/>
            <a:chOff x="0" y="0"/>
            <a:chExt cx="5968800" cy="151983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968746" cy="1519834"/>
            </a:xfrm>
            <a:custGeom>
              <a:avLst/>
              <a:gdLst/>
              <a:ahLst/>
              <a:cxnLst/>
              <a:rect r="r" b="b" t="t" l="l"/>
              <a:pathLst>
                <a:path h="1519834" w="5968746">
                  <a:moveTo>
                    <a:pt x="5194173" y="0"/>
                  </a:moveTo>
                  <a:lnTo>
                    <a:pt x="774700" y="0"/>
                  </a:lnTo>
                  <a:lnTo>
                    <a:pt x="0" y="1519834"/>
                  </a:lnTo>
                  <a:lnTo>
                    <a:pt x="5968746" y="1519834"/>
                  </a:lnTo>
                  <a:lnTo>
                    <a:pt x="5194173" y="0"/>
                  </a:lnTo>
                  <a:close/>
                </a:path>
              </a:pathLst>
            </a:custGeom>
            <a:solidFill>
              <a:srgbClr val="56AEFF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5398535" y="-2586935"/>
            <a:ext cx="5686142" cy="5686142"/>
          </a:xfrm>
          <a:custGeom>
            <a:avLst/>
            <a:gdLst/>
            <a:ahLst/>
            <a:cxnLst/>
            <a:rect r="r" b="b" t="t" l="l"/>
            <a:pathLst>
              <a:path h="5686142" w="5686142">
                <a:moveTo>
                  <a:pt x="0" y="0"/>
                </a:moveTo>
                <a:lnTo>
                  <a:pt x="5686142" y="0"/>
                </a:lnTo>
                <a:lnTo>
                  <a:pt x="5686142" y="5686142"/>
                </a:lnTo>
                <a:lnTo>
                  <a:pt x="0" y="5686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2935895" y="8733311"/>
            <a:ext cx="5008145" cy="1485480"/>
            <a:chOff x="0" y="0"/>
            <a:chExt cx="7860960" cy="233166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860919" cy="2331719"/>
            </a:xfrm>
            <a:custGeom>
              <a:avLst/>
              <a:gdLst/>
              <a:ahLst/>
              <a:cxnLst/>
              <a:rect r="r" b="b" t="t" l="l"/>
              <a:pathLst>
                <a:path h="2331719" w="7860919">
                  <a:moveTo>
                    <a:pt x="879475" y="0"/>
                  </a:moveTo>
                  <a:lnTo>
                    <a:pt x="0" y="2331719"/>
                  </a:lnTo>
                  <a:lnTo>
                    <a:pt x="3933698" y="2331719"/>
                  </a:lnTo>
                  <a:lnTo>
                    <a:pt x="7860919" y="2331719"/>
                  </a:lnTo>
                  <a:lnTo>
                    <a:pt x="6981571" y="0"/>
                  </a:lnTo>
                  <a:lnTo>
                    <a:pt x="879475" y="0"/>
                  </a:lnTo>
                  <a:close/>
                </a:path>
              </a:pathLst>
            </a:custGeom>
            <a:solidFill>
              <a:srgbClr val="0071C9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2568561" y="5945868"/>
            <a:ext cx="5544551" cy="1236366"/>
            <a:chOff x="0" y="0"/>
            <a:chExt cx="7860960" cy="17528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860919" cy="1752955"/>
            </a:xfrm>
            <a:custGeom>
              <a:avLst/>
              <a:gdLst/>
              <a:ahLst/>
              <a:cxnLst/>
              <a:rect r="r" b="b" t="t" l="l"/>
              <a:pathLst>
                <a:path h="1752955" w="7860919">
                  <a:moveTo>
                    <a:pt x="879475" y="0"/>
                  </a:moveTo>
                  <a:lnTo>
                    <a:pt x="0" y="1752955"/>
                  </a:lnTo>
                  <a:lnTo>
                    <a:pt x="3933698" y="1752955"/>
                  </a:lnTo>
                  <a:lnTo>
                    <a:pt x="7860919" y="1752955"/>
                  </a:lnTo>
                  <a:lnTo>
                    <a:pt x="6981571" y="0"/>
                  </a:lnTo>
                  <a:lnTo>
                    <a:pt x="879475" y="0"/>
                  </a:lnTo>
                  <a:close/>
                </a:path>
              </a:pathLst>
            </a:custGeom>
            <a:solidFill>
              <a:srgbClr val="0071C9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4659735" y="1822001"/>
            <a:ext cx="1258156" cy="1258156"/>
          </a:xfrm>
          <a:custGeom>
            <a:avLst/>
            <a:gdLst/>
            <a:ahLst/>
            <a:cxnLst/>
            <a:rect r="r" b="b" t="t" l="l"/>
            <a:pathLst>
              <a:path h="1258156" w="1258156">
                <a:moveTo>
                  <a:pt x="0" y="0"/>
                </a:moveTo>
                <a:lnTo>
                  <a:pt x="1258156" y="0"/>
                </a:lnTo>
                <a:lnTo>
                  <a:pt x="1258156" y="1258156"/>
                </a:lnTo>
                <a:lnTo>
                  <a:pt x="0" y="12581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731210" y="3237320"/>
            <a:ext cx="1219254" cy="1219254"/>
          </a:xfrm>
          <a:custGeom>
            <a:avLst/>
            <a:gdLst/>
            <a:ahLst/>
            <a:cxnLst/>
            <a:rect r="r" b="b" t="t" l="l"/>
            <a:pathLst>
              <a:path h="1219254" w="1219254">
                <a:moveTo>
                  <a:pt x="0" y="0"/>
                </a:moveTo>
                <a:lnTo>
                  <a:pt x="1219254" y="0"/>
                </a:lnTo>
                <a:lnTo>
                  <a:pt x="1219254" y="1219254"/>
                </a:lnTo>
                <a:lnTo>
                  <a:pt x="0" y="12192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731210" y="4613736"/>
            <a:ext cx="1346583" cy="1233319"/>
          </a:xfrm>
          <a:custGeom>
            <a:avLst/>
            <a:gdLst/>
            <a:ahLst/>
            <a:cxnLst/>
            <a:rect r="r" b="b" t="t" l="l"/>
            <a:pathLst>
              <a:path h="1233319" w="1346583">
                <a:moveTo>
                  <a:pt x="0" y="0"/>
                </a:moveTo>
                <a:lnTo>
                  <a:pt x="1346583" y="0"/>
                </a:lnTo>
                <a:lnTo>
                  <a:pt x="1346583" y="1233320"/>
                </a:lnTo>
                <a:lnTo>
                  <a:pt x="0" y="12333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757944" y="5983968"/>
            <a:ext cx="1296084" cy="1198266"/>
          </a:xfrm>
          <a:custGeom>
            <a:avLst/>
            <a:gdLst/>
            <a:ahLst/>
            <a:cxnLst/>
            <a:rect r="r" b="b" t="t" l="l"/>
            <a:pathLst>
              <a:path h="1198266" w="1296084">
                <a:moveTo>
                  <a:pt x="0" y="0"/>
                </a:moveTo>
                <a:lnTo>
                  <a:pt x="1296084" y="0"/>
                </a:lnTo>
                <a:lnTo>
                  <a:pt x="1296084" y="1198266"/>
                </a:lnTo>
                <a:lnTo>
                  <a:pt x="0" y="11982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757944" y="7277484"/>
            <a:ext cx="1159947" cy="1337351"/>
          </a:xfrm>
          <a:custGeom>
            <a:avLst/>
            <a:gdLst/>
            <a:ahLst/>
            <a:cxnLst/>
            <a:rect r="r" b="b" t="t" l="l"/>
            <a:pathLst>
              <a:path h="1337351" w="1159947">
                <a:moveTo>
                  <a:pt x="0" y="0"/>
                </a:moveTo>
                <a:lnTo>
                  <a:pt x="1159947" y="0"/>
                </a:lnTo>
                <a:lnTo>
                  <a:pt x="1159947" y="1337351"/>
                </a:lnTo>
                <a:lnTo>
                  <a:pt x="0" y="13373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757944" y="8790461"/>
            <a:ext cx="1472054" cy="1428330"/>
          </a:xfrm>
          <a:custGeom>
            <a:avLst/>
            <a:gdLst/>
            <a:ahLst/>
            <a:cxnLst/>
            <a:rect r="r" b="b" t="t" l="l"/>
            <a:pathLst>
              <a:path h="1428330" w="1472054">
                <a:moveTo>
                  <a:pt x="0" y="0"/>
                </a:moveTo>
                <a:lnTo>
                  <a:pt x="1472055" y="0"/>
                </a:lnTo>
                <a:lnTo>
                  <a:pt x="1472055" y="1428330"/>
                </a:lnTo>
                <a:lnTo>
                  <a:pt x="0" y="14283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556466" y="400847"/>
            <a:ext cx="13347698" cy="161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051"/>
              </a:lnSpc>
            </a:pPr>
            <a:r>
              <a:rPr lang="en-US" sz="5043">
                <a:solidFill>
                  <a:srgbClr val="FFFFFF"/>
                </a:solidFill>
                <a:latin typeface="Now Bold"/>
              </a:rPr>
              <a:t>CURRENT STATUS OF COUNTRY - SPAIN</a:t>
            </a:r>
          </a:p>
          <a:p>
            <a:pPr marL="0" indent="0" lvl="0">
              <a:lnSpc>
                <a:spcPts val="6758"/>
              </a:lnSpc>
              <a:spcBef>
                <a:spcPct val="0"/>
              </a:spcBef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556466" y="1287165"/>
            <a:ext cx="11554736" cy="1735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43"/>
              </a:lnSpc>
            </a:pPr>
            <a:r>
              <a:rPr lang="en-US" sz="2205">
                <a:solidFill>
                  <a:srgbClr val="FFFFFF"/>
                </a:solidFill>
                <a:latin typeface="DM Sans"/>
              </a:rPr>
              <a:t> </a:t>
            </a:r>
            <a:r>
              <a:rPr lang="en-US" sz="2205" u="sng">
                <a:solidFill>
                  <a:srgbClr val="FFFFFF"/>
                </a:solidFill>
                <a:latin typeface="DM Sans Bold"/>
              </a:rPr>
              <a:t>Political </a:t>
            </a:r>
          </a:p>
          <a:p>
            <a:pPr>
              <a:lnSpc>
                <a:spcPts val="2450"/>
              </a:lnSpc>
            </a:pPr>
            <a:r>
              <a:rPr lang="en-US" sz="1775">
                <a:solidFill>
                  <a:srgbClr val="FFFFFF"/>
                </a:solidFill>
                <a:latin typeface="DM Sans"/>
              </a:rPr>
              <a:t>   • The level of Spanish medicine ranks 7th in the world according to WHO (Soriano et at, 2018)  </a:t>
            </a:r>
          </a:p>
          <a:p>
            <a:pPr marL="383390" indent="-191695" lvl="1">
              <a:lnSpc>
                <a:spcPts val="2450"/>
              </a:lnSpc>
              <a:buFont typeface="Arial"/>
              <a:buChar char="•"/>
            </a:pPr>
            <a:r>
              <a:rPr lang="en-US" sz="1775">
                <a:solidFill>
                  <a:srgbClr val="FFFFFF"/>
                </a:solidFill>
                <a:latin typeface="DM Sans"/>
              </a:rPr>
              <a:t>Political    instability    andCatalonia independence campaign (Gorvett, 2023). </a:t>
            </a:r>
          </a:p>
          <a:p>
            <a:pPr marL="383390" indent="-191695" lvl="1">
              <a:lnSpc>
                <a:spcPts val="2450"/>
              </a:lnSpc>
              <a:buFont typeface="Arial"/>
              <a:buChar char="•"/>
            </a:pPr>
            <a:r>
              <a:rPr lang="en-US" sz="1775">
                <a:solidFill>
                  <a:srgbClr val="FFFFFF"/>
                </a:solidFill>
                <a:latin typeface="DM Sans"/>
              </a:rPr>
              <a:t>S</a:t>
            </a:r>
            <a:r>
              <a:rPr lang="en-US" sz="1775">
                <a:solidFill>
                  <a:srgbClr val="FFFFFF"/>
                </a:solidFill>
                <a:latin typeface="DM Sans"/>
              </a:rPr>
              <a:t>trict    licensing    andregulatory environment for healthcare services ()</a:t>
            </a:r>
          </a:p>
          <a:p>
            <a:pPr algn="l" marL="0" indent="0" lvl="0">
              <a:lnSpc>
                <a:spcPts val="3579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556466" y="2474892"/>
            <a:ext cx="11958264" cy="2289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27"/>
              </a:lnSpc>
              <a:spcBef>
                <a:spcPct val="0"/>
              </a:spcBef>
            </a:pPr>
            <a:r>
              <a:rPr lang="en-US" sz="2121" strike="noStrike" u="sng">
                <a:solidFill>
                  <a:srgbClr val="FFFFFF"/>
                </a:solidFill>
                <a:latin typeface="DM Sans Bold"/>
              </a:rPr>
              <a:t>Economical</a:t>
            </a:r>
          </a:p>
          <a:p>
            <a:pPr algn="l" marL="0" indent="0" lvl="0">
              <a:lnSpc>
                <a:spcPts val="2567"/>
              </a:lnSpc>
              <a:spcBef>
                <a:spcPct val="0"/>
              </a:spcBef>
            </a:pPr>
            <a:r>
              <a:rPr lang="en-US" sz="1860" strike="noStrike" u="none">
                <a:solidFill>
                  <a:srgbClr val="FFFFFF"/>
                </a:solidFill>
                <a:latin typeface="DM Sans"/>
              </a:rPr>
              <a:t>• Healthcare expenditure: € 122.8 billion in 2020</a:t>
            </a:r>
          </a:p>
          <a:p>
            <a:pPr algn="l" marL="0" indent="0" lvl="0">
              <a:lnSpc>
                <a:spcPts val="2567"/>
              </a:lnSpc>
              <a:spcBef>
                <a:spcPct val="0"/>
              </a:spcBef>
            </a:pPr>
            <a:r>
              <a:rPr lang="en-US" sz="1860" strike="noStrike" u="none">
                <a:solidFill>
                  <a:srgbClr val="FFFFFF"/>
                </a:solidFill>
                <a:latin typeface="DM Sans"/>
              </a:rPr>
              <a:t>(International Trade Administration. 2021).</a:t>
            </a:r>
          </a:p>
          <a:p>
            <a:pPr algn="l" marL="0" indent="0" lvl="0">
              <a:lnSpc>
                <a:spcPts val="2567"/>
              </a:lnSpc>
              <a:spcBef>
                <a:spcPct val="0"/>
              </a:spcBef>
            </a:pPr>
            <a:r>
              <a:rPr lang="en-US" sz="1860" strike="noStrike" u="none">
                <a:solidFill>
                  <a:srgbClr val="FFFFFF"/>
                </a:solidFill>
                <a:latin typeface="DM Sans"/>
              </a:rPr>
              <a:t>• Spain's GDP growth projected al 1.7% in 2021, 2.0% in 2025 (European Commission. 2023).</a:t>
            </a:r>
          </a:p>
          <a:p>
            <a:pPr algn="l" marL="0" indent="0" lvl="0">
              <a:lnSpc>
                <a:spcPts val="2567"/>
              </a:lnSpc>
              <a:spcBef>
                <a:spcPct val="0"/>
              </a:spcBef>
            </a:pPr>
            <a:r>
              <a:rPr lang="en-US" sz="1860" strike="noStrike" u="none">
                <a:solidFill>
                  <a:srgbClr val="FFFFFF"/>
                </a:solidFill>
                <a:latin typeface="DM Sans"/>
              </a:rPr>
              <a:t>• The health system therefore suffers during economic crisis periods due to disinvestment or loss of purchasing power (Tchounwou, 2023).</a:t>
            </a:r>
          </a:p>
          <a:p>
            <a:pPr algn="l" marL="0" indent="0" lvl="0">
              <a:lnSpc>
                <a:spcPts val="2429"/>
              </a:lnSpc>
              <a:spcBef>
                <a:spcPct val="0"/>
              </a:spcBef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556466" y="4385136"/>
            <a:ext cx="11169145" cy="1972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57"/>
              </a:lnSpc>
              <a:spcBef>
                <a:spcPct val="0"/>
              </a:spcBef>
            </a:pPr>
            <a:r>
              <a:rPr lang="en-US" sz="2215" strike="noStrike" u="sng">
                <a:solidFill>
                  <a:srgbClr val="FFFFFF"/>
                </a:solidFill>
                <a:latin typeface="DM Sans Bold"/>
              </a:rPr>
              <a:t>Social</a:t>
            </a:r>
          </a:p>
          <a:p>
            <a:pPr algn="l" marL="0" indent="0" lvl="0">
              <a:lnSpc>
                <a:spcPts val="2505"/>
              </a:lnSpc>
              <a:spcBef>
                <a:spcPct val="0"/>
              </a:spcBef>
            </a:pPr>
            <a:r>
              <a:rPr lang="en-US" sz="1815" strike="noStrike" u="none">
                <a:solidFill>
                  <a:srgbClr val="FFFFFF"/>
                </a:solidFill>
                <a:latin typeface="DM Sans"/>
              </a:rPr>
              <a:t>  • Aging demographic seeking non-invasive aesthetic options (Statista. 2023).</a:t>
            </a:r>
          </a:p>
          <a:p>
            <a:pPr algn="l" marL="0" indent="0" lvl="0">
              <a:lnSpc>
                <a:spcPts val="2505"/>
              </a:lnSpc>
              <a:spcBef>
                <a:spcPct val="0"/>
              </a:spcBef>
            </a:pPr>
            <a:r>
              <a:rPr lang="en-US" sz="1815" strike="noStrike" u="none">
                <a:solidFill>
                  <a:srgbClr val="FFFFFF"/>
                </a:solidFill>
                <a:latin typeface="DM Sans"/>
              </a:rPr>
              <a:t>  • Trend towards non-surgical treatments for personal wellness (State of Health in the EU, 2023).</a:t>
            </a:r>
          </a:p>
          <a:p>
            <a:pPr algn="l" marL="392020" indent="-196010" lvl="1">
              <a:lnSpc>
                <a:spcPts val="2505"/>
              </a:lnSpc>
              <a:buFont typeface="Arial"/>
              <a:buChar char="•"/>
            </a:pPr>
            <a:r>
              <a:rPr lang="en-US" sz="1815" strike="noStrike" u="none">
                <a:solidFill>
                  <a:srgbClr val="FFFFFF"/>
                </a:solidFill>
                <a:latin typeface="DM Sans"/>
              </a:rPr>
              <a:t>Projected 15-20% first-timers who consider an aesthetics treatment in the next five years (P. Vallcs, personal communication. December 5th).</a:t>
            </a:r>
          </a:p>
          <a:p>
            <a:pPr algn="l" marL="0" indent="0" lvl="0">
              <a:lnSpc>
                <a:spcPts val="2643"/>
              </a:lnSpc>
              <a:spcBef>
                <a:spcPct val="0"/>
              </a:spcBef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522084" y="6030859"/>
            <a:ext cx="10224801" cy="1647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73"/>
              </a:lnSpc>
              <a:spcBef>
                <a:spcPct val="0"/>
              </a:spcBef>
            </a:pPr>
            <a:r>
              <a:rPr lang="en-US" sz="2227" strike="noStrike" u="sng">
                <a:solidFill>
                  <a:srgbClr val="FFFFFF"/>
                </a:solidFill>
                <a:latin typeface="DM Sans Bold"/>
              </a:rPr>
              <a:t>Technological</a:t>
            </a:r>
          </a:p>
          <a:p>
            <a:pPr algn="l" marL="394208" indent="-197104" lvl="1">
              <a:lnSpc>
                <a:spcPts val="2519"/>
              </a:lnSpc>
              <a:buFont typeface="Arial"/>
              <a:buChar char="•"/>
            </a:pPr>
            <a:r>
              <a:rPr lang="en-US" sz="1825" strike="noStrike" u="none">
                <a:solidFill>
                  <a:srgbClr val="FFFFFF"/>
                </a:solidFill>
                <a:latin typeface="DM Sans"/>
              </a:rPr>
              <a:t>•Spain's digital health market projected to reach €2.17 billion by 2021 (Statista. 2021).</a:t>
            </a:r>
          </a:p>
          <a:p>
            <a:pPr algn="l" marL="394208" indent="-197104" lvl="1">
              <a:lnSpc>
                <a:spcPts val="2519"/>
              </a:lnSpc>
              <a:buFont typeface="Arial"/>
              <a:buChar char="•"/>
            </a:pPr>
            <a:r>
              <a:rPr lang="en-US" sz="1825" strike="noStrike" u="none">
                <a:solidFill>
                  <a:srgbClr val="FFFFFF"/>
                </a:solidFill>
                <a:latin typeface="DM Sans"/>
              </a:rPr>
              <a:t>Social media usage rate stands at 85.6% of the Spanish population (Kemp. 2023).</a:t>
            </a:r>
          </a:p>
          <a:p>
            <a:pPr algn="l" marL="394208" indent="-197104" lvl="1">
              <a:lnSpc>
                <a:spcPts val="2519"/>
              </a:lnSpc>
              <a:buFont typeface="Arial"/>
              <a:buChar char="•"/>
            </a:pPr>
            <a:r>
              <a:rPr lang="en-US" sz="1825" strike="noStrike" u="none">
                <a:solidFill>
                  <a:srgbClr val="FFFFFF"/>
                </a:solidFill>
                <a:latin typeface="DM Sans"/>
              </a:rPr>
              <a:t>Digital fitness and well-being segments showing the largest expansion (Statista. 2021).</a:t>
            </a:r>
          </a:p>
          <a:p>
            <a:pPr algn="l" marL="0" indent="0" lvl="0">
              <a:lnSpc>
                <a:spcPts val="2657"/>
              </a:lnSpc>
              <a:spcBef>
                <a:spcPct val="0"/>
              </a:spcBef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522084" y="8790461"/>
            <a:ext cx="13012742" cy="1621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57"/>
              </a:lnSpc>
              <a:spcBef>
                <a:spcPct val="0"/>
              </a:spcBef>
            </a:pPr>
            <a:r>
              <a:rPr lang="en-US" sz="2215" strike="noStrike" u="sng">
                <a:solidFill>
                  <a:srgbClr val="FFFFFF"/>
                </a:solidFill>
                <a:latin typeface="DM Sans Bold"/>
              </a:rPr>
              <a:t>Legal</a:t>
            </a:r>
          </a:p>
          <a:p>
            <a:pPr algn="l" marL="0" indent="0" lvl="0">
              <a:lnSpc>
                <a:spcPts val="2505"/>
              </a:lnSpc>
              <a:spcBef>
                <a:spcPct val="0"/>
              </a:spcBef>
            </a:pPr>
            <a:r>
              <a:rPr lang="en-US" sz="1815" strike="noStrike" u="none">
                <a:solidFill>
                  <a:srgbClr val="FFFFFF"/>
                </a:solidFill>
                <a:latin typeface="DM Sans"/>
              </a:rPr>
              <a:t>•Strict regulatory governance by the ЛЕМ PS for all medicines and aesthetic treatments (Gobierno De Espana.2021).</a:t>
            </a:r>
          </a:p>
          <a:p>
            <a:pPr algn="l" marL="0" indent="0" lvl="0">
              <a:lnSpc>
                <a:spcPts val="2505"/>
              </a:lnSpc>
              <a:spcBef>
                <a:spcPct val="0"/>
              </a:spcBef>
            </a:pPr>
            <a:r>
              <a:rPr lang="en-US" sz="1815" strike="noStrike" u="none">
                <a:solidFill>
                  <a:srgbClr val="FFFFFF"/>
                </a:solidFill>
                <a:latin typeface="DM Sans"/>
              </a:rPr>
              <a:t>• Mandator) CE marking for healthcare product conformity with EU and national standards (Gobierno De Espaiia. 2021).</a:t>
            </a:r>
          </a:p>
          <a:p>
            <a:pPr algn="l" marL="0" indent="0" lvl="0">
              <a:lnSpc>
                <a:spcPts val="2505"/>
              </a:lnSpc>
              <a:spcBef>
                <a:spcPct val="0"/>
              </a:spcBef>
            </a:pPr>
            <a:r>
              <a:rPr lang="en-US" sz="1815" strike="noStrike" u="none">
                <a:solidFill>
                  <a:srgbClr val="FFFFFF"/>
                </a:solidFill>
                <a:latin typeface="DM Sans"/>
              </a:rPr>
              <a:t>• Full-time work is capped at 40 hours per week, wilrr^ daily maximum of 9 hours barring any agreements.</a:t>
            </a:r>
          </a:p>
          <a:p>
            <a:pPr algn="l" marL="0" indent="0" lvl="0">
              <a:lnSpc>
                <a:spcPts val="2367"/>
              </a:lnSpc>
              <a:spcBef>
                <a:spcPct val="0"/>
              </a:spcBef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522084" y="7429884"/>
            <a:ext cx="11554736" cy="1714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57"/>
              </a:lnSpc>
              <a:spcBef>
                <a:spcPct val="0"/>
              </a:spcBef>
            </a:pPr>
            <a:r>
              <a:rPr lang="en-US" sz="2215" strike="noStrike" u="sng">
                <a:solidFill>
                  <a:srgbClr val="FFFFFF"/>
                </a:solidFill>
                <a:latin typeface="DM Sans Bold"/>
              </a:rPr>
              <a:t>Environmental</a:t>
            </a:r>
          </a:p>
          <a:p>
            <a:pPr algn="l" marL="0" indent="0" lvl="0">
              <a:lnSpc>
                <a:spcPts val="2643"/>
              </a:lnSpc>
              <a:spcBef>
                <a:spcPct val="0"/>
              </a:spcBef>
            </a:pPr>
            <a:r>
              <a:rPr lang="en-US" sz="1915" strike="noStrike" u="none">
                <a:solidFill>
                  <a:srgbClr val="FFFFFF"/>
                </a:solidFill>
                <a:latin typeface="DM Sans"/>
              </a:rPr>
              <a:t>• Increased sunburn risk post-winter due to direct exposure (Yguilcra et al.. 2020)</a:t>
            </a:r>
          </a:p>
          <a:p>
            <a:pPr algn="l" marL="0" indent="0" lvl="0">
              <a:lnSpc>
                <a:spcPts val="2643"/>
              </a:lnSpc>
              <a:spcBef>
                <a:spcPct val="0"/>
              </a:spcBef>
            </a:pPr>
            <a:r>
              <a:rPr lang="en-US" sz="1915" strike="noStrike" u="none">
                <a:solidFill>
                  <a:srgbClr val="FFFFFF"/>
                </a:solidFill>
                <a:latin typeface="DM Sans"/>
              </a:rPr>
              <a:t>• Eco-friendly practices promoted by environmental regulations (Casasnovas. Segui and Goset. 2021).</a:t>
            </a:r>
          </a:p>
          <a:p>
            <a:pPr algn="l" marL="0" indent="0" lvl="0">
              <a:lnSpc>
                <a:spcPts val="2643"/>
              </a:lnSpc>
              <a:spcBef>
                <a:spcPct val="0"/>
              </a:spcBef>
            </a:pPr>
            <a:r>
              <a:rPr lang="en-US" sz="1915" strike="noStrike" u="none">
                <a:solidFill>
                  <a:srgbClr val="FFFFFF"/>
                </a:solidFill>
                <a:latin typeface="DM Sans"/>
              </a:rPr>
              <a:t>• Environmental concerns include deforestation air pollution, desertification (Thomas. 2019).</a:t>
            </a:r>
          </a:p>
          <a:p>
            <a:pPr algn="l" marL="0" indent="0" lvl="0">
              <a:lnSpc>
                <a:spcPts val="2643"/>
              </a:lnSpc>
              <a:spcBef>
                <a:spcPct val="0"/>
              </a:spcBef>
            </a:pP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15398535" y="-2586935"/>
            <a:ext cx="5686142" cy="5686142"/>
          </a:xfrm>
          <a:custGeom>
            <a:avLst/>
            <a:gdLst/>
            <a:ahLst/>
            <a:cxnLst/>
            <a:rect r="r" b="b" t="t" l="l"/>
            <a:pathLst>
              <a:path h="5686142" w="5686142">
                <a:moveTo>
                  <a:pt x="0" y="0"/>
                </a:moveTo>
                <a:lnTo>
                  <a:pt x="5686142" y="0"/>
                </a:lnTo>
                <a:lnTo>
                  <a:pt x="5686142" y="5686142"/>
                </a:lnTo>
                <a:lnTo>
                  <a:pt x="0" y="5686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67633" y="3077104"/>
            <a:ext cx="3412292" cy="3412292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C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747570" y="6716821"/>
            <a:ext cx="3524390" cy="352439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C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819694" y="4500880"/>
            <a:ext cx="3583533" cy="358353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C9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562347" y="6810482"/>
            <a:ext cx="3430729" cy="343072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C9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3838831" y="2741269"/>
            <a:ext cx="3376802" cy="3376802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C9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2047727" y="63206"/>
            <a:ext cx="13945348" cy="1677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3"/>
              </a:lnSpc>
              <a:spcBef>
                <a:spcPct val="0"/>
              </a:spcBef>
            </a:pPr>
            <a:r>
              <a:rPr lang="en-US" sz="4845">
                <a:solidFill>
                  <a:srgbClr val="FFFFFF"/>
                </a:solidFill>
                <a:latin typeface="Open Sans Bold"/>
              </a:rPr>
              <a:t>Current status of sector - </a:t>
            </a:r>
          </a:p>
          <a:p>
            <a:pPr algn="ctr">
              <a:lnSpc>
                <a:spcPts val="6783"/>
              </a:lnSpc>
              <a:spcBef>
                <a:spcPct val="0"/>
              </a:spcBef>
            </a:pPr>
            <a:r>
              <a:rPr lang="en-US" sz="4845">
                <a:solidFill>
                  <a:srgbClr val="FFFFFF"/>
                </a:solidFill>
                <a:latin typeface="Open Sans Bold"/>
              </a:rPr>
              <a:t>Non-invasive aesthetic treatments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6383649" y="-2843071"/>
            <a:ext cx="4868170" cy="4868170"/>
          </a:xfrm>
          <a:custGeom>
            <a:avLst/>
            <a:gdLst/>
            <a:ahLst/>
            <a:cxnLst/>
            <a:rect r="r" b="b" t="t" l="l"/>
            <a:pathLst>
              <a:path h="4868170" w="4868170">
                <a:moveTo>
                  <a:pt x="0" y="0"/>
                </a:moveTo>
                <a:lnTo>
                  <a:pt x="4868171" y="0"/>
                </a:lnTo>
                <a:lnTo>
                  <a:pt x="4868171" y="4868170"/>
                </a:lnTo>
                <a:lnTo>
                  <a:pt x="0" y="48681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10505277">
            <a:off x="-3057394" y="-2642114"/>
            <a:ext cx="4904164" cy="4904164"/>
          </a:xfrm>
          <a:custGeom>
            <a:avLst/>
            <a:gdLst/>
            <a:ahLst/>
            <a:cxnLst/>
            <a:rect r="r" b="b" t="t" l="l"/>
            <a:pathLst>
              <a:path h="4904164" w="4904164">
                <a:moveTo>
                  <a:pt x="0" y="0"/>
                </a:moveTo>
                <a:lnTo>
                  <a:pt x="4904164" y="0"/>
                </a:lnTo>
                <a:lnTo>
                  <a:pt x="4904164" y="4904164"/>
                </a:lnTo>
                <a:lnTo>
                  <a:pt x="0" y="49041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6548526" y="8281614"/>
            <a:ext cx="4703294" cy="4703294"/>
          </a:xfrm>
          <a:custGeom>
            <a:avLst/>
            <a:gdLst/>
            <a:ahLst/>
            <a:cxnLst/>
            <a:rect r="r" b="b" t="t" l="l"/>
            <a:pathLst>
              <a:path h="4703294" w="4703294">
                <a:moveTo>
                  <a:pt x="0" y="0"/>
                </a:moveTo>
                <a:lnTo>
                  <a:pt x="4703294" y="0"/>
                </a:lnTo>
                <a:lnTo>
                  <a:pt x="4703294" y="4703294"/>
                </a:lnTo>
                <a:lnTo>
                  <a:pt x="0" y="47032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-3044450" y="8281614"/>
            <a:ext cx="4878276" cy="4878276"/>
          </a:xfrm>
          <a:custGeom>
            <a:avLst/>
            <a:gdLst/>
            <a:ahLst/>
            <a:cxnLst/>
            <a:rect r="r" b="b" t="t" l="l"/>
            <a:pathLst>
              <a:path h="4878276" w="4878276">
                <a:moveTo>
                  <a:pt x="0" y="0"/>
                </a:moveTo>
                <a:lnTo>
                  <a:pt x="4878276" y="0"/>
                </a:lnTo>
                <a:lnTo>
                  <a:pt x="4878276" y="4878276"/>
                </a:lnTo>
                <a:lnTo>
                  <a:pt x="0" y="48782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810766" y="1934804"/>
            <a:ext cx="2803154" cy="999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1"/>
              </a:lnSpc>
              <a:spcBef>
                <a:spcPct val="0"/>
              </a:spcBef>
            </a:pPr>
            <a:r>
              <a:rPr lang="en-US" sz="2894">
                <a:solidFill>
                  <a:srgbClr val="FFFFFF"/>
                </a:solidFill>
                <a:latin typeface="Open Sans"/>
              </a:rPr>
              <a:t>Bargaining </a:t>
            </a:r>
          </a:p>
          <a:p>
            <a:pPr algn="ctr">
              <a:lnSpc>
                <a:spcPts val="4051"/>
              </a:lnSpc>
              <a:spcBef>
                <a:spcPct val="0"/>
              </a:spcBef>
            </a:pPr>
            <a:r>
              <a:rPr lang="en-US" sz="2894">
                <a:solidFill>
                  <a:srgbClr val="FFFFFF"/>
                </a:solidFill>
                <a:latin typeface="Open Sans"/>
              </a:rPr>
              <a:t>Power of Buyers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81535" y="4175990"/>
            <a:ext cx="3132386" cy="1323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Customer loyalty is high hut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alternatives like cosmetics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offer competition.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(moderate)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516208" y="1683210"/>
            <a:ext cx="2520553" cy="1012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0"/>
              </a:lnSpc>
              <a:spcBef>
                <a:spcPct val="0"/>
              </a:spcBef>
            </a:pPr>
            <a:r>
              <a:rPr lang="en-US" sz="2893">
                <a:solidFill>
                  <a:srgbClr val="FFFFFF"/>
                </a:solidFill>
                <a:latin typeface="Open Sans"/>
              </a:rPr>
              <a:t>Threat of New </a:t>
            </a:r>
          </a:p>
          <a:p>
            <a:pPr algn="ctr">
              <a:lnSpc>
                <a:spcPts val="4050"/>
              </a:lnSpc>
              <a:spcBef>
                <a:spcPct val="0"/>
              </a:spcBef>
            </a:pPr>
            <a:r>
              <a:rPr lang="en-US" sz="2893">
                <a:solidFill>
                  <a:srgbClr val="FFFFFF"/>
                </a:solidFill>
                <a:latin typeface="Open Sans"/>
              </a:rPr>
              <a:t>Entrants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204691" y="3769948"/>
            <a:ext cx="3010942" cy="1656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Low initial capital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requirements, high market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entry barriers due lo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established brands.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(moderate)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152788" y="5750529"/>
            <a:ext cx="3385691" cy="966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4"/>
              </a:lnSpc>
              <a:spcBef>
                <a:spcPct val="0"/>
              </a:spcBef>
            </a:pPr>
            <a:r>
              <a:rPr lang="en-US" sz="2832">
                <a:solidFill>
                  <a:srgbClr val="FFFFFF"/>
                </a:solidFill>
                <a:latin typeface="Open Sans"/>
              </a:rPr>
              <a:t>Bargaining Power of</a:t>
            </a:r>
          </a:p>
          <a:p>
            <a:pPr algn="ctr">
              <a:lnSpc>
                <a:spcPts val="3964"/>
              </a:lnSpc>
              <a:spcBef>
                <a:spcPct val="0"/>
              </a:spcBef>
            </a:pPr>
            <a:r>
              <a:rPr lang="en-US" sz="2832">
                <a:solidFill>
                  <a:srgbClr val="FFFFFF"/>
                </a:solidFill>
                <a:latin typeface="Open Sans"/>
              </a:rPr>
              <a:t> Suppliers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835286" y="7944485"/>
            <a:ext cx="3336178" cy="1268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65"/>
              </a:lnSpc>
              <a:spcBef>
                <a:spcPct val="0"/>
              </a:spcBef>
            </a:pPr>
            <a:r>
              <a:rPr lang="en-US" sz="1832">
                <a:solidFill>
                  <a:srgbClr val="FFFFFF"/>
                </a:solidFill>
                <a:latin typeface="Open Sans"/>
              </a:rPr>
              <a:t>Many suppliers offer unique</a:t>
            </a:r>
          </a:p>
          <a:p>
            <a:pPr algn="ctr">
              <a:lnSpc>
                <a:spcPts val="2565"/>
              </a:lnSpc>
              <a:spcBef>
                <a:spcPct val="0"/>
              </a:spcBef>
            </a:pPr>
            <a:r>
              <a:rPr lang="en-US" sz="1832">
                <a:solidFill>
                  <a:srgbClr val="FFFFFF"/>
                </a:solidFill>
                <a:latin typeface="Open Sans"/>
              </a:rPr>
              <a:t>solutions, enabling negotiation</a:t>
            </a:r>
          </a:p>
          <a:p>
            <a:pPr algn="ctr">
              <a:lnSpc>
                <a:spcPts val="2565"/>
              </a:lnSpc>
              <a:spcBef>
                <a:spcPct val="0"/>
              </a:spcBef>
            </a:pPr>
            <a:r>
              <a:rPr lang="en-US" sz="1832">
                <a:solidFill>
                  <a:srgbClr val="FFFFFF"/>
                </a:solidFill>
                <a:latin typeface="Open Sans"/>
              </a:rPr>
              <a:t>and operational flexibility.</a:t>
            </a:r>
          </a:p>
          <a:p>
            <a:pPr algn="ctr">
              <a:lnSpc>
                <a:spcPts val="2565"/>
              </a:lnSpc>
              <a:spcBef>
                <a:spcPct val="0"/>
              </a:spcBef>
            </a:pPr>
            <a:r>
              <a:rPr lang="en-US" sz="1832">
                <a:solidFill>
                  <a:srgbClr val="FFFFFF"/>
                </a:solidFill>
                <a:latin typeface="Open Sans"/>
              </a:rPr>
              <a:t>(low to moderate)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851958" y="6200338"/>
            <a:ext cx="3531691" cy="489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4"/>
              </a:lnSpc>
              <a:spcBef>
                <a:spcPct val="0"/>
              </a:spcBef>
            </a:pPr>
            <a:r>
              <a:rPr lang="en-US" sz="2860">
                <a:solidFill>
                  <a:srgbClr val="FFFFFF"/>
                </a:solidFill>
                <a:latin typeface="Open Sans"/>
              </a:rPr>
              <a:t>Threat of Substitutes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778937" y="7678439"/>
            <a:ext cx="2997547" cy="1656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Advancements in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technology and at-home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products present potential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treatment substitutes.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(moderate)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865484" y="3282360"/>
            <a:ext cx="3491954" cy="9942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0"/>
              </a:lnSpc>
              <a:spcBef>
                <a:spcPct val="0"/>
              </a:spcBef>
            </a:pPr>
            <a:r>
              <a:rPr lang="en-US" sz="2857">
                <a:solidFill>
                  <a:srgbClr val="FFFFFF"/>
                </a:solidFill>
                <a:latin typeface="Open Sans"/>
              </a:rPr>
              <a:t>Rivalry Among </a:t>
            </a:r>
          </a:p>
          <a:p>
            <a:pPr algn="ctr">
              <a:lnSpc>
                <a:spcPts val="4000"/>
              </a:lnSpc>
              <a:spcBef>
                <a:spcPct val="0"/>
              </a:spcBef>
            </a:pPr>
            <a:r>
              <a:rPr lang="en-US" sz="2857">
                <a:solidFill>
                  <a:srgbClr val="FFFFFF"/>
                </a:solidFill>
                <a:latin typeface="Open Sans"/>
              </a:rPr>
              <a:t>Existing Competitors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574976" y="5726856"/>
            <a:ext cx="4072971" cy="989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High industry competition, substantial indirect competitor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</a:rPr>
              <a:t>presence.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45982"/>
            <a:ext cx="15501768" cy="10744559"/>
          </a:xfrm>
          <a:custGeom>
            <a:avLst/>
            <a:gdLst/>
            <a:ahLst/>
            <a:cxnLst/>
            <a:rect r="r" b="b" t="t" l="l"/>
            <a:pathLst>
              <a:path h="10744559" w="15501768">
                <a:moveTo>
                  <a:pt x="0" y="0"/>
                </a:moveTo>
                <a:lnTo>
                  <a:pt x="15501768" y="0"/>
                </a:lnTo>
                <a:lnTo>
                  <a:pt x="15501768" y="10744559"/>
                </a:lnTo>
                <a:lnTo>
                  <a:pt x="0" y="107445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-4427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897689" y="-1791025"/>
            <a:ext cx="4066773" cy="4066773"/>
          </a:xfrm>
          <a:custGeom>
            <a:avLst/>
            <a:gdLst/>
            <a:ahLst/>
            <a:cxnLst/>
            <a:rect r="r" b="b" t="t" l="l"/>
            <a:pathLst>
              <a:path h="4066773" w="4066773">
                <a:moveTo>
                  <a:pt x="0" y="0"/>
                </a:moveTo>
                <a:lnTo>
                  <a:pt x="4066773" y="0"/>
                </a:lnTo>
                <a:lnTo>
                  <a:pt x="4066773" y="4066773"/>
                </a:lnTo>
                <a:lnTo>
                  <a:pt x="0" y="40667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004687" y="8319201"/>
            <a:ext cx="4066773" cy="4066773"/>
          </a:xfrm>
          <a:custGeom>
            <a:avLst/>
            <a:gdLst/>
            <a:ahLst/>
            <a:cxnLst/>
            <a:rect r="r" b="b" t="t" l="l"/>
            <a:pathLst>
              <a:path h="4066773" w="4066773">
                <a:moveTo>
                  <a:pt x="0" y="0"/>
                </a:moveTo>
                <a:lnTo>
                  <a:pt x="4066774" y="0"/>
                </a:lnTo>
                <a:lnTo>
                  <a:pt x="4066774" y="4066773"/>
                </a:lnTo>
                <a:lnTo>
                  <a:pt x="0" y="40667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1190957"/>
            <a:ext cx="750581" cy="931873"/>
          </a:xfrm>
          <a:custGeom>
            <a:avLst/>
            <a:gdLst/>
            <a:ahLst/>
            <a:cxnLst/>
            <a:rect r="r" b="b" t="t" l="l"/>
            <a:pathLst>
              <a:path h="931873" w="750581">
                <a:moveTo>
                  <a:pt x="0" y="0"/>
                </a:moveTo>
                <a:lnTo>
                  <a:pt x="750581" y="0"/>
                </a:lnTo>
                <a:lnTo>
                  <a:pt x="750581" y="931873"/>
                </a:lnTo>
                <a:lnTo>
                  <a:pt x="0" y="9318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707731" y="3011723"/>
            <a:ext cx="8872538" cy="4629150"/>
            <a:chOff x="0" y="0"/>
            <a:chExt cx="2336800" cy="1219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368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336800">
                  <a:moveTo>
                    <a:pt x="6108" y="0"/>
                  </a:moveTo>
                  <a:lnTo>
                    <a:pt x="2330692" y="0"/>
                  </a:lnTo>
                  <a:cubicBezTo>
                    <a:pt x="2334065" y="0"/>
                    <a:pt x="2336800" y="2735"/>
                    <a:pt x="2336800" y="6108"/>
                  </a:cubicBezTo>
                  <a:lnTo>
                    <a:pt x="2336800" y="1213092"/>
                  </a:lnTo>
                  <a:cubicBezTo>
                    <a:pt x="2336800" y="1216465"/>
                    <a:pt x="2334065" y="1219200"/>
                    <a:pt x="2330692" y="1219200"/>
                  </a:cubicBezTo>
                  <a:lnTo>
                    <a:pt x="6108" y="1219200"/>
                  </a:lnTo>
                  <a:cubicBezTo>
                    <a:pt x="2735" y="1219200"/>
                    <a:pt x="0" y="1216465"/>
                    <a:pt x="0" y="1213092"/>
                  </a:cubicBezTo>
                  <a:lnTo>
                    <a:pt x="0" y="6108"/>
                  </a:lnTo>
                  <a:cubicBezTo>
                    <a:pt x="0" y="2735"/>
                    <a:pt x="2735" y="0"/>
                    <a:pt x="6108" y="0"/>
                  </a:cubicBezTo>
                  <a:close/>
                </a:path>
              </a:pathLst>
            </a:custGeom>
            <a:solidFill>
              <a:srgbClr val="00569E">
                <a:alpha val="81961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2336800" cy="12477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9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5051703" y="3475744"/>
            <a:ext cx="8184594" cy="3171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9"/>
              </a:lnSpc>
            </a:pPr>
            <a:r>
              <a:rPr lang="en-US" sz="7624">
                <a:solidFill>
                  <a:srgbClr val="FFFFFF"/>
                </a:solidFill>
                <a:latin typeface="Now Bold"/>
              </a:rPr>
              <a:t>MAIN FINDINGS EXTERNAL</a:t>
            </a:r>
          </a:p>
          <a:p>
            <a:pPr algn="ctr">
              <a:lnSpc>
                <a:spcPts val="6749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DAGCSPiyF0Q</dc:identifier>
  <dcterms:modified xsi:type="dcterms:W3CDTF">2011-08-01T06:04:30Z</dcterms:modified>
  <cp:revision>1</cp:revision>
  <dc:title>Blue Dark Professional Geometric Business Project Presentation </dc:title>
</cp:coreProperties>
</file>