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media/image22.png" ContentType="image/png"/>
  <Override PartName="/ppt/media/image21.png" ContentType="image/png"/>
  <Override PartName="/ppt/media/image19.png" ContentType="image/png"/>
  <Override PartName="/ppt/media/image20.png" ContentType="image/png"/>
  <Override PartName="/ppt/media/image18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11.png" ContentType="image/png"/>
  <Override PartName="/ppt/media/image10.png" ContentType="image/png"/>
  <Override PartName="/ppt/media/image9.png" ContentType="image/png"/>
  <Override PartName="/ppt/media/image8.png" ContentType="image/png"/>
  <Override PartName="/ppt/media/image7.png" ContentType="image/png"/>
  <Override PartName="/ppt/media/image6.png" ContentType="image/png"/>
  <Override PartName="/ppt/media/image5.png" ContentType="image/png"/>
  <Override PartName="/ppt/media/image4.png" ContentType="image/png"/>
  <Override PartName="/ppt/media/image17.png" ContentType="image/png"/>
  <Override PartName="/ppt/media/image3.png" ContentType="image/png"/>
  <Override PartName="/ppt/media/image16.png" ContentType="image/png"/>
  <Override PartName="/ppt/media/image2.png" ContentType="image/png"/>
  <Override PartName="/ppt/media/image15.png" ContentType="image/png"/>
  <Override PartName="/ppt/media/image1.png" ContentType="image/png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3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4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0" y="0"/>
            <a:ext cx="9143280" cy="685764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457200" y="214200"/>
            <a:ext cx="8229240" cy="1225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subTitle"/>
          </p:nvPr>
        </p:nvSpPr>
        <p:spPr>
          <a:xfrm>
            <a:off x="457200" y="1654560"/>
            <a:ext cx="822924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uk-UA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uk-UA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uk-UA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uk-UA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uk-UA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uk-UA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uk-UA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0" y="0"/>
            <a:ext cx="9143280" cy="6857640"/>
          </a:xfrm>
          <a:prstGeom prst="rect">
            <a:avLst/>
          </a:prstGeom>
          <a:ln>
            <a:noFill/>
          </a:ln>
        </p:spPr>
      </p:pic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uk-UA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uk-UA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uk-UA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uk-UA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uk-UA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uk-UA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uk-UA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uk-UA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ustomShape 1"/>
          <p:cNvSpPr/>
          <p:nvPr/>
        </p:nvSpPr>
        <p:spPr>
          <a:xfrm>
            <a:off x="360" y="3960000"/>
            <a:ext cx="9143280" cy="244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50000"/>
              </a:lnSpc>
            </a:pPr>
            <a:r>
              <a:rPr b="1" lang="uk-UA" sz="2400" strike="noStrike">
                <a:solidFill>
                  <a:srgbClr val="ffffff"/>
                </a:solidFill>
                <a:latin typeface="Constantia"/>
              </a:rPr>
              <a:t>Поетапний план створення нового </a:t>
            </a:r>
            <a:endParaRPr/>
          </a:p>
          <a:p>
            <a:pPr algn="ctr">
              <a:lnSpc>
                <a:spcPct val="150000"/>
              </a:lnSpc>
            </a:pPr>
            <a:r>
              <a:rPr b="1" lang="uk-UA" sz="2400" strike="noStrike">
                <a:solidFill>
                  <a:srgbClr val="ffffff"/>
                </a:solidFill>
                <a:latin typeface="Constantia"/>
              </a:rPr>
              <a:t>інтернет-телебачення</a:t>
            </a:r>
            <a:endParaRPr/>
          </a:p>
        </p:txBody>
      </p:sp>
      <p:pic>
        <p:nvPicPr>
          <p:cNvPr id="76" name="" descr=""/>
          <p:cNvPicPr/>
          <p:nvPr/>
        </p:nvPicPr>
        <p:blipFill>
          <a:blip r:embed="rId1"/>
          <a:stretch/>
        </p:blipFill>
        <p:spPr>
          <a:xfrm>
            <a:off x="360" y="189000"/>
            <a:ext cx="9143280" cy="3626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596880" y="576000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lang="uk-UA" sz="4400" strike="noStrike" cap="small">
                <a:solidFill>
                  <a:srgbClr val="ffffff"/>
                </a:solidFill>
                <a:latin typeface="Constantia"/>
              </a:rPr>
              <a:t>План</a:t>
            </a:r>
            <a:endParaRPr/>
          </a:p>
        </p:txBody>
      </p:sp>
      <p:sp>
        <p:nvSpPr>
          <p:cNvPr id="78" name="CustomShape 2"/>
          <p:cNvSpPr/>
          <p:nvPr/>
        </p:nvSpPr>
        <p:spPr>
          <a:xfrm>
            <a:off x="457200" y="1600200"/>
            <a:ext cx="7466760" cy="48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b="1" lang="uk-UA" sz="2200" strike="noStrike">
                <a:solidFill>
                  <a:srgbClr val="000000"/>
                </a:solidFill>
                <a:latin typeface="Constantia"/>
              </a:rPr>
              <a:t>I</a:t>
            </a:r>
            <a:r>
              <a:rPr lang="uk-UA" sz="2200" strike="noStrike">
                <a:solidFill>
                  <a:srgbClr val="000000"/>
                </a:solidFill>
                <a:latin typeface="Constantia"/>
              </a:rPr>
              <a:t> Створення постійного майданчика для викладення відзнятого матеріалу на YouTube;</a:t>
            </a:r>
            <a:endParaRPr/>
          </a:p>
          <a:p>
            <a:pPr algn="just"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b="1" lang="uk-UA" sz="2200" strike="noStrike">
                <a:solidFill>
                  <a:srgbClr val="000000"/>
                </a:solidFill>
                <a:latin typeface="Constantia"/>
              </a:rPr>
              <a:t>II</a:t>
            </a:r>
            <a:r>
              <a:rPr lang="uk-UA" sz="2200" strike="noStrike">
                <a:solidFill>
                  <a:srgbClr val="000000"/>
                </a:solidFill>
                <a:latin typeface="Constantia"/>
              </a:rPr>
              <a:t> Перетворення майданчика на міні студію з можливістю прямого ефіру на YouTube та інших доступних ресурсах;</a:t>
            </a:r>
            <a:endParaRPr/>
          </a:p>
          <a:p>
            <a:pPr algn="just"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b="1" lang="uk-UA" sz="2200" strike="noStrike">
                <a:solidFill>
                  <a:srgbClr val="000000"/>
                </a:solidFill>
                <a:latin typeface="Constantia"/>
              </a:rPr>
              <a:t>III</a:t>
            </a:r>
            <a:r>
              <a:rPr lang="uk-UA" sz="2200" strike="noStrike">
                <a:solidFill>
                  <a:srgbClr val="000000"/>
                </a:solidFill>
                <a:latin typeface="Constantia"/>
              </a:rPr>
              <a:t> Створення веб-сайту “Ulive” з прямим ефіром  каналу, використовуючи також вже доступні канали поширення інформації;</a:t>
            </a:r>
            <a:endParaRPr/>
          </a:p>
          <a:p>
            <a:pPr algn="just"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b="1" lang="uk-UA" sz="2200" strike="noStrike">
                <a:solidFill>
                  <a:srgbClr val="000000"/>
                </a:solidFill>
                <a:latin typeface="Constantia"/>
              </a:rPr>
              <a:t>IV</a:t>
            </a:r>
            <a:r>
              <a:rPr lang="uk-UA" sz="2200" strike="noStrike">
                <a:solidFill>
                  <a:srgbClr val="000000"/>
                </a:solidFill>
                <a:latin typeface="Constantia"/>
              </a:rPr>
              <a:t> Створення мережі регіональних інтернет-каналів на чолі з “Ulive” та перетворення усієї системи у загальнонаціональний канал мовлення в інтернеті; </a:t>
            </a:r>
            <a:endParaRPr/>
          </a:p>
          <a:p>
            <a:pPr algn="just"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b="1" lang="uk-UA" sz="2200" strike="noStrike">
                <a:solidFill>
                  <a:srgbClr val="000000"/>
                </a:solidFill>
                <a:latin typeface="Constantia"/>
              </a:rPr>
              <a:t>V</a:t>
            </a:r>
            <a:r>
              <a:rPr lang="uk-UA" sz="2200" strike="noStrike">
                <a:solidFill>
                  <a:srgbClr val="000000"/>
                </a:solidFill>
                <a:latin typeface="Constantia"/>
              </a:rPr>
              <a:t> Отримання частоти для телерадіомовлення та перетворення “Ulive” на повноцінний телеканал з загальнонаціональним покриттям як по ТБ так і у інтернеті.</a:t>
            </a:r>
            <a:endParaRPr/>
          </a:p>
        </p:txBody>
      </p:sp>
      <p:sp>
        <p:nvSpPr>
          <p:cNvPr id="79" name="CustomShape 3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457200" y="216000"/>
            <a:ext cx="8254800" cy="144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uk-UA" sz="2200" strike="noStrike" cap="small">
                <a:solidFill>
                  <a:srgbClr val="ffffff"/>
                </a:solidFill>
                <a:latin typeface="Constantia"/>
              </a:rPr>
              <a:t>Створення постійного майданчика для викладення відзнятого матеріалу на YouTube</a:t>
            </a:r>
            <a:endParaRPr/>
          </a:p>
        </p:txBody>
      </p:sp>
      <p:sp>
        <p:nvSpPr>
          <p:cNvPr id="82" name="CustomShape 2"/>
          <p:cNvSpPr/>
          <p:nvPr/>
        </p:nvSpPr>
        <p:spPr>
          <a:xfrm>
            <a:off x="309240" y="1751040"/>
            <a:ext cx="7466760" cy="48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1) Юридичне оформлення “Ulive” (створення компанії);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2) Формування бюджету під створення інтернет-каналу; 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3) Облаштування приміщення під майбутній майданчик (від 300 М</a:t>
            </a:r>
            <a:r>
              <a:rPr lang="uk-UA" sz="2400" strike="noStrike" baseline="30000">
                <a:solidFill>
                  <a:srgbClr val="000000"/>
                </a:solidFill>
                <a:latin typeface="Constantia"/>
              </a:rPr>
              <a:t>2</a:t>
            </a: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);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4) Закупка апаратури та формування штату працівників;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5) Формування фонду заробітної плати; 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6) Утворення початкової системи каналу;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7) Запис перших передач з подальшим їх поширенням на YouTube.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83" name="Picture 6" descr=""/>
          <p:cNvPicPr/>
          <p:nvPr/>
        </p:nvPicPr>
        <p:blipFill>
          <a:blip r:embed="rId1"/>
          <a:stretch/>
        </p:blipFill>
        <p:spPr>
          <a:xfrm rot="20505000">
            <a:off x="6779520" y="4136760"/>
            <a:ext cx="1581840" cy="1581840"/>
          </a:xfrm>
          <a:prstGeom prst="rect">
            <a:avLst/>
          </a:prstGeom>
          <a:ln>
            <a:noFill/>
          </a:ln>
        </p:spPr>
      </p:pic>
      <p:pic>
        <p:nvPicPr>
          <p:cNvPr id="84" name="Picture 8" descr=""/>
          <p:cNvPicPr/>
          <p:nvPr/>
        </p:nvPicPr>
        <p:blipFill>
          <a:blip r:embed="rId2"/>
          <a:stretch/>
        </p:blipFill>
        <p:spPr>
          <a:xfrm rot="912000">
            <a:off x="7290720" y="2861640"/>
            <a:ext cx="1298880" cy="1298880"/>
          </a:xfrm>
          <a:prstGeom prst="rect">
            <a:avLst/>
          </a:prstGeom>
          <a:ln>
            <a:noFill/>
          </a:ln>
        </p:spPr>
      </p:pic>
      <p:pic>
        <p:nvPicPr>
          <p:cNvPr id="85" name="Picture 9" descr=""/>
          <p:cNvPicPr/>
          <p:nvPr/>
        </p:nvPicPr>
        <p:blipFill>
          <a:blip r:embed="rId3"/>
          <a:stretch/>
        </p:blipFill>
        <p:spPr>
          <a:xfrm rot="1583400">
            <a:off x="6888240" y="5531040"/>
            <a:ext cx="1020960" cy="102096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7" name="" descr=""/>
          <p:cNvPicPr/>
          <p:nvPr/>
        </p:nvPicPr>
        <p:blipFill>
          <a:blip r:embed="rId4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216000" y="863640"/>
            <a:ext cx="8855640" cy="144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uk-UA" sz="2600" strike="noStrike" cap="small">
                <a:solidFill>
                  <a:srgbClr val="ffffff"/>
                </a:solidFill>
                <a:latin typeface="Constantia"/>
              </a:rPr>
              <a:t>Перетворення майданчика на міні студію з можливістю прямого ефіру на YouTube та інших доступних ресурсах;</a:t>
            </a:r>
            <a:endParaRPr/>
          </a:p>
        </p:txBody>
      </p:sp>
      <p:sp>
        <p:nvSpPr>
          <p:cNvPr id="89" name="CustomShape 2"/>
          <p:cNvSpPr/>
          <p:nvPr/>
        </p:nvSpPr>
        <p:spPr>
          <a:xfrm>
            <a:off x="504000" y="2183040"/>
            <a:ext cx="7466760" cy="48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1) Створення телевізійної програми “Ulive” на базі програм, що вже записуються для YouTube; 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2) Пошук та налаштування можливостей мовлення через інші канали; 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3) Створення прямого мовлення на всіх доступних інтернет-ресурсах. </a:t>
            </a:r>
            <a:endParaRPr/>
          </a:p>
        </p:txBody>
      </p:sp>
      <p:pic>
        <p:nvPicPr>
          <p:cNvPr id="90" name="Picture 2" descr=""/>
          <p:cNvPicPr/>
          <p:nvPr/>
        </p:nvPicPr>
        <p:blipFill>
          <a:blip r:embed="rId1"/>
          <a:stretch/>
        </p:blipFill>
        <p:spPr>
          <a:xfrm>
            <a:off x="3409200" y="4248000"/>
            <a:ext cx="3571200" cy="2678040"/>
          </a:xfrm>
          <a:prstGeom prst="rect">
            <a:avLst/>
          </a:prstGeom>
          <a:ln>
            <a:noFill/>
          </a:ln>
        </p:spPr>
      </p:pic>
      <p:pic>
        <p:nvPicPr>
          <p:cNvPr id="91" name="Picture 3" descr=""/>
          <p:cNvPicPr/>
          <p:nvPr/>
        </p:nvPicPr>
        <p:blipFill>
          <a:blip r:embed="rId2"/>
          <a:stretch/>
        </p:blipFill>
        <p:spPr>
          <a:xfrm>
            <a:off x="2448000" y="4441680"/>
            <a:ext cx="2071080" cy="2329560"/>
          </a:xfrm>
          <a:prstGeom prst="rect">
            <a:avLst/>
          </a:prstGeom>
          <a:ln>
            <a:noFill/>
          </a:ln>
        </p:spPr>
      </p:pic>
      <p:sp>
        <p:nvSpPr>
          <p:cNvPr id="92" name="CustomShape 3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3" name="" descr=""/>
          <p:cNvPicPr/>
          <p:nvPr/>
        </p:nvPicPr>
        <p:blipFill>
          <a:blip r:embed="rId3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216000" y="863640"/>
            <a:ext cx="8712000" cy="129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uk-UA" sz="2400" strike="noStrike" cap="small">
                <a:solidFill>
                  <a:srgbClr val="ffffff"/>
                </a:solidFill>
                <a:latin typeface="Constantia"/>
              </a:rPr>
              <a:t>Створення веб-сайту “Ulive” з прямим ефіром  каналу, використовуючи також вже доступні канали поширення інформації</a:t>
            </a:r>
            <a:endParaRPr/>
          </a:p>
        </p:txBody>
      </p:sp>
      <p:sp>
        <p:nvSpPr>
          <p:cNvPr id="95" name="CustomShape 2"/>
          <p:cNvSpPr/>
          <p:nvPr/>
        </p:nvSpPr>
        <p:spPr>
          <a:xfrm>
            <a:off x="741240" y="2183040"/>
            <a:ext cx="7466760" cy="48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1) Формування технічного завдання для створення спрощеної форми веб-сайту для інтернет-каналу;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2) Тестування роботи сторінки “Ulive” в інтернеті; 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3) Запуск веб-сайту (з сторінки “Ulive”  має бути забезпечений прямий перехід на всі інші канали мовлення в інтернеті!).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96" name="Picture 2" descr=""/>
          <p:cNvPicPr/>
          <p:nvPr/>
        </p:nvPicPr>
        <p:blipFill>
          <a:blip r:embed="rId1"/>
          <a:stretch/>
        </p:blipFill>
        <p:spPr>
          <a:xfrm>
            <a:off x="2428920" y="4458240"/>
            <a:ext cx="3928320" cy="2399040"/>
          </a:xfrm>
          <a:prstGeom prst="rect">
            <a:avLst/>
          </a:prstGeom>
          <a:ln>
            <a:noFill/>
          </a:ln>
        </p:spPr>
      </p:pic>
      <p:sp>
        <p:nvSpPr>
          <p:cNvPr id="97" name="CustomShape 3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8" name="" descr=""/>
          <p:cNvPicPr/>
          <p:nvPr/>
        </p:nvPicPr>
        <p:blipFill>
          <a:blip r:embed="rId2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ustomShape 1"/>
          <p:cNvSpPr/>
          <p:nvPr/>
        </p:nvSpPr>
        <p:spPr>
          <a:xfrm>
            <a:off x="457200" y="2428920"/>
            <a:ext cx="7466760" cy="404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1) Формування мережі партнерів по всій теріторії України (підписання угод з регіональними інтернет-каналами в кожній області країни);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2) Тестування роботи системи;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3) Запуск загальнонаціонального мовлення.</a:t>
            </a:r>
            <a:endParaRPr/>
          </a:p>
        </p:txBody>
      </p:sp>
      <p:pic>
        <p:nvPicPr>
          <p:cNvPr id="100" name="Picture 3" descr=""/>
          <p:cNvPicPr/>
          <p:nvPr/>
        </p:nvPicPr>
        <p:blipFill>
          <a:blip r:embed="rId1"/>
          <a:stretch/>
        </p:blipFill>
        <p:spPr>
          <a:xfrm>
            <a:off x="2797920" y="4302000"/>
            <a:ext cx="3106080" cy="2322000"/>
          </a:xfrm>
          <a:prstGeom prst="rect">
            <a:avLst/>
          </a:prstGeom>
          <a:ln>
            <a:noFill/>
          </a:ln>
        </p:spPr>
      </p:pic>
      <p:sp>
        <p:nvSpPr>
          <p:cNvPr id="101" name="CustomShape 2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2" name="" descr=""/>
          <p:cNvPicPr/>
          <p:nvPr/>
        </p:nvPicPr>
        <p:blipFill>
          <a:blip r:embed="rId2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  <p:sp>
        <p:nvSpPr>
          <p:cNvPr id="103" name="CustomShape 3"/>
          <p:cNvSpPr/>
          <p:nvPr/>
        </p:nvSpPr>
        <p:spPr>
          <a:xfrm>
            <a:off x="216000" y="863640"/>
            <a:ext cx="8712000" cy="129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uk-UA" sz="2400" strike="noStrike" cap="small">
                <a:solidFill>
                  <a:srgbClr val="ffffff"/>
                </a:solidFill>
                <a:latin typeface="Constantia"/>
              </a:rPr>
              <a:t>Створення веб-сайту “Ulive” з прямим ефіром  каналу, використовуючи також вже доступні канали поширення інформації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457200" y="2286000"/>
            <a:ext cx="7466760" cy="418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1) Отримання частоти для телерадіомовлення! </a:t>
            </a:r>
            <a:endParaRPr/>
          </a:p>
        </p:txBody>
      </p:sp>
      <p:pic>
        <p:nvPicPr>
          <p:cNvPr id="105" name="Picture 3" descr=""/>
          <p:cNvPicPr/>
          <p:nvPr/>
        </p:nvPicPr>
        <p:blipFill>
          <a:blip r:embed="rId1"/>
          <a:stretch/>
        </p:blipFill>
        <p:spPr>
          <a:xfrm>
            <a:off x="1556280" y="2808000"/>
            <a:ext cx="5931720" cy="403344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7" name="" descr=""/>
          <p:cNvPicPr/>
          <p:nvPr/>
        </p:nvPicPr>
        <p:blipFill>
          <a:blip r:embed="rId2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  <p:sp>
        <p:nvSpPr>
          <p:cNvPr id="108" name="CustomShape 3"/>
          <p:cNvSpPr/>
          <p:nvPr/>
        </p:nvSpPr>
        <p:spPr>
          <a:xfrm>
            <a:off x="216000" y="863640"/>
            <a:ext cx="8712000" cy="129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uk-UA" sz="2400" strike="noStrike" cap="small">
                <a:solidFill>
                  <a:srgbClr val="ffffff"/>
                </a:solidFill>
                <a:latin typeface="Constantia"/>
              </a:rPr>
              <a:t>Створення веб-сайту “Ulive” з прямим ефіром  каналу, використовуючи також вже доступні канали поширення інформації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457200" y="274680"/>
            <a:ext cx="7466760" cy="186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uk-UA" sz="3000" strike="noStrike" cap="small">
                <a:solidFill>
                  <a:srgbClr val="ffffff"/>
                </a:solidFill>
                <a:latin typeface="Constantia"/>
              </a:rPr>
              <a:t>Нова передача</a:t>
            </a:r>
            <a:endParaRPr/>
          </a:p>
        </p:txBody>
      </p:sp>
      <p:sp>
        <p:nvSpPr>
          <p:cNvPr id="110" name="CustomShape 2"/>
          <p:cNvSpPr/>
          <p:nvPr/>
        </p:nvSpPr>
        <p:spPr>
          <a:xfrm>
            <a:off x="457200" y="2286000"/>
            <a:ext cx="7466760" cy="418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1)Передача знімається на фоні Верховної Ради;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2) Ведучий та гість у кріслах;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charset="2"/>
              <a:buChar char=""/>
            </a:pPr>
            <a:r>
              <a:rPr lang="uk-UA" sz="2400" strike="noStrike">
                <a:solidFill>
                  <a:srgbClr val="000000"/>
                </a:solidFill>
                <a:latin typeface="Constantia"/>
              </a:rPr>
              <a:t>3) Чайний столик.</a:t>
            </a:r>
            <a:endParaRPr/>
          </a:p>
        </p:txBody>
      </p:sp>
      <p:sp>
        <p:nvSpPr>
          <p:cNvPr id="111" name="CustomShape 3"/>
          <p:cNvSpPr/>
          <p:nvPr/>
        </p:nvSpPr>
        <p:spPr>
          <a:xfrm>
            <a:off x="0" y="72000"/>
            <a:ext cx="9143640" cy="791640"/>
          </a:xfrm>
          <a:prstGeom prst="rect">
            <a:avLst/>
          </a:prstGeom>
          <a:solidFill>
            <a:srgbClr val="bf334d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2" name="" descr=""/>
          <p:cNvPicPr/>
          <p:nvPr/>
        </p:nvPicPr>
        <p:blipFill>
          <a:blip r:embed="rId1"/>
          <a:stretch/>
        </p:blipFill>
        <p:spPr>
          <a:xfrm>
            <a:off x="0" y="72000"/>
            <a:ext cx="2015640" cy="799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2616</TotalTime>
  <Application>LibreOffice/4.4.2.2$Windows_x86 LibreOffice_project/c4c7d32d0d49397cad38d62472b0bc8acff48dd6</Application>
  <Paragraphs>35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2015-07-28T09:43:19Z</dcterms:created>
  <dc:creator>user</dc:creator>
  <dc:language>uk-UA</dc:language>
  <cp:lastModifiedBy>Богдан Володимировил Мельник</cp:lastModifiedBy>
  <dcterms:modified xsi:type="dcterms:W3CDTF">2015-08-04T17:24:50Z</dcterms:modified>
  <cp:revision>18</cp:revision>
  <dc:title>Інтернет-телебачення  Ulive  (назва в процесі розробки)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8</vt:i4>
  </property>
</Properties>
</file>