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9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HISTORY of ENGLISH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Historical Phonetics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93351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660013"/>
            <a:ext cx="9524997" cy="960969"/>
          </a:xfrm>
        </p:spPr>
        <p:txBody>
          <a:bodyPr/>
          <a:lstStyle/>
          <a:p>
            <a:r>
              <a:rPr lang="en-US" dirty="0"/>
              <a:t>Middle English Vowel Development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045" y="1620981"/>
            <a:ext cx="9535386" cy="4468091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The long front open vowel of low rise /</a:t>
            </a:r>
            <a:r>
              <a:rPr lang="en-US" b="1" dirty="0">
                <a:latin typeface="Times New Roman"/>
                <a:cs typeface="Times New Roman"/>
              </a:rPr>
              <a:t>æ</a:t>
            </a:r>
            <a:r>
              <a:rPr lang="en-US" b="1" dirty="0" smtClean="0">
                <a:latin typeface="Times New Roman"/>
                <a:cs typeface="Times New Roman"/>
              </a:rPr>
              <a:t>:</a:t>
            </a:r>
            <a:r>
              <a:rPr lang="en-US" b="1" dirty="0" smtClean="0"/>
              <a:t>/</a:t>
            </a:r>
            <a:r>
              <a:rPr lang="en-US" dirty="0" smtClean="0"/>
              <a:t> remained open in the majority of the dialects except Kent in which it became narrowed. This change was reflected in writing through introduction of the diagraphs &lt;</a:t>
            </a:r>
            <a:r>
              <a:rPr lang="en-US" dirty="0" err="1" smtClean="0"/>
              <a:t>ea</a:t>
            </a:r>
            <a:r>
              <a:rPr lang="en-US" dirty="0" smtClean="0"/>
              <a:t>&gt; and &lt;</a:t>
            </a:r>
            <a:r>
              <a:rPr lang="en-US" dirty="0" err="1" smtClean="0"/>
              <a:t>ee</a:t>
            </a:r>
            <a:r>
              <a:rPr lang="en-US" dirty="0" smtClean="0"/>
              <a:t>&gt;.</a:t>
            </a:r>
            <a:r>
              <a:rPr lang="en-US" b="1" dirty="0" smtClean="0"/>
              <a:t> </a:t>
            </a:r>
          </a:p>
          <a:p>
            <a:pPr marL="0" indent="0" algn="just">
              <a:buNone/>
            </a:pPr>
            <a:r>
              <a:rPr lang="en-US" b="1" dirty="0" smtClean="0"/>
              <a:t>OE </a:t>
            </a:r>
            <a:r>
              <a:rPr lang="en-US" b="1" dirty="0"/>
              <a:t>/</a:t>
            </a:r>
            <a:r>
              <a:rPr lang="en-US" b="1" dirty="0">
                <a:latin typeface="Times New Roman"/>
                <a:cs typeface="Times New Roman"/>
              </a:rPr>
              <a:t>æ:/ &gt; ME /ɛ:/ and ME /e:/ </a:t>
            </a:r>
            <a:r>
              <a:rPr lang="en-US" dirty="0">
                <a:latin typeface="Times New Roman"/>
                <a:cs typeface="Times New Roman"/>
              </a:rPr>
              <a:t>(mostly in Kent)</a:t>
            </a:r>
            <a:r>
              <a:rPr lang="en-US" b="1" dirty="0">
                <a:latin typeface="Times New Roman"/>
                <a:cs typeface="Times New Roman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OE </a:t>
            </a:r>
            <a:r>
              <a:rPr lang="en-US" dirty="0" err="1">
                <a:latin typeface="Times New Roman"/>
                <a:cs typeface="Times New Roman"/>
              </a:rPr>
              <a:t>dǣlan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dæ:lan</a:t>
            </a:r>
            <a:r>
              <a:rPr lang="en-US" dirty="0">
                <a:latin typeface="Times New Roman"/>
                <a:cs typeface="Times New Roman"/>
              </a:rPr>
              <a:t>] &gt; ME </a:t>
            </a:r>
            <a:r>
              <a:rPr lang="en-US" dirty="0" err="1">
                <a:latin typeface="Times New Roman"/>
                <a:cs typeface="Times New Roman"/>
              </a:rPr>
              <a:t>dealen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dɛ:len</a:t>
            </a:r>
            <a:r>
              <a:rPr lang="en-US" dirty="0" smtClean="0">
                <a:latin typeface="Times New Roman"/>
                <a:cs typeface="Times New Roman"/>
              </a:rPr>
              <a:t>]; </a:t>
            </a:r>
            <a:r>
              <a:rPr lang="en-US" dirty="0">
                <a:latin typeface="Times New Roman"/>
                <a:cs typeface="Times New Roman"/>
              </a:rPr>
              <a:t>ME </a:t>
            </a:r>
            <a:r>
              <a:rPr lang="en-US" dirty="0" err="1">
                <a:latin typeface="Times New Roman"/>
                <a:cs typeface="Times New Roman"/>
              </a:rPr>
              <a:t>delen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de:len</a:t>
            </a:r>
            <a:r>
              <a:rPr lang="en-US" dirty="0">
                <a:latin typeface="Times New Roman"/>
                <a:cs typeface="Times New Roman"/>
              </a:rPr>
              <a:t>]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Kent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i="1" dirty="0" smtClean="0">
                <a:latin typeface="Times New Roman"/>
                <a:cs typeface="Times New Roman"/>
              </a:rPr>
              <a:t>to deal</a:t>
            </a: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OE </a:t>
            </a:r>
            <a:r>
              <a:rPr lang="en-US" dirty="0" err="1">
                <a:latin typeface="Times New Roman"/>
                <a:cs typeface="Times New Roman"/>
              </a:rPr>
              <a:t>slǣpan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slæ:pan</a:t>
            </a:r>
            <a:r>
              <a:rPr lang="en-US" dirty="0">
                <a:latin typeface="Times New Roman"/>
                <a:cs typeface="Times New Roman"/>
              </a:rPr>
              <a:t>] &gt; ME </a:t>
            </a:r>
            <a:r>
              <a:rPr lang="en-US" dirty="0" err="1">
                <a:latin typeface="Times New Roman"/>
                <a:cs typeface="Times New Roman"/>
              </a:rPr>
              <a:t>slepen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sle:pen</a:t>
            </a:r>
            <a:r>
              <a:rPr lang="en-US" dirty="0">
                <a:latin typeface="Times New Roman"/>
                <a:cs typeface="Times New Roman"/>
              </a:rPr>
              <a:t>] (</a:t>
            </a:r>
            <a:r>
              <a:rPr lang="en-US" i="1" dirty="0">
                <a:latin typeface="Times New Roman"/>
                <a:cs typeface="Times New Roman"/>
              </a:rPr>
              <a:t>Kent, North Midland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i="1" dirty="0" smtClean="0">
                <a:latin typeface="Times New Roman"/>
                <a:cs typeface="Times New Roman"/>
              </a:rPr>
              <a:t>to sleep</a:t>
            </a: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/>
              <a:t>In Northern dialects both vowels could be found.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4510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919" y="961352"/>
            <a:ext cx="9601196" cy="950576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The phonological essence</a:t>
            </a:r>
            <a:r>
              <a:rPr lang="en-US" sz="3600" dirty="0"/>
              <a:t> </a:t>
            </a:r>
            <a:r>
              <a:rPr lang="en-US" sz="3600" b="1" dirty="0" smtClean="0"/>
              <a:t>of Middle English vowel development</a:t>
            </a:r>
            <a:r>
              <a:rPr lang="en-US" b="1" dirty="0"/>
              <a:t/>
            </a:r>
            <a:br>
              <a:rPr lang="en-US" b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8919" y="1766455"/>
            <a:ext cx="9507678" cy="4109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most characteristic feature of the Middle English system of vowels </a:t>
            </a:r>
            <a:r>
              <a:rPr lang="en-US" dirty="0" smtClean="0"/>
              <a:t>is the replacement of the phonemes according to the dialect development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 new </a:t>
            </a:r>
            <a:r>
              <a:rPr lang="en-US" dirty="0"/>
              <a:t>vocalic correlation </a:t>
            </a:r>
            <a:r>
              <a:rPr lang="en-US" b="1" dirty="0"/>
              <a:t>open/ closed</a:t>
            </a:r>
            <a:r>
              <a:rPr lang="en-US" dirty="0"/>
              <a:t> </a:t>
            </a:r>
            <a:r>
              <a:rPr lang="en-US" dirty="0" smtClean="0"/>
              <a:t>appeared in </a:t>
            </a:r>
            <a:r>
              <a:rPr lang="en-US" dirty="0"/>
              <a:t>the </a:t>
            </a:r>
            <a:r>
              <a:rPr lang="en-US" dirty="0" smtClean="0"/>
              <a:t>system which was represented by the vowels: </a:t>
            </a:r>
            <a:r>
              <a:rPr lang="en-US" b="1" dirty="0" smtClean="0"/>
              <a:t> </a:t>
            </a:r>
            <a:r>
              <a:rPr lang="en-US" b="1" dirty="0"/>
              <a:t>e: /</a:t>
            </a:r>
            <a:r>
              <a:rPr lang="en-US" b="1" dirty="0">
                <a:latin typeface="Times New Roman"/>
                <a:cs typeface="Times New Roman"/>
              </a:rPr>
              <a:t> ɛ: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and</a:t>
            </a:r>
            <a:r>
              <a:rPr lang="en-US" dirty="0" smtClean="0"/>
              <a:t>  </a:t>
            </a:r>
            <a:r>
              <a:rPr lang="en-US" b="1" dirty="0"/>
              <a:t>o: /</a:t>
            </a:r>
            <a:r>
              <a:rPr lang="en-US" b="1" dirty="0">
                <a:latin typeface="Times New Roman"/>
                <a:cs typeface="Times New Roman"/>
              </a:rPr>
              <a:t> ɔ</a:t>
            </a:r>
            <a:r>
              <a:rPr lang="en-US" b="1" dirty="0" smtClean="0">
                <a:latin typeface="Times New Roman"/>
                <a:cs typeface="Times New Roman"/>
              </a:rPr>
              <a:t>: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r>
              <a:rPr lang="en-US" dirty="0" smtClean="0"/>
              <a:t>  The </a:t>
            </a:r>
            <a:r>
              <a:rPr lang="en-US" dirty="0"/>
              <a:t>system of Middle English  vowels </a:t>
            </a:r>
            <a:r>
              <a:rPr lang="en-US" b="1" i="1" dirty="0"/>
              <a:t>lost symmetry in the number of short and long vowels</a:t>
            </a:r>
          </a:p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dirty="0"/>
              <a:t>EME   </a:t>
            </a:r>
            <a:r>
              <a:rPr lang="en-US" dirty="0" err="1"/>
              <a:t>i</a:t>
            </a:r>
            <a:r>
              <a:rPr lang="en-US" dirty="0"/>
              <a:t>          u                       i:                    u:</a:t>
            </a:r>
          </a:p>
          <a:p>
            <a:pPr marL="0" indent="0">
              <a:buNone/>
            </a:pPr>
            <a:r>
              <a:rPr lang="en-US" dirty="0"/>
              <a:t>                             e      o                              e:        o:</a:t>
            </a:r>
          </a:p>
          <a:p>
            <a:pPr marL="0" indent="0">
              <a:buNone/>
            </a:pPr>
            <a:r>
              <a:rPr lang="en-US" dirty="0"/>
              <a:t>                                 a                                      </a:t>
            </a:r>
            <a:r>
              <a:rPr lang="en-US" dirty="0">
                <a:latin typeface="Times New Roman"/>
                <a:cs typeface="Times New Roman"/>
              </a:rPr>
              <a:t>ɛ:  ɔ:</a:t>
            </a:r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1066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75410"/>
            <a:ext cx="9601197" cy="8416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Quantitative Sound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Changes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Middle English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Vowels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436" y="1372367"/>
            <a:ext cx="9608125" cy="469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 EME vowels were short or long depending on the position they stood in.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In </a:t>
            </a:r>
            <a:r>
              <a:rPr lang="en-US" dirty="0"/>
              <a:t>the 12</a:t>
            </a:r>
            <a:r>
              <a:rPr lang="en-US" baseline="30000" dirty="0"/>
              <a:t>th</a:t>
            </a:r>
            <a:r>
              <a:rPr lang="en-US" dirty="0"/>
              <a:t> -13</a:t>
            </a:r>
            <a:r>
              <a:rPr lang="en-US" baseline="30000" dirty="0"/>
              <a:t>th</a:t>
            </a:r>
            <a:r>
              <a:rPr lang="en-US" dirty="0"/>
              <a:t> centuries the short vowels</a:t>
            </a:r>
            <a:r>
              <a:rPr lang="en-US" b="1" dirty="0"/>
              <a:t> /e/; /o/; /a/</a:t>
            </a:r>
            <a:r>
              <a:rPr lang="en-US" dirty="0"/>
              <a:t> were lengthened in open syllables of disyllabic </a:t>
            </a:r>
            <a:r>
              <a:rPr lang="en-US" dirty="0" smtClean="0"/>
              <a:t>words. The </a:t>
            </a:r>
            <a:r>
              <a:rPr lang="en-US" dirty="0"/>
              <a:t>short vowels high rise /</a:t>
            </a:r>
            <a:r>
              <a:rPr lang="en-US" dirty="0" err="1"/>
              <a:t>i</a:t>
            </a:r>
            <a:r>
              <a:rPr lang="en-US" dirty="0"/>
              <a:t>/ and /u/ were affected only in the Northern </a:t>
            </a:r>
            <a:r>
              <a:rPr lang="en-US" dirty="0" err="1" smtClean="0"/>
              <a:t>dialects.The</a:t>
            </a:r>
            <a:r>
              <a:rPr lang="en-US" dirty="0" smtClean="0"/>
              <a:t> </a:t>
            </a:r>
            <a:r>
              <a:rPr lang="en-US" dirty="0"/>
              <a:t>quantity of the vowel </a:t>
            </a:r>
            <a:r>
              <a:rPr lang="en-US" b="1" dirty="0"/>
              <a:t>remained free</a:t>
            </a:r>
            <a:r>
              <a:rPr lang="en-US" dirty="0"/>
              <a:t> only in monosyllabic words.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b="1" dirty="0" smtClean="0"/>
              <a:t>OE </a:t>
            </a:r>
            <a:r>
              <a:rPr lang="en-US" b="1" dirty="0"/>
              <a:t>/e/ &gt; ME /</a:t>
            </a:r>
            <a:r>
              <a:rPr lang="en-US" b="1" dirty="0">
                <a:latin typeface="Times New Roman"/>
                <a:cs typeface="Times New Roman"/>
              </a:rPr>
              <a:t>ɛ:/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</a:t>
            </a:r>
            <a:r>
              <a:rPr lang="en-US" dirty="0">
                <a:latin typeface="Times New Roman"/>
                <a:cs typeface="Times New Roman"/>
              </a:rPr>
              <a:t>OE </a:t>
            </a:r>
            <a:r>
              <a:rPr lang="en-US" i="1" dirty="0" err="1">
                <a:latin typeface="Times New Roman"/>
                <a:cs typeface="Times New Roman"/>
              </a:rPr>
              <a:t>stelan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stelan</a:t>
            </a:r>
            <a:r>
              <a:rPr lang="en-US" dirty="0">
                <a:latin typeface="Times New Roman"/>
                <a:cs typeface="Times New Roman"/>
              </a:rPr>
              <a:t>] &gt; ME </a:t>
            </a:r>
            <a:r>
              <a:rPr lang="en-US" i="1" dirty="0" err="1">
                <a:latin typeface="Times New Roman"/>
                <a:cs typeface="Times New Roman"/>
              </a:rPr>
              <a:t>stelen</a:t>
            </a:r>
            <a:r>
              <a:rPr lang="en-US" i="1" dirty="0">
                <a:latin typeface="Times New Roman"/>
                <a:cs typeface="Times New Roman"/>
              </a:rPr>
              <a:t>; </a:t>
            </a:r>
            <a:r>
              <a:rPr lang="en-US" i="1" dirty="0" err="1">
                <a:latin typeface="Times New Roman"/>
                <a:cs typeface="Times New Roman"/>
              </a:rPr>
              <a:t>stealen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stɛ:len</a:t>
            </a:r>
            <a:r>
              <a:rPr lang="en-US" dirty="0">
                <a:latin typeface="Times New Roman"/>
                <a:cs typeface="Times New Roman"/>
              </a:rPr>
              <a:t>]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  </a:t>
            </a:r>
            <a:r>
              <a:rPr lang="en-US" b="1" dirty="0">
                <a:latin typeface="Times New Roman"/>
                <a:cs typeface="Times New Roman"/>
              </a:rPr>
              <a:t>OE /o/ &gt; ME /ɔ</a:t>
            </a:r>
            <a:r>
              <a:rPr lang="en-US" b="1" dirty="0" smtClean="0">
                <a:latin typeface="Times New Roman"/>
                <a:cs typeface="Times New Roman"/>
              </a:rPr>
              <a:t>:/</a:t>
            </a:r>
            <a:r>
              <a:rPr lang="en-US" dirty="0" smtClean="0">
                <a:latin typeface="Times New Roman"/>
                <a:cs typeface="Times New Roman"/>
              </a:rPr>
              <a:t>  </a:t>
            </a:r>
            <a:r>
              <a:rPr lang="en-US" dirty="0">
                <a:latin typeface="Times New Roman"/>
                <a:cs typeface="Times New Roman"/>
              </a:rPr>
              <a:t>OE </a:t>
            </a:r>
            <a:r>
              <a:rPr lang="en-US" i="1" dirty="0" err="1">
                <a:latin typeface="Times New Roman"/>
                <a:cs typeface="Times New Roman"/>
              </a:rPr>
              <a:t>smocian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smokian</a:t>
            </a:r>
            <a:r>
              <a:rPr lang="en-US" dirty="0">
                <a:latin typeface="Times New Roman"/>
                <a:cs typeface="Times New Roman"/>
              </a:rPr>
              <a:t>] &gt; ME </a:t>
            </a:r>
            <a:r>
              <a:rPr lang="en-US" i="1" dirty="0" err="1">
                <a:latin typeface="Times New Roman"/>
                <a:cs typeface="Times New Roman"/>
              </a:rPr>
              <a:t>smoken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smɔ:ken</a:t>
            </a:r>
            <a:r>
              <a:rPr lang="en-US" dirty="0">
                <a:latin typeface="Times New Roman"/>
                <a:cs typeface="Times New Roman"/>
              </a:rPr>
              <a:t>]</a:t>
            </a:r>
          </a:p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  </a:t>
            </a:r>
            <a:r>
              <a:rPr lang="en-US" b="1" dirty="0">
                <a:latin typeface="Times New Roman"/>
                <a:cs typeface="Times New Roman"/>
              </a:rPr>
              <a:t>OE /a/ &gt; ME /a:/</a:t>
            </a:r>
            <a:r>
              <a:rPr lang="en-US" dirty="0">
                <a:latin typeface="Times New Roman"/>
                <a:cs typeface="Times New Roman"/>
              </a:rPr>
              <a:t>  </a:t>
            </a:r>
            <a:r>
              <a:rPr lang="en-US" dirty="0" smtClean="0">
                <a:latin typeface="Times New Roman"/>
                <a:cs typeface="Times New Roman"/>
              </a:rPr>
              <a:t>  </a:t>
            </a:r>
            <a:r>
              <a:rPr lang="en-US" dirty="0">
                <a:latin typeface="Times New Roman"/>
                <a:cs typeface="Times New Roman"/>
              </a:rPr>
              <a:t>OE </a:t>
            </a:r>
            <a:r>
              <a:rPr lang="en-US" i="1" dirty="0" err="1">
                <a:latin typeface="Times New Roman"/>
                <a:cs typeface="Times New Roman"/>
              </a:rPr>
              <a:t>nama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nama</a:t>
            </a:r>
            <a:r>
              <a:rPr lang="en-US" dirty="0">
                <a:latin typeface="Times New Roman"/>
                <a:cs typeface="Times New Roman"/>
              </a:rPr>
              <a:t>] &gt; ME </a:t>
            </a:r>
            <a:r>
              <a:rPr lang="en-US" i="1" dirty="0">
                <a:latin typeface="Times New Roman"/>
                <a:cs typeface="Times New Roman"/>
              </a:rPr>
              <a:t>name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na:me</a:t>
            </a:r>
            <a:r>
              <a:rPr lang="en-US" dirty="0">
                <a:latin typeface="Times New Roman"/>
                <a:cs typeface="Times New Roman"/>
              </a:rPr>
              <a:t>]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/>
              <a:t>OE </a:t>
            </a:r>
            <a:r>
              <a:rPr lang="en-US" dirty="0" err="1"/>
              <a:t>wicu</a:t>
            </a:r>
            <a:r>
              <a:rPr lang="en-US" dirty="0"/>
              <a:t> [</a:t>
            </a:r>
            <a:r>
              <a:rPr lang="en-US" dirty="0" err="1"/>
              <a:t>wiku</a:t>
            </a:r>
            <a:r>
              <a:rPr lang="en-US" dirty="0"/>
              <a:t>] &gt; ME </a:t>
            </a:r>
            <a:r>
              <a:rPr lang="en-US" dirty="0" err="1"/>
              <a:t>weeke</a:t>
            </a:r>
            <a:r>
              <a:rPr lang="en-US" dirty="0"/>
              <a:t> [</a:t>
            </a:r>
            <a:r>
              <a:rPr lang="en-US" dirty="0" err="1"/>
              <a:t>we:ke</a:t>
            </a:r>
            <a:r>
              <a:rPr lang="en-US" dirty="0"/>
              <a:t>] (</a:t>
            </a:r>
            <a:r>
              <a:rPr lang="en-US" i="1" dirty="0"/>
              <a:t>in the North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OE </a:t>
            </a:r>
            <a:r>
              <a:rPr lang="en-US" dirty="0" err="1"/>
              <a:t>duru</a:t>
            </a:r>
            <a:r>
              <a:rPr lang="en-US" dirty="0"/>
              <a:t> [</a:t>
            </a:r>
            <a:r>
              <a:rPr lang="en-US" dirty="0" err="1"/>
              <a:t>duru</a:t>
            </a:r>
            <a:r>
              <a:rPr lang="en-US" dirty="0"/>
              <a:t>] &gt; ME </a:t>
            </a:r>
            <a:r>
              <a:rPr lang="en-US" dirty="0" err="1"/>
              <a:t>doore</a:t>
            </a:r>
            <a:r>
              <a:rPr lang="en-US" dirty="0"/>
              <a:t>, </a:t>
            </a:r>
            <a:r>
              <a:rPr lang="en-US" dirty="0" err="1"/>
              <a:t>dore</a:t>
            </a:r>
            <a:r>
              <a:rPr lang="en-US" dirty="0"/>
              <a:t> [</a:t>
            </a:r>
            <a:r>
              <a:rPr lang="en-US" dirty="0" err="1"/>
              <a:t>do:re</a:t>
            </a:r>
            <a:r>
              <a:rPr lang="en-US" dirty="0"/>
              <a:t>] (</a:t>
            </a:r>
            <a:r>
              <a:rPr lang="en-US" i="1" dirty="0"/>
              <a:t>in the North</a:t>
            </a:r>
            <a:r>
              <a:rPr lang="en-US" dirty="0"/>
              <a:t>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149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382" y="685801"/>
            <a:ext cx="9504216" cy="955964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600" dirty="0"/>
              <a:t>The phonological essence </a:t>
            </a:r>
            <a:r>
              <a:rPr lang="en-US" sz="3600" dirty="0" smtClean="0"/>
              <a:t>of </a:t>
            </a:r>
            <a:r>
              <a:rPr lang="en-US" sz="3600" dirty="0"/>
              <a:t>quantitative changes </a:t>
            </a:r>
            <a:r>
              <a:rPr lang="en-US" b="1" dirty="0"/>
              <a:t/>
            </a:r>
            <a:br>
              <a:rPr lang="en-US" b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2381" y="1724891"/>
            <a:ext cx="9504215" cy="4150977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en-US" b="1" i="1" dirty="0" smtClean="0"/>
              <a:t>The </a:t>
            </a:r>
            <a:r>
              <a:rPr lang="en-US" b="1" i="1" dirty="0"/>
              <a:t>ruin and loss of the phonological correlation of quantity</a:t>
            </a:r>
            <a:r>
              <a:rPr lang="en-US" dirty="0"/>
              <a:t> in the system of Middle English </a:t>
            </a:r>
            <a:r>
              <a:rPr lang="en-US" dirty="0" err="1" smtClean="0"/>
              <a:t>monophthongs</a:t>
            </a:r>
            <a:endParaRPr lang="en-US" dirty="0" smtClean="0"/>
          </a:p>
          <a:p>
            <a:pPr marL="457200" indent="-457200" algn="just">
              <a:buAutoNum type="arabicPeriod"/>
            </a:pPr>
            <a:r>
              <a:rPr lang="en-US" dirty="0" smtClean="0"/>
              <a:t> </a:t>
            </a:r>
            <a:r>
              <a:rPr lang="en-US" dirty="0"/>
              <a:t>By the end of the ME </a:t>
            </a:r>
            <a:r>
              <a:rPr lang="en-US" dirty="0" smtClean="0"/>
              <a:t>period, </a:t>
            </a:r>
            <a:r>
              <a:rPr lang="en-US" b="1" i="1" dirty="0"/>
              <a:t>a</a:t>
            </a:r>
            <a:r>
              <a:rPr lang="en-US" b="1" i="1" dirty="0" smtClean="0"/>
              <a:t> </a:t>
            </a:r>
            <a:r>
              <a:rPr lang="en-US" b="1" i="1" dirty="0"/>
              <a:t>new </a:t>
            </a:r>
            <a:r>
              <a:rPr lang="en-US" b="1" i="1" dirty="0" smtClean="0"/>
              <a:t>correlation “ </a:t>
            </a:r>
            <a:r>
              <a:rPr lang="en-US" b="1" i="1" dirty="0"/>
              <a:t>checked / </a:t>
            </a:r>
            <a:r>
              <a:rPr lang="en-US" b="1" i="1" dirty="0" smtClean="0"/>
              <a:t>non-checked” </a:t>
            </a:r>
            <a:r>
              <a:rPr lang="en-US" dirty="0" smtClean="0"/>
              <a:t>developed</a:t>
            </a:r>
            <a:r>
              <a:rPr lang="en-US" dirty="0"/>
              <a:t>. Short vowels were interpreted as </a:t>
            </a:r>
            <a:r>
              <a:rPr lang="en-US" b="1" dirty="0"/>
              <a:t>checked</a:t>
            </a:r>
            <a:r>
              <a:rPr lang="en-US" dirty="0"/>
              <a:t> and long vowels as </a:t>
            </a:r>
            <a:r>
              <a:rPr lang="en-US" b="1" dirty="0"/>
              <a:t>non-checked or free.</a:t>
            </a:r>
            <a:endParaRPr lang="en-US" dirty="0" smtClean="0"/>
          </a:p>
          <a:p>
            <a:pPr marL="457200" indent="-457200" algn="just">
              <a:buAutoNum type="arabicPeriod"/>
            </a:pPr>
            <a:r>
              <a:rPr lang="en-US" b="1" i="1" dirty="0" smtClean="0"/>
              <a:t>The </a:t>
            </a:r>
            <a:r>
              <a:rPr lang="en-US" b="1" i="1" dirty="0"/>
              <a:t>strengthening of the position of long </a:t>
            </a:r>
            <a:r>
              <a:rPr lang="en-US" b="1" i="1" dirty="0" err="1" smtClean="0"/>
              <a:t>monophthongs</a:t>
            </a:r>
            <a:endParaRPr lang="en-US" b="1" i="1" dirty="0"/>
          </a:p>
          <a:p>
            <a:pPr marL="0" indent="0" algn="just">
              <a:buNone/>
            </a:pPr>
            <a:r>
              <a:rPr lang="en-US" b="1" i="1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functional </a:t>
            </a:r>
            <a:r>
              <a:rPr lang="en-US" dirty="0" smtClean="0"/>
              <a:t>load of long vowels </a:t>
            </a:r>
            <a:r>
              <a:rPr lang="en-US" dirty="0"/>
              <a:t>in the system of Middle English vocalism </a:t>
            </a:r>
            <a:r>
              <a:rPr lang="en-US" dirty="0" smtClean="0"/>
              <a:t>increased</a:t>
            </a:r>
            <a:r>
              <a:rPr lang="en-US" dirty="0"/>
              <a:t> </a:t>
            </a:r>
            <a:r>
              <a:rPr lang="en-US" dirty="0" smtClean="0"/>
              <a:t>because </a:t>
            </a:r>
            <a:r>
              <a:rPr lang="en-US" b="1" i="1" dirty="0"/>
              <a:t>the correlation open/close</a:t>
            </a:r>
            <a:r>
              <a:rPr lang="en-US" dirty="0"/>
              <a:t> </a:t>
            </a:r>
            <a:r>
              <a:rPr lang="en-US" dirty="0" smtClean="0"/>
              <a:t>in long vowels </a:t>
            </a:r>
            <a:r>
              <a:rPr lang="en-US" dirty="0"/>
              <a:t>became </a:t>
            </a:r>
            <a:r>
              <a:rPr lang="en-US" dirty="0" smtClean="0"/>
              <a:t>functionally more </a:t>
            </a:r>
            <a:r>
              <a:rPr lang="en-US" dirty="0"/>
              <a:t>strengthened.</a:t>
            </a:r>
          </a:p>
          <a:p>
            <a:pPr marL="0" indent="0" algn="just">
              <a:buNone/>
            </a:pPr>
            <a:r>
              <a:rPr lang="en-US" dirty="0" smtClean="0"/>
              <a:t> 4.  </a:t>
            </a:r>
            <a:r>
              <a:rPr lang="en-US" dirty="0"/>
              <a:t>The appearance of the long back vowel phoneme of low rise /a</a:t>
            </a:r>
            <a:r>
              <a:rPr lang="en-US" dirty="0" smtClean="0"/>
              <a:t>:/</a:t>
            </a:r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9357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218210"/>
            <a:ext cx="9601195" cy="1683326"/>
          </a:xfrm>
        </p:spPr>
        <p:txBody>
          <a:bodyPr/>
          <a:lstStyle/>
          <a:p>
            <a:r>
              <a:rPr lang="en-US" dirty="0"/>
              <a:t>Middle English Vowel Development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3" y="1808018"/>
            <a:ext cx="9601196" cy="4275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system of Old English diphthongs was ruined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they became simplified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coincided with simple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monophthongs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Early Middle English.</a:t>
            </a:r>
          </a:p>
          <a:p>
            <a:pPr marL="0" indent="0">
              <a:buNone/>
            </a:pPr>
            <a:r>
              <a:rPr lang="en-US" b="1" dirty="0" smtClean="0"/>
              <a:t>                  OE </a:t>
            </a:r>
            <a:r>
              <a:rPr lang="en-US" b="1" dirty="0" err="1"/>
              <a:t>ea</a:t>
            </a:r>
            <a:r>
              <a:rPr lang="en-US" b="1" dirty="0"/>
              <a:t> [</a:t>
            </a:r>
            <a:r>
              <a:rPr lang="en-US" b="1" dirty="0" err="1">
                <a:latin typeface="Times New Roman"/>
                <a:cs typeface="Times New Roman"/>
              </a:rPr>
              <a:t>æa</a:t>
            </a:r>
            <a:r>
              <a:rPr lang="en-US" b="1" dirty="0">
                <a:latin typeface="Times New Roman"/>
                <a:cs typeface="Times New Roman"/>
              </a:rPr>
              <a:t>]</a:t>
            </a:r>
            <a:r>
              <a:rPr lang="en-US" b="1" dirty="0"/>
              <a:t> &gt; LOE /</a:t>
            </a:r>
            <a:r>
              <a:rPr lang="en-US" b="1" dirty="0">
                <a:latin typeface="Times New Roman"/>
                <a:cs typeface="Times New Roman"/>
              </a:rPr>
              <a:t>æ/ &gt; ME /</a:t>
            </a:r>
            <a:r>
              <a:rPr lang="en-US" b="1" dirty="0" smtClean="0">
                <a:latin typeface="Times New Roman"/>
                <a:cs typeface="Times New Roman"/>
              </a:rPr>
              <a:t>a</a:t>
            </a:r>
            <a:r>
              <a:rPr lang="en-US" b="1" dirty="0">
                <a:latin typeface="Times New Roman"/>
                <a:cs typeface="Times New Roman"/>
              </a:rPr>
              <a:t>/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OE </a:t>
            </a:r>
            <a:r>
              <a:rPr lang="en-US" i="1" dirty="0">
                <a:latin typeface="Times New Roman"/>
                <a:cs typeface="Times New Roman"/>
              </a:rPr>
              <a:t>heard</a:t>
            </a:r>
            <a:r>
              <a:rPr lang="en-US" dirty="0">
                <a:latin typeface="Times New Roman"/>
                <a:cs typeface="Times New Roman"/>
              </a:rPr>
              <a:t>  [</a:t>
            </a:r>
            <a:r>
              <a:rPr lang="en-US" dirty="0" err="1">
                <a:latin typeface="Times New Roman"/>
                <a:cs typeface="Times New Roman"/>
              </a:rPr>
              <a:t>hæard</a:t>
            </a:r>
            <a:r>
              <a:rPr lang="en-US" dirty="0">
                <a:latin typeface="Times New Roman"/>
                <a:cs typeface="Times New Roman"/>
              </a:rPr>
              <a:t>] &gt; LOE (11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 c.) </a:t>
            </a:r>
            <a:r>
              <a:rPr lang="en-US" i="1" dirty="0" err="1">
                <a:latin typeface="Times New Roman"/>
                <a:cs typeface="Times New Roman"/>
              </a:rPr>
              <a:t>hærd</a:t>
            </a:r>
            <a:r>
              <a:rPr lang="en-US" dirty="0">
                <a:latin typeface="Times New Roman"/>
                <a:cs typeface="Times New Roman"/>
              </a:rPr>
              <a:t>  [</a:t>
            </a:r>
            <a:r>
              <a:rPr lang="en-US" dirty="0" err="1">
                <a:latin typeface="Times New Roman"/>
                <a:cs typeface="Times New Roman"/>
              </a:rPr>
              <a:t>hærd</a:t>
            </a:r>
            <a:r>
              <a:rPr lang="en-US" dirty="0">
                <a:latin typeface="Times New Roman"/>
                <a:cs typeface="Times New Roman"/>
              </a:rPr>
              <a:t>] &gt; ME (12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 c.) </a:t>
            </a:r>
            <a:r>
              <a:rPr lang="en-US" i="1" dirty="0">
                <a:latin typeface="Times New Roman"/>
                <a:cs typeface="Times New Roman"/>
              </a:rPr>
              <a:t>hard</a:t>
            </a:r>
            <a:r>
              <a:rPr lang="en-US" dirty="0">
                <a:latin typeface="Times New Roman"/>
                <a:cs typeface="Times New Roman"/>
              </a:rPr>
              <a:t> [ hard]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 smtClean="0"/>
              <a:t>OE </a:t>
            </a:r>
            <a:r>
              <a:rPr lang="en-US" b="1" dirty="0" err="1">
                <a:latin typeface="Times New Roman"/>
                <a:cs typeface="Times New Roman"/>
              </a:rPr>
              <a:t>ēa</a:t>
            </a:r>
            <a:r>
              <a:rPr lang="en-US" b="1" dirty="0">
                <a:latin typeface="Times New Roman"/>
                <a:cs typeface="Times New Roman"/>
              </a:rPr>
              <a:t> [</a:t>
            </a:r>
            <a:r>
              <a:rPr lang="en-US" b="1" dirty="0" err="1">
                <a:latin typeface="Times New Roman"/>
                <a:cs typeface="Times New Roman"/>
              </a:rPr>
              <a:t>æa</a:t>
            </a:r>
            <a:r>
              <a:rPr lang="en-US" b="1" dirty="0">
                <a:latin typeface="Times New Roman"/>
                <a:cs typeface="Times New Roman"/>
              </a:rPr>
              <a:t>:]&gt; LOE /æ:/ &gt; ME /ɛ</a:t>
            </a:r>
            <a:r>
              <a:rPr lang="en-US" b="1" dirty="0" smtClean="0">
                <a:latin typeface="Times New Roman"/>
                <a:cs typeface="Times New Roman"/>
              </a:rPr>
              <a:t>:/  </a:t>
            </a:r>
            <a:r>
              <a:rPr lang="en-US" dirty="0" smtClean="0">
                <a:latin typeface="Times New Roman"/>
                <a:cs typeface="Times New Roman"/>
              </a:rPr>
              <a:t>         OE </a:t>
            </a:r>
            <a:r>
              <a:rPr lang="en-US" i="1" dirty="0" err="1">
                <a:latin typeface="Times New Roman"/>
                <a:cs typeface="Times New Roman"/>
              </a:rPr>
              <a:t>ēast</a:t>
            </a:r>
            <a:r>
              <a:rPr lang="en-US" dirty="0">
                <a:latin typeface="Times New Roman"/>
                <a:cs typeface="Times New Roman"/>
              </a:rPr>
              <a:t>  </a:t>
            </a:r>
            <a:r>
              <a:rPr lang="en-US" b="1" dirty="0">
                <a:latin typeface="Times New Roman"/>
                <a:cs typeface="Times New Roman"/>
              </a:rPr>
              <a:t>[</a:t>
            </a:r>
            <a:r>
              <a:rPr lang="en-US" dirty="0" err="1">
                <a:latin typeface="Times New Roman"/>
                <a:cs typeface="Times New Roman"/>
              </a:rPr>
              <a:t>æa:st</a:t>
            </a:r>
            <a:r>
              <a:rPr lang="en-US" b="1" dirty="0">
                <a:latin typeface="Times New Roman"/>
                <a:cs typeface="Times New Roman"/>
              </a:rPr>
              <a:t>]</a:t>
            </a:r>
            <a:r>
              <a:rPr lang="en-US" dirty="0">
                <a:latin typeface="Times New Roman"/>
                <a:cs typeface="Times New Roman"/>
              </a:rPr>
              <a:t>&gt; ME </a:t>
            </a:r>
            <a:r>
              <a:rPr lang="en-US" i="1" dirty="0">
                <a:latin typeface="Times New Roman"/>
                <a:cs typeface="Times New Roman"/>
              </a:rPr>
              <a:t>east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ɛ:st</a:t>
            </a:r>
            <a:r>
              <a:rPr lang="en-US" dirty="0">
                <a:latin typeface="Times New Roman"/>
                <a:cs typeface="Times New Roman"/>
              </a:rPr>
              <a:t>]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OE </a:t>
            </a:r>
            <a:r>
              <a:rPr lang="en-US" b="1" dirty="0" err="1">
                <a:latin typeface="Times New Roman"/>
                <a:cs typeface="Times New Roman"/>
              </a:rPr>
              <a:t>ēo</a:t>
            </a:r>
            <a:r>
              <a:rPr lang="en-US" b="1" dirty="0">
                <a:latin typeface="Times New Roman"/>
                <a:cs typeface="Times New Roman"/>
              </a:rPr>
              <a:t> &gt; ME /e</a:t>
            </a:r>
            <a:r>
              <a:rPr lang="en-US" b="1" dirty="0" smtClean="0">
                <a:latin typeface="Times New Roman"/>
                <a:cs typeface="Times New Roman"/>
              </a:rPr>
              <a:t>:/          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OE </a:t>
            </a:r>
            <a:r>
              <a:rPr lang="en-US" i="1" dirty="0" err="1">
                <a:latin typeface="Times New Roman"/>
                <a:cs typeface="Times New Roman"/>
              </a:rPr>
              <a:t>dēop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deo:p</a:t>
            </a:r>
            <a:r>
              <a:rPr lang="en-US" dirty="0">
                <a:latin typeface="Times New Roman"/>
                <a:cs typeface="Times New Roman"/>
              </a:rPr>
              <a:t>] &gt; ME </a:t>
            </a:r>
            <a:r>
              <a:rPr lang="en-US" i="1" dirty="0" err="1">
                <a:latin typeface="Times New Roman"/>
                <a:cs typeface="Times New Roman"/>
              </a:rPr>
              <a:t>deep,depe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de:p</a:t>
            </a:r>
            <a:r>
              <a:rPr lang="en-US" dirty="0">
                <a:latin typeface="Times New Roman"/>
                <a:cs typeface="Times New Roman"/>
              </a:rPr>
              <a:t>]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OE </a:t>
            </a:r>
            <a:r>
              <a:rPr lang="en-US" b="1" dirty="0" err="1">
                <a:latin typeface="Times New Roman"/>
                <a:cs typeface="Times New Roman"/>
              </a:rPr>
              <a:t>eo</a:t>
            </a:r>
            <a:r>
              <a:rPr lang="en-US" b="1" dirty="0">
                <a:latin typeface="Times New Roman"/>
                <a:cs typeface="Times New Roman"/>
              </a:rPr>
              <a:t> &gt; ME  /e</a:t>
            </a:r>
            <a:r>
              <a:rPr lang="en-US" b="1" dirty="0" smtClean="0">
                <a:latin typeface="Times New Roman"/>
                <a:cs typeface="Times New Roman"/>
              </a:rPr>
              <a:t>/          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OE </a:t>
            </a:r>
            <a:r>
              <a:rPr lang="en-US" i="1" dirty="0" err="1">
                <a:latin typeface="Times New Roman"/>
                <a:cs typeface="Times New Roman"/>
              </a:rPr>
              <a:t>heorte</a:t>
            </a:r>
            <a:r>
              <a:rPr lang="en-US" dirty="0">
                <a:latin typeface="Times New Roman"/>
                <a:cs typeface="Times New Roman"/>
              </a:rPr>
              <a:t>  [</a:t>
            </a:r>
            <a:r>
              <a:rPr lang="en-US" dirty="0" err="1">
                <a:latin typeface="Times New Roman"/>
                <a:cs typeface="Times New Roman"/>
              </a:rPr>
              <a:t>heorte</a:t>
            </a:r>
            <a:r>
              <a:rPr lang="en-US" dirty="0">
                <a:latin typeface="Times New Roman"/>
                <a:cs typeface="Times New Roman"/>
              </a:rPr>
              <a:t>] &gt; ME </a:t>
            </a:r>
            <a:r>
              <a:rPr lang="en-US" i="1" dirty="0" err="1">
                <a:latin typeface="Times New Roman"/>
                <a:cs typeface="Times New Roman"/>
              </a:rPr>
              <a:t>herte</a:t>
            </a:r>
            <a:r>
              <a:rPr lang="en-US" dirty="0">
                <a:latin typeface="Times New Roman"/>
                <a:cs typeface="Times New Roman"/>
              </a:rPr>
              <a:t> [ </a:t>
            </a:r>
            <a:r>
              <a:rPr lang="en-US" dirty="0" err="1">
                <a:latin typeface="Times New Roman"/>
                <a:cs typeface="Times New Roman"/>
              </a:rPr>
              <a:t>herte</a:t>
            </a:r>
            <a:r>
              <a:rPr lang="en-US" dirty="0">
                <a:latin typeface="Times New Roman"/>
                <a:cs typeface="Times New Roman"/>
              </a:rPr>
              <a:t>]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3979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381" y="691187"/>
            <a:ext cx="9531925" cy="909013"/>
          </a:xfrm>
        </p:spPr>
        <p:txBody>
          <a:bodyPr/>
          <a:lstStyle/>
          <a:p>
            <a:r>
              <a:rPr lang="en-US" dirty="0"/>
              <a:t>Middle English Vowel Development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6126" y="1600200"/>
            <a:ext cx="9795161" cy="45616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In Early Middle English new diphthongs arose as a result of </a:t>
            </a:r>
            <a:r>
              <a:rPr lang="en-US" b="1" dirty="0"/>
              <a:t>the vocalization of some fricatives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/>
              <a:t>The first stage of the vocalization (EME) involves the OE </a:t>
            </a:r>
            <a:r>
              <a:rPr lang="en-US" b="1" dirty="0"/>
              <a:t>voiced</a:t>
            </a:r>
            <a:r>
              <a:rPr lang="en-US" dirty="0"/>
              <a:t> palatal [</a:t>
            </a:r>
            <a:r>
              <a:rPr lang="en-US" b="1" dirty="0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j] </a:t>
            </a:r>
            <a:r>
              <a:rPr lang="en-US" dirty="0" smtClean="0"/>
              <a:t>and </a:t>
            </a:r>
            <a:r>
              <a:rPr lang="en-US" dirty="0"/>
              <a:t>velar </a:t>
            </a:r>
            <a:r>
              <a:rPr lang="en-US" b="1" dirty="0"/>
              <a:t>[</a:t>
            </a:r>
            <a:r>
              <a:rPr lang="en-US" b="1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ɣ</a:t>
            </a:r>
            <a:r>
              <a:rPr lang="en-US" b="1" dirty="0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] </a:t>
            </a:r>
            <a:r>
              <a:rPr lang="en-US" dirty="0" smtClean="0"/>
              <a:t>fricatives and </a:t>
            </a:r>
            <a:r>
              <a:rPr lang="en-US" dirty="0"/>
              <a:t>the semi-vowel </a:t>
            </a:r>
            <a:r>
              <a:rPr lang="en-US" b="1" dirty="0"/>
              <a:t>/w/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The second stage of the vocalization (LME) involves the OE </a:t>
            </a:r>
            <a:r>
              <a:rPr lang="en-US" b="1" dirty="0"/>
              <a:t>voiceless</a:t>
            </a:r>
            <a:r>
              <a:rPr lang="en-US" dirty="0"/>
              <a:t> </a:t>
            </a:r>
            <a:r>
              <a:rPr lang="en-US" dirty="0" smtClean="0"/>
              <a:t>palatal </a:t>
            </a:r>
            <a:r>
              <a:rPr lang="en-US" b="1" dirty="0" smtClean="0"/>
              <a:t>[</a:t>
            </a:r>
            <a:r>
              <a:rPr lang="en-US" b="1" dirty="0" smtClean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x’]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velar </a:t>
            </a:r>
            <a:r>
              <a:rPr lang="en-US" b="1" dirty="0" smtClean="0"/>
              <a:t>[x]</a:t>
            </a:r>
            <a:r>
              <a:rPr lang="en-US" dirty="0" smtClean="0"/>
              <a:t> </a:t>
            </a:r>
            <a:r>
              <a:rPr lang="en-US" dirty="0"/>
              <a:t>fricatives.</a:t>
            </a:r>
          </a:p>
          <a:p>
            <a:pPr marL="0" indent="0">
              <a:buNone/>
            </a:pPr>
            <a:r>
              <a:rPr lang="en-US" dirty="0"/>
              <a:t>     This vocalization greatly supported the general process of the rise of a new correlation </a:t>
            </a:r>
            <a:r>
              <a:rPr lang="en-US" i="1" dirty="0" smtClean="0"/>
              <a:t>checked/non-checked.</a:t>
            </a:r>
            <a:endParaRPr lang="ru-RU" i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1653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80796"/>
            <a:ext cx="9597733" cy="888232"/>
          </a:xfrm>
        </p:spPr>
        <p:txBody>
          <a:bodyPr/>
          <a:lstStyle/>
          <a:p>
            <a:r>
              <a:rPr lang="en-US" dirty="0" smtClean="0"/>
              <a:t>EME vocalization of fricatives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399" y="1590578"/>
            <a:ext cx="9597733" cy="446732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smtClean="0">
                <a:latin typeface="Garamond" panose="02020404030301010803" pitchFamily="18" charset="0"/>
                <a:cs typeface="Calibri" pitchFamily="34" charset="0"/>
              </a:rPr>
              <a:t>The </a:t>
            </a:r>
            <a:r>
              <a:rPr lang="en-US" dirty="0">
                <a:latin typeface="Garamond" panose="02020404030301010803" pitchFamily="18" charset="0"/>
                <a:cs typeface="Calibri" pitchFamily="34" charset="0"/>
              </a:rPr>
              <a:t>vowels which resulted from the </a:t>
            </a:r>
            <a:r>
              <a:rPr lang="en-US" dirty="0" smtClean="0">
                <a:latin typeface="Garamond" panose="02020404030301010803" pitchFamily="18" charset="0"/>
                <a:cs typeface="Calibri" pitchFamily="34" charset="0"/>
              </a:rPr>
              <a:t> Early Middle English vocalization </a:t>
            </a:r>
            <a:r>
              <a:rPr lang="en-US" dirty="0">
                <a:latin typeface="Garamond" panose="02020404030301010803" pitchFamily="18" charset="0"/>
                <a:cs typeface="Calibri" pitchFamily="34" charset="0"/>
              </a:rPr>
              <a:t>of the voiced velar and palatal fricatives and the semi-vowel /w/ </a:t>
            </a:r>
            <a:r>
              <a:rPr lang="en-US" dirty="0" smtClean="0">
                <a:latin typeface="Garamond" panose="02020404030301010803" pitchFamily="18" charset="0"/>
                <a:cs typeface="Calibri" pitchFamily="34" charset="0"/>
              </a:rPr>
              <a:t>phonetically formed </a:t>
            </a:r>
            <a:r>
              <a:rPr lang="en-US" dirty="0">
                <a:latin typeface="Garamond" panose="02020404030301010803" pitchFamily="18" charset="0"/>
                <a:cs typeface="Calibri" pitchFamily="34" charset="0"/>
              </a:rPr>
              <a:t>a diphthong with a preceding vowel of the middle or of the low rise.</a:t>
            </a:r>
          </a:p>
          <a:p>
            <a:pPr marL="0" indent="0">
              <a:buNone/>
              <a:defRPr/>
            </a:pPr>
            <a:r>
              <a:rPr lang="en-US" b="1" dirty="0" smtClean="0">
                <a:latin typeface="Garamond" panose="02020404030301010803" pitchFamily="18" charset="0"/>
                <a:cs typeface="Calibri" pitchFamily="34" charset="0"/>
              </a:rPr>
              <a:t>OE </a:t>
            </a:r>
            <a:r>
              <a:rPr lang="en-US" b="1" dirty="0" err="1">
                <a:latin typeface="Garamond" panose="02020404030301010803" pitchFamily="18" charset="0"/>
                <a:cs typeface="Calibri" pitchFamily="34" charset="0"/>
              </a:rPr>
              <a:t>dæ</a:t>
            </a:r>
            <a:r>
              <a:rPr lang="en-US" b="1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ʒ</a:t>
            </a:r>
            <a:r>
              <a:rPr lang="en-US" b="1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[</a:t>
            </a:r>
            <a:r>
              <a:rPr lang="en-US" b="1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dæj</a:t>
            </a:r>
            <a:r>
              <a:rPr lang="en-US" b="1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]  &gt; EME </a:t>
            </a:r>
            <a:r>
              <a:rPr lang="en-US" b="1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dæi</a:t>
            </a:r>
            <a:r>
              <a:rPr lang="en-US" b="1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[</a:t>
            </a:r>
            <a:r>
              <a:rPr lang="en-US" b="1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dæi</a:t>
            </a:r>
            <a:r>
              <a:rPr lang="en-US" b="1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], </a:t>
            </a:r>
            <a:r>
              <a:rPr lang="en-US" b="1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dei</a:t>
            </a:r>
            <a:r>
              <a:rPr lang="en-US" b="1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[</a:t>
            </a:r>
            <a:r>
              <a:rPr lang="en-US" b="1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dei</a:t>
            </a:r>
            <a:r>
              <a:rPr lang="en-US" b="1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], </a:t>
            </a:r>
            <a:r>
              <a:rPr lang="en-US" b="1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dai,day</a:t>
            </a:r>
            <a:r>
              <a:rPr lang="en-US" b="1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[</a:t>
            </a:r>
            <a:r>
              <a:rPr lang="en-US" b="1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dai</a:t>
            </a:r>
            <a:r>
              <a:rPr lang="en-US" b="1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] </a:t>
            </a:r>
            <a:r>
              <a:rPr lang="en-US" i="1" dirty="0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day</a:t>
            </a:r>
            <a:endParaRPr lang="en-US" i="1" dirty="0">
              <a:latin typeface="Garamond" panose="02020404030301010803" pitchFamily="18" charset="0"/>
              <a:ea typeface="Lucida Sans Unicode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r>
              <a:rPr lang="en-US" b="1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OE </a:t>
            </a:r>
            <a:r>
              <a:rPr lang="en-US" b="1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weʒ</a:t>
            </a:r>
            <a:r>
              <a:rPr lang="en-US" b="1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[</a:t>
            </a:r>
            <a:r>
              <a:rPr lang="en-US" b="1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wej</a:t>
            </a:r>
            <a:r>
              <a:rPr lang="en-US" b="1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]  &gt; EME </a:t>
            </a:r>
            <a:r>
              <a:rPr lang="en-US" b="1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wei</a:t>
            </a:r>
            <a:r>
              <a:rPr lang="en-US" b="1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[</a:t>
            </a:r>
            <a:r>
              <a:rPr lang="en-US" b="1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wei</a:t>
            </a:r>
            <a:r>
              <a:rPr lang="en-US" b="1" dirty="0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]</a:t>
            </a:r>
            <a:r>
              <a:rPr lang="en-US" i="1" dirty="0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way</a:t>
            </a:r>
            <a:endParaRPr lang="en-US" b="1" dirty="0">
              <a:latin typeface="Garamond" panose="02020404030301010803" pitchFamily="18" charset="0"/>
              <a:ea typeface="Lucida Sans Unicode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r>
              <a:rPr lang="en-US" b="1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OE </a:t>
            </a:r>
            <a:r>
              <a:rPr lang="en-US" b="1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laʒu</a:t>
            </a:r>
            <a:r>
              <a:rPr lang="en-US" b="1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[</a:t>
            </a:r>
            <a:r>
              <a:rPr lang="en-US" b="1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laɣu</a:t>
            </a:r>
            <a:r>
              <a:rPr lang="en-US" b="1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] &gt;EME </a:t>
            </a:r>
            <a:r>
              <a:rPr lang="en-US" b="1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lawe</a:t>
            </a:r>
            <a:r>
              <a:rPr lang="en-US" b="1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[</a:t>
            </a:r>
            <a:r>
              <a:rPr lang="en-US" b="1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lauə</a:t>
            </a:r>
            <a:r>
              <a:rPr lang="en-US" b="1" dirty="0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] </a:t>
            </a:r>
            <a:r>
              <a:rPr lang="en-US" i="1" dirty="0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law</a:t>
            </a:r>
            <a:endParaRPr lang="en-US" b="1" dirty="0">
              <a:latin typeface="Garamond" panose="02020404030301010803" pitchFamily="18" charset="0"/>
              <a:ea typeface="Lucida Sans Unicode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r>
              <a:rPr lang="en-US" b="1" dirty="0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OE </a:t>
            </a:r>
            <a:r>
              <a:rPr lang="en-US" b="1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snāw</a:t>
            </a:r>
            <a:r>
              <a:rPr lang="en-US" b="1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 [</a:t>
            </a:r>
            <a:r>
              <a:rPr lang="en-US" b="1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snɑw</a:t>
            </a:r>
            <a:r>
              <a:rPr lang="en-US" b="1" dirty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] &gt; EME snow [</a:t>
            </a:r>
            <a:r>
              <a:rPr lang="en-US" b="1" dirty="0" err="1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snou</a:t>
            </a:r>
            <a:r>
              <a:rPr lang="en-US" b="1" dirty="0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] </a:t>
            </a:r>
            <a:r>
              <a:rPr lang="en-US" i="1" dirty="0" smtClean="0">
                <a:latin typeface="Garamond" panose="02020404030301010803" pitchFamily="18" charset="0"/>
                <a:ea typeface="Lucida Sans Unicode" pitchFamily="34" charset="0"/>
                <a:cs typeface="Calibri" pitchFamily="34" charset="0"/>
              </a:rPr>
              <a:t>snow</a:t>
            </a:r>
            <a:endParaRPr lang="en-US" b="1" dirty="0">
              <a:latin typeface="Garamond" panose="02020404030301010803" pitchFamily="18" charset="0"/>
              <a:ea typeface="Lucida Sans Unicode" pitchFamily="34" charset="0"/>
              <a:cs typeface="Calibri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6325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254768"/>
            <a:ext cx="9601196" cy="1303867"/>
          </a:xfrm>
        </p:spPr>
        <p:txBody>
          <a:bodyPr/>
          <a:lstStyle/>
          <a:p>
            <a:r>
              <a:rPr lang="en-US" dirty="0" smtClean="0"/>
              <a:t>Middle English Diphthongs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549012"/>
            <a:ext cx="9518069" cy="452967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 vocalization of the palatal fricative [</a:t>
            </a:r>
            <a:r>
              <a:rPr lang="en-US" dirty="0" smtClean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j] 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after the front vowel of the high </a:t>
            </a:r>
            <a:r>
              <a:rPr lang="en-US" dirty="0" smtClean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rise /</a:t>
            </a:r>
            <a:r>
              <a:rPr lang="en-US" dirty="0" err="1" smtClean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 smtClean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resulted in the development of a new diphthong  /</a:t>
            </a:r>
            <a:r>
              <a:rPr lang="en-US" dirty="0" err="1" smtClean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 err="1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į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/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Garamond" panose="02020404030301010803" pitchFamily="18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OE 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tiʒol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[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tijol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 &gt;EME 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tiʒele,tegel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, tile [ 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tijl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&gt; 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tiįl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&gt;</a:t>
            </a:r>
            <a:r>
              <a:rPr lang="en-US" b="1" dirty="0" err="1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ti:l</a:t>
            </a:r>
            <a:r>
              <a:rPr lang="en-US" b="1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</a:t>
            </a:r>
          </a:p>
          <a:p>
            <a:pPr marL="0" indent="0">
              <a:buNone/>
            </a:pPr>
            <a:endParaRPr lang="en-US" b="1" dirty="0" smtClean="0">
              <a:latin typeface="Garamond" panose="02020404030301010803" pitchFamily="18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The 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vocalization of the velar [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ɣ] 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after the  back vowel of high 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rise /u/ </a:t>
            </a:r>
            <a:r>
              <a:rPr lang="en-US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resulted in the development of a new diphthong /</a:t>
            </a:r>
            <a:r>
              <a:rPr lang="en-US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uų</a:t>
            </a:r>
            <a:r>
              <a:rPr lang="en-US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/.</a:t>
            </a:r>
            <a:endParaRPr lang="en-US" dirty="0">
              <a:latin typeface="Garamond" panose="02020404030301010803" pitchFamily="18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OE 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fuʒol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[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fuɣol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 &gt; EME 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fowel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[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fuųəl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], 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foule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[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fuųlə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34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97669"/>
            <a:ext cx="9618515" cy="1002532"/>
          </a:xfrm>
        </p:spPr>
        <p:txBody>
          <a:bodyPr>
            <a:normAutofit/>
          </a:bodyPr>
          <a:lstStyle/>
          <a:p>
            <a:r>
              <a:rPr lang="en-US" sz="3600" dirty="0"/>
              <a:t>The LME vocalization of  </a:t>
            </a:r>
            <a:r>
              <a:rPr lang="en-US" sz="3600" dirty="0" smtClean="0"/>
              <a:t>fricatives (the14 cent.)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1991" y="1600201"/>
            <a:ext cx="9549244" cy="45096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dirty="0" smtClean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vocalization of the </a:t>
            </a:r>
            <a:r>
              <a:rPr lang="en-US" b="1" i="1" u="sng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voiceless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dorsal and velar fricatives </a:t>
            </a:r>
            <a:r>
              <a:rPr lang="en-US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b="1" dirty="0" smtClean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x’]</a:t>
            </a:r>
            <a:r>
              <a:rPr lang="en-US" dirty="0" smtClean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b="1" dirty="0" smtClean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x]</a:t>
            </a:r>
            <a:r>
              <a:rPr lang="en-US" dirty="0" smtClean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phonetically 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went through the appearance  of the gliding </a:t>
            </a:r>
            <a:r>
              <a:rPr lang="en-US" dirty="0" smtClean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sound /</a:t>
            </a:r>
            <a:r>
              <a:rPr lang="en-US" dirty="0" err="1" smtClean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 smtClean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/ or /u/ 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between the fricative and the preceding </a:t>
            </a:r>
            <a:r>
              <a:rPr lang="en-US" dirty="0" smtClean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sound. This sound was reflected in spelling. </a:t>
            </a:r>
            <a:endParaRPr lang="en-US" dirty="0"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OE </a:t>
            </a:r>
            <a:r>
              <a:rPr lang="en-US" b="1" dirty="0" err="1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brōhte</a:t>
            </a:r>
            <a:r>
              <a:rPr lang="en-US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en-US" b="1" dirty="0" err="1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bro:xte</a:t>
            </a:r>
            <a:r>
              <a:rPr lang="en-US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&gt; EME 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broʒte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[ 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broxte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 &gt; LME 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broughte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       [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brouxtə</a:t>
            </a:r>
            <a:r>
              <a:rPr lang="en-US" b="1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 </a:t>
            </a:r>
            <a:r>
              <a:rPr lang="en-US" i="1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brought</a:t>
            </a:r>
            <a:r>
              <a:rPr lang="en-US" b="1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 </a:t>
            </a:r>
            <a:endParaRPr lang="en-US" b="1" dirty="0">
              <a:latin typeface="Garamond" panose="02020404030301010803" pitchFamily="18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OE 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tāhte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[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tɑ:xte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 &gt; EME 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taʒte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[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taxte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 &gt; LME 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taughte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[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tauxtə</a:t>
            </a:r>
            <a:r>
              <a:rPr lang="en-US" b="1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 </a:t>
            </a:r>
            <a:r>
              <a:rPr lang="en-US" i="1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taught</a:t>
            </a:r>
            <a:endParaRPr lang="en-US" b="1" dirty="0">
              <a:latin typeface="Garamond" panose="02020404030301010803" pitchFamily="18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OE 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niht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[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nix’t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 &gt; ME night [ 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niįx’t</a:t>
            </a:r>
            <a:r>
              <a:rPr lang="en-US" b="1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</a:t>
            </a:r>
            <a:r>
              <a:rPr lang="en-US" i="1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night</a:t>
            </a:r>
            <a:endParaRPr lang="en-US" b="1" dirty="0">
              <a:latin typeface="Garamond" panose="02020404030301010803" pitchFamily="18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OE 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eahta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[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eax’tɑ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 &gt; EME 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ehte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[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ex’te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 &gt;LME 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eighte</a:t>
            </a:r>
            <a:r>
              <a:rPr lang="en-US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[</a:t>
            </a:r>
            <a:r>
              <a:rPr lang="en-US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eix’tə</a:t>
            </a:r>
            <a:r>
              <a:rPr lang="en-US" b="1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</a:t>
            </a:r>
            <a:r>
              <a:rPr lang="en-US" i="1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eight</a:t>
            </a:r>
            <a:endParaRPr lang="en-US" b="1" u="sng" dirty="0">
              <a:latin typeface="Garamond" panose="02020404030301010803" pitchFamily="18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8655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91186"/>
            <a:ext cx="9597733" cy="1012923"/>
          </a:xfrm>
        </p:spPr>
        <p:txBody>
          <a:bodyPr/>
          <a:lstStyle/>
          <a:p>
            <a:r>
              <a:rPr lang="en-US" dirty="0" smtClean="0"/>
              <a:t>Middle English Diphthongs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808018"/>
            <a:ext cx="9601196" cy="4119805"/>
          </a:xfrm>
        </p:spPr>
        <p:txBody>
          <a:bodyPr/>
          <a:lstStyle/>
          <a:p>
            <a:pPr marL="0" indent="0">
              <a:buNone/>
            </a:pPr>
            <a:endParaRPr lang="en-US" b="1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i="1" dirty="0" smtClean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 b="1" i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Middle English diphthong /</a:t>
            </a:r>
            <a:r>
              <a:rPr lang="en-US" sz="2800" b="1" i="1" dirty="0" err="1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US" sz="2800" b="1" i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i="1" dirty="0" err="1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iu</a:t>
            </a:r>
            <a:r>
              <a:rPr lang="en-US" sz="2800" b="1" i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was the result of </a:t>
            </a:r>
            <a:r>
              <a:rPr lang="en-US" sz="2800" dirty="0" smtClean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 contraction of </a:t>
            </a:r>
            <a:r>
              <a:rPr lang="en-US" sz="2800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Old English diphthongs and the vocalization of the semi-vowel /w</a:t>
            </a:r>
            <a:r>
              <a:rPr lang="en-US" sz="2800" dirty="0" smtClean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/.</a:t>
            </a:r>
          </a:p>
          <a:p>
            <a:pPr marL="0" indent="0">
              <a:buNone/>
            </a:pPr>
            <a:r>
              <a:rPr lang="en-US" sz="2800" dirty="0" smtClean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sz="2800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OE </a:t>
            </a:r>
            <a:r>
              <a:rPr lang="en-US" sz="2800" b="1" dirty="0" err="1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fēawe</a:t>
            </a:r>
            <a:r>
              <a:rPr lang="en-US" sz="2800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en-US" sz="2800" b="1" dirty="0" err="1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fēawe</a:t>
            </a:r>
            <a:r>
              <a:rPr lang="en-US" sz="2800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en-US" sz="2800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&gt; ME </a:t>
            </a:r>
            <a:r>
              <a:rPr lang="en-US" sz="2800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fewe</a:t>
            </a:r>
            <a:r>
              <a:rPr lang="en-US" sz="2800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[ </a:t>
            </a:r>
            <a:r>
              <a:rPr lang="en-US" sz="2800" b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feuə</a:t>
            </a:r>
            <a:r>
              <a:rPr lang="en-US" sz="2800" b="1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] </a:t>
            </a:r>
            <a:r>
              <a:rPr lang="en-US" sz="2800" i="1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few</a:t>
            </a:r>
          </a:p>
          <a:p>
            <a:pPr marL="0" indent="0">
              <a:buNone/>
            </a:pPr>
            <a:r>
              <a:rPr lang="en-US" sz="2800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    In </a:t>
            </a:r>
            <a:r>
              <a:rPr lang="en-US" sz="2800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the 13</a:t>
            </a:r>
            <a:r>
              <a:rPr lang="en-US" sz="2800" baseline="30000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th</a:t>
            </a:r>
            <a:r>
              <a:rPr lang="en-US" sz="2800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– 14</a:t>
            </a:r>
            <a:r>
              <a:rPr lang="en-US" sz="2800" baseline="30000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th</a:t>
            </a:r>
            <a:r>
              <a:rPr lang="en-US" sz="2800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centuries </a:t>
            </a:r>
            <a:r>
              <a:rPr lang="en-US" sz="2800" b="1" i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the diphthong /</a:t>
            </a:r>
            <a:r>
              <a:rPr lang="en-US" sz="2800" b="1" i="1" dirty="0" err="1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oi</a:t>
            </a:r>
            <a:r>
              <a:rPr lang="en-US" sz="2800" b="1" i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appeared in the phonetic structure of such words as: </a:t>
            </a:r>
            <a:r>
              <a:rPr lang="en-US" sz="2800" i="1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joy, point, boy, joint, choice</a:t>
            </a:r>
            <a:r>
              <a:rPr lang="en-US" sz="2800" dirty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etc., as the result of the process of French </a:t>
            </a:r>
            <a:r>
              <a:rPr lang="en-US" sz="2800" dirty="0" smtClean="0">
                <a:latin typeface="Garamond" panose="02020404030301010803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borrowing.</a:t>
            </a:r>
            <a:endParaRPr lang="en-US" sz="2800" dirty="0">
              <a:latin typeface="Garamond" panose="02020404030301010803" pitchFamily="18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276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OUTLINE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859973"/>
            <a:ext cx="9601196" cy="375612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1.Introduction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Sound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Changes in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Middle English Vowel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Phonemes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Development of Old English diphthongs and the Rise of Middle English diphthongs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Sound Changes in the System of Vowel Phonemes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Modern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English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Sound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Changes in the System of Consonant Phonemes in the History of English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5967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01577"/>
            <a:ext cx="9601196" cy="919405"/>
          </a:xfrm>
        </p:spPr>
        <p:txBody>
          <a:bodyPr/>
          <a:lstStyle/>
          <a:p>
            <a:r>
              <a:rPr lang="en-US" sz="3600" dirty="0"/>
              <a:t>General Features of the ME Diphthongs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5117" y="1652922"/>
            <a:ext cx="9524997" cy="436341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/>
              <a:t>1. Structurally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smtClean="0"/>
              <a:t>ME diphthongs </a:t>
            </a:r>
            <a:r>
              <a:rPr lang="en-US" dirty="0"/>
              <a:t>fall into two subdivisions</a:t>
            </a:r>
            <a:r>
              <a:rPr lang="en-US" dirty="0" smtClean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 </a:t>
            </a:r>
            <a:r>
              <a:rPr lang="en-US" dirty="0"/>
              <a:t>a) with the second element of the /</a:t>
            </a:r>
            <a:r>
              <a:rPr lang="en-US" dirty="0" err="1"/>
              <a:t>i</a:t>
            </a:r>
            <a:r>
              <a:rPr lang="en-US" dirty="0"/>
              <a:t>/-character</a:t>
            </a:r>
            <a:r>
              <a:rPr lang="en-US" dirty="0" smtClean="0"/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 </a:t>
            </a:r>
            <a:r>
              <a:rPr lang="en-US" dirty="0"/>
              <a:t>b) with the second element of the /u/-character</a:t>
            </a:r>
            <a:r>
              <a:rPr lang="en-US" dirty="0" smtClean="0"/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    Their </a:t>
            </a:r>
            <a:r>
              <a:rPr lang="en-US" dirty="0"/>
              <a:t>first element ( the nucleus</a:t>
            </a:r>
            <a:r>
              <a:rPr lang="en-US" dirty="0" smtClean="0"/>
              <a:t>) </a:t>
            </a:r>
            <a:r>
              <a:rPr lang="en-US" dirty="0"/>
              <a:t>was more open and </a:t>
            </a:r>
            <a:r>
              <a:rPr lang="en-US" dirty="0" smtClean="0"/>
              <a:t>their </a:t>
            </a:r>
            <a:r>
              <a:rPr lang="en-US" dirty="0"/>
              <a:t>second element </a:t>
            </a:r>
            <a:r>
              <a:rPr lang="en-US" dirty="0" smtClean="0"/>
              <a:t>(the </a:t>
            </a:r>
            <a:r>
              <a:rPr lang="en-US" dirty="0"/>
              <a:t>glide) was </a:t>
            </a:r>
            <a:r>
              <a:rPr lang="en-US" dirty="0" smtClean="0"/>
              <a:t>closer, as compared with OE diphthongs.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  2. </a:t>
            </a:r>
            <a:r>
              <a:rPr lang="en-US" b="1" dirty="0" smtClean="0"/>
              <a:t>Genetically</a:t>
            </a:r>
            <a:r>
              <a:rPr lang="en-US" b="1" dirty="0"/>
              <a:t>,</a:t>
            </a:r>
            <a:r>
              <a:rPr lang="en-US" dirty="0"/>
              <a:t> they were mostly the result of the vocalization of  some consonants.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3.  </a:t>
            </a:r>
            <a:r>
              <a:rPr lang="en-US" dirty="0"/>
              <a:t>No more did long and short diphthongs exist which shows the disappearance of the correlation of short/long</a:t>
            </a:r>
            <a:r>
              <a:rPr lang="en-US" sz="2800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5448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system of LME Diphthongs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                                </a:t>
            </a:r>
            <a:r>
              <a:rPr lang="uk-UA" dirty="0" smtClean="0"/>
              <a:t> </a:t>
            </a:r>
            <a:r>
              <a:rPr lang="en-US" dirty="0" err="1"/>
              <a:t>iį</a:t>
            </a:r>
            <a:r>
              <a:rPr lang="en-US" dirty="0"/>
              <a:t>                                      </a:t>
            </a:r>
            <a:r>
              <a:rPr lang="en-US" dirty="0" err="1"/>
              <a:t>uų</a:t>
            </a:r>
            <a:endParaRPr lang="uk-UA" dirty="0"/>
          </a:p>
          <a:p>
            <a:pPr marL="0" indent="0">
              <a:buNone/>
            </a:pPr>
            <a:r>
              <a:rPr lang="en-US" dirty="0"/>
              <a:t>             </a:t>
            </a:r>
            <a:endParaRPr lang="uk-UA" dirty="0"/>
          </a:p>
          <a:p>
            <a:pPr marL="0" indent="0">
              <a:buNone/>
            </a:pPr>
            <a:r>
              <a:rPr lang="en-US" dirty="0"/>
              <a:t>                                                       </a:t>
            </a:r>
            <a:r>
              <a:rPr lang="en-US" dirty="0" err="1"/>
              <a:t>ių</a:t>
            </a:r>
            <a:r>
              <a:rPr lang="en-US" dirty="0"/>
              <a:t> / </a:t>
            </a:r>
            <a:r>
              <a:rPr lang="en-US" dirty="0" err="1"/>
              <a:t>eų</a:t>
            </a:r>
            <a:endParaRPr lang="uk-UA" dirty="0"/>
          </a:p>
          <a:p>
            <a:pPr marL="0" indent="0">
              <a:buNone/>
            </a:pPr>
            <a:r>
              <a:rPr lang="en-US" dirty="0"/>
              <a:t>    </a:t>
            </a:r>
            <a:endParaRPr lang="uk-UA" dirty="0"/>
          </a:p>
          <a:p>
            <a:pPr marL="0" indent="0">
              <a:buNone/>
            </a:pPr>
            <a:r>
              <a:rPr lang="en-US" dirty="0"/>
              <a:t>                                                     </a:t>
            </a:r>
            <a:r>
              <a:rPr lang="en-US" dirty="0" err="1"/>
              <a:t>eį</a:t>
            </a:r>
            <a:r>
              <a:rPr lang="en-US" dirty="0"/>
              <a:t>              </a:t>
            </a:r>
            <a:r>
              <a:rPr lang="en-US" dirty="0" err="1"/>
              <a:t>oį</a:t>
            </a:r>
            <a:r>
              <a:rPr lang="en-US" dirty="0"/>
              <a:t>        </a:t>
            </a:r>
            <a:r>
              <a:rPr lang="en-US" dirty="0" err="1"/>
              <a:t>oų</a:t>
            </a:r>
            <a:endParaRPr lang="uk-UA" dirty="0"/>
          </a:p>
          <a:p>
            <a:pPr marL="0" indent="0">
              <a:buNone/>
            </a:pPr>
            <a:r>
              <a:rPr lang="en-US" dirty="0"/>
              <a:t>         </a:t>
            </a:r>
            <a:endParaRPr lang="uk-UA" dirty="0"/>
          </a:p>
          <a:p>
            <a:pPr marL="0" indent="0">
              <a:buNone/>
            </a:pPr>
            <a:r>
              <a:rPr lang="en-US" dirty="0"/>
              <a:t>                                                          </a:t>
            </a:r>
            <a:r>
              <a:rPr lang="en-US" dirty="0" err="1"/>
              <a:t>aį</a:t>
            </a:r>
            <a:r>
              <a:rPr lang="en-US" dirty="0"/>
              <a:t>              </a:t>
            </a:r>
            <a:r>
              <a:rPr lang="en-US" dirty="0" err="1"/>
              <a:t>aų</a:t>
            </a:r>
            <a:endParaRPr lang="uk-UA" dirty="0"/>
          </a:p>
          <a:p>
            <a:pPr marL="0" indent="0">
              <a:buNone/>
            </a:pPr>
            <a:r>
              <a:rPr lang="en-US" dirty="0"/>
              <a:t>    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6439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phonological essence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      The </a:t>
            </a:r>
            <a:r>
              <a:rPr lang="en-US" b="1" dirty="0"/>
              <a:t>phonological essence</a:t>
            </a:r>
            <a:r>
              <a:rPr lang="en-US" dirty="0"/>
              <a:t> of the formation of a new system of Middle English diphthongs lies in the replacement of the vocalic correlation short/long by the correlation </a:t>
            </a:r>
            <a:r>
              <a:rPr lang="en-US" b="1" dirty="0" smtClean="0"/>
              <a:t>checked/non-checked.</a:t>
            </a:r>
          </a:p>
          <a:p>
            <a:pPr marL="0" indent="0">
              <a:buNone/>
            </a:pPr>
            <a:r>
              <a:rPr lang="en-US" dirty="0" smtClean="0">
                <a:cs typeface="Arial" panose="020B0604020202020204" pitchFamily="34" charset="0"/>
              </a:rPr>
              <a:t>    </a:t>
            </a:r>
            <a:r>
              <a:rPr lang="en-US" dirty="0">
                <a:cs typeface="Arial" panose="020B0604020202020204" pitchFamily="34" charset="0"/>
              </a:rPr>
              <a:t>As a result of the vocalization the diphthongs were really interpreted as </a:t>
            </a:r>
            <a:r>
              <a:rPr lang="en-US" dirty="0" err="1">
                <a:cs typeface="Arial" panose="020B0604020202020204" pitchFamily="34" charset="0"/>
              </a:rPr>
              <a:t>monophonemic</a:t>
            </a:r>
            <a:r>
              <a:rPr lang="en-US" dirty="0">
                <a:cs typeface="Arial" panose="020B0604020202020204" pitchFamily="34" charset="0"/>
              </a:rPr>
              <a:t> structures or free (non-checked) vowels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                       </a:t>
            </a:r>
            <a:r>
              <a:rPr lang="en-US" dirty="0" err="1">
                <a:latin typeface="Garamond" panose="02020404030301010803" pitchFamily="18" charset="0"/>
                <a:cs typeface="Arial" panose="020B0604020202020204" pitchFamily="34" charset="0"/>
              </a:rPr>
              <a:t>iį</a:t>
            </a: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 /</a:t>
            </a:r>
            <a:r>
              <a:rPr lang="en-US" dirty="0" err="1">
                <a:latin typeface="Garamond" panose="02020404030301010803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:                      </a:t>
            </a:r>
            <a:r>
              <a:rPr lang="en-US" dirty="0" err="1">
                <a:latin typeface="Garamond" panose="02020404030301010803" pitchFamily="18" charset="0"/>
                <a:cs typeface="Arial" panose="020B0604020202020204" pitchFamily="34" charset="0"/>
              </a:rPr>
              <a:t>uų</a:t>
            </a: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/ u:</a:t>
            </a:r>
            <a:endParaRPr lang="en-US" dirty="0">
              <a:latin typeface="Garamond" panose="02020404030301010803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2064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44237"/>
            <a:ext cx="9601197" cy="1028700"/>
          </a:xfrm>
        </p:spPr>
        <p:txBody>
          <a:bodyPr/>
          <a:lstStyle/>
          <a:p>
            <a:r>
              <a:rPr lang="en-US" sz="3600" dirty="0"/>
              <a:t>Conclusions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56064"/>
            <a:ext cx="9601196" cy="42964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       As </a:t>
            </a:r>
            <a:r>
              <a:rPr lang="en-US" dirty="0"/>
              <a:t>a result of all qualitative and quantitative sound </a:t>
            </a:r>
            <a:r>
              <a:rPr lang="en-US" dirty="0" smtClean="0"/>
              <a:t>changes, </a:t>
            </a:r>
            <a:r>
              <a:rPr lang="en-US" dirty="0"/>
              <a:t>the Middle English system of vowels became a system greatly characterized by a dialectal </a:t>
            </a:r>
            <a:r>
              <a:rPr lang="en-US" dirty="0" smtClean="0"/>
              <a:t>development.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    The </a:t>
            </a:r>
            <a:r>
              <a:rPr lang="en-US" dirty="0"/>
              <a:t>Old English diphthongs were simplified and the system of Old English diphthongs was </a:t>
            </a:r>
            <a:r>
              <a:rPr lang="en-US" dirty="0" smtClean="0"/>
              <a:t>ruined.</a:t>
            </a:r>
          </a:p>
          <a:p>
            <a:pPr marL="0" indent="0" algn="just">
              <a:buNone/>
            </a:pPr>
            <a:r>
              <a:rPr lang="en-US" dirty="0" smtClean="0"/>
              <a:t>  The position of the contrast </a:t>
            </a:r>
            <a:r>
              <a:rPr lang="en-US" i="1" dirty="0" smtClean="0"/>
              <a:t>long : short </a:t>
            </a:r>
            <a:r>
              <a:rPr lang="en-US" dirty="0" smtClean="0"/>
              <a:t>in the</a:t>
            </a:r>
            <a:r>
              <a:rPr lang="en-US" i="1" dirty="0" smtClean="0"/>
              <a:t> </a:t>
            </a:r>
            <a:r>
              <a:rPr lang="en-US" dirty="0" smtClean="0"/>
              <a:t>vocalic system weakened as a result of qualitative and quantitative changes and the loss of the system of OE diphthongs</a:t>
            </a:r>
            <a:r>
              <a:rPr lang="en-US" dirty="0"/>
              <a:t>. </a:t>
            </a:r>
            <a:r>
              <a:rPr lang="en-US" dirty="0" smtClean="0"/>
              <a:t>As a result of these changes, </a:t>
            </a:r>
            <a:r>
              <a:rPr lang="en-US" dirty="0" err="1" smtClean="0"/>
              <a:t>monophthongs</a:t>
            </a:r>
            <a:r>
              <a:rPr lang="en-US" dirty="0" smtClean="0"/>
              <a:t> </a:t>
            </a:r>
            <a:r>
              <a:rPr lang="en-US" dirty="0"/>
              <a:t>lost one of the important phonological correlations, the correlation of quantity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  <a:r>
              <a:rPr lang="en-US" dirty="0"/>
              <a:t>Middle English diphthongs arose as a result of vocalization of fricatives.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384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933477"/>
            <a:ext cx="9476504" cy="41555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/>
              <a:t> The most remarkable feature of the Middle English sound system is a growing tendency for dialectal </a:t>
            </a:r>
            <a:r>
              <a:rPr lang="en-US" dirty="0" smtClean="0"/>
              <a:t>variation. It was mainly accelerated by the changes in the sociolinguistic situation that arose after the Norman Conquest of 1066.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The </a:t>
            </a:r>
            <a:r>
              <a:rPr lang="en-US" dirty="0"/>
              <a:t>sound changes of Middle English increased </a:t>
            </a:r>
            <a:r>
              <a:rPr lang="en-US" b="1" dirty="0"/>
              <a:t>the divergence among the Middle English dialects</a:t>
            </a:r>
            <a:r>
              <a:rPr lang="en-US" dirty="0"/>
              <a:t>, though this divergence already existed in Old </a:t>
            </a:r>
            <a:r>
              <a:rPr lang="en-US" dirty="0" smtClean="0"/>
              <a:t>English.</a:t>
            </a:r>
          </a:p>
          <a:p>
            <a:pPr marL="0" indent="0">
              <a:buNone/>
            </a:pPr>
            <a:r>
              <a:rPr lang="en-US" dirty="0" smtClean="0"/>
              <a:t>   This also brought the diversity in spelling habits, when ME spelling began to differ from locality to locality.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959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system of Old English vowel phonemes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985431"/>
            <a:ext cx="9518068" cy="396855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</a:t>
            </a:r>
            <a:r>
              <a:rPr lang="en-US" dirty="0" err="1"/>
              <a:t>i</a:t>
            </a:r>
            <a:r>
              <a:rPr lang="en-US" dirty="0"/>
              <a:t>(:)               y(:)                   u(:)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e(:)                    o(:)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</a:t>
            </a:r>
            <a:r>
              <a:rPr lang="en-US" dirty="0">
                <a:latin typeface="Times New Roman"/>
                <a:cs typeface="Times New Roman"/>
              </a:rPr>
              <a:t>æ(:)     a(:)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7413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85800"/>
            <a:ext cx="9601196" cy="852055"/>
          </a:xfrm>
        </p:spPr>
        <p:txBody>
          <a:bodyPr/>
          <a:lstStyle/>
          <a:p>
            <a:r>
              <a:rPr lang="en-US" sz="3600" dirty="0" smtClean="0"/>
              <a:t> </a:t>
            </a:r>
            <a:r>
              <a:rPr lang="en-US" sz="3600" dirty="0"/>
              <a:t>Middle English Vowel Development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537855"/>
            <a:ext cx="9601194" cy="46031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/>
              <a:t> </a:t>
            </a:r>
            <a:r>
              <a:rPr lang="en-US" b="1" dirty="0"/>
              <a:t>Short and long front and back vowels of high </a:t>
            </a:r>
            <a:r>
              <a:rPr lang="en-US" b="1" dirty="0" smtClean="0"/>
              <a:t>rise and </a:t>
            </a:r>
            <a:r>
              <a:rPr lang="en-US" b="1" dirty="0"/>
              <a:t>middle rise </a:t>
            </a:r>
            <a:r>
              <a:rPr lang="en-US" dirty="0"/>
              <a:t>remained </a:t>
            </a:r>
            <a:r>
              <a:rPr lang="en-US" dirty="0" smtClean="0"/>
              <a:t>unchanged.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/ &gt; ME /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         </a:t>
            </a:r>
            <a:r>
              <a:rPr lang="en-US" b="1" dirty="0" smtClean="0"/>
              <a:t> </a:t>
            </a:r>
            <a:r>
              <a:rPr lang="en-US" b="1" dirty="0"/>
              <a:t>OE /i:/ </a:t>
            </a:r>
            <a:r>
              <a:rPr lang="en-US" b="1" dirty="0" smtClean="0"/>
              <a:t>&gt;  </a:t>
            </a:r>
            <a:r>
              <a:rPr lang="en-US" b="1" dirty="0"/>
              <a:t>ME  /i</a:t>
            </a:r>
            <a:r>
              <a:rPr lang="en-US" b="1" dirty="0" smtClean="0"/>
              <a:t>:/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EOE </a:t>
            </a:r>
            <a:r>
              <a:rPr lang="en-US" i="1" dirty="0" err="1"/>
              <a:t>fisc</a:t>
            </a:r>
            <a:r>
              <a:rPr lang="en-US" dirty="0"/>
              <a:t> [</a:t>
            </a:r>
            <a:r>
              <a:rPr lang="en-US" dirty="0" err="1"/>
              <a:t>fisk</a:t>
            </a:r>
            <a:r>
              <a:rPr lang="en-US" dirty="0"/>
              <a:t>] &gt; EME </a:t>
            </a:r>
            <a:r>
              <a:rPr lang="en-US" i="1" dirty="0" err="1"/>
              <a:t>fissh</a:t>
            </a:r>
            <a:r>
              <a:rPr lang="en-US" i="1" dirty="0"/>
              <a:t>, </a:t>
            </a:r>
            <a:r>
              <a:rPr lang="en-US" i="1" dirty="0" err="1"/>
              <a:t>fyssh</a:t>
            </a:r>
            <a:r>
              <a:rPr lang="en-US" dirty="0"/>
              <a:t> [</a:t>
            </a:r>
            <a:r>
              <a:rPr lang="en-US" dirty="0" err="1"/>
              <a:t>fi</a:t>
            </a:r>
            <a:r>
              <a:rPr lang="en-US" dirty="0" err="1">
                <a:latin typeface="Times New Roman"/>
                <a:cs typeface="Times New Roman"/>
              </a:rPr>
              <a:t>ʃ</a:t>
            </a:r>
            <a:r>
              <a:rPr lang="en-US" dirty="0" smtClean="0">
                <a:latin typeface="Times New Roman"/>
                <a:cs typeface="Times New Roman"/>
              </a:rPr>
              <a:t>]; </a:t>
            </a:r>
            <a:r>
              <a:rPr lang="en-US" dirty="0" smtClean="0"/>
              <a:t>OE </a:t>
            </a:r>
            <a:r>
              <a:rPr lang="en-US" i="1" dirty="0" smtClean="0"/>
              <a:t> </a:t>
            </a:r>
            <a:r>
              <a:rPr lang="en-US" i="1" dirty="0" err="1"/>
              <a:t>m</a:t>
            </a:r>
            <a:r>
              <a:rPr lang="en-US" i="1" dirty="0" err="1">
                <a:latin typeface="Times New Roman"/>
                <a:cs typeface="Times New Roman"/>
              </a:rPr>
              <a:t>īn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mi:n</a:t>
            </a:r>
            <a:r>
              <a:rPr lang="en-US" dirty="0">
                <a:latin typeface="Times New Roman"/>
                <a:cs typeface="Times New Roman"/>
              </a:rPr>
              <a:t>] &gt; ME </a:t>
            </a:r>
            <a:r>
              <a:rPr lang="en-US" i="1" dirty="0">
                <a:latin typeface="Times New Roman"/>
                <a:cs typeface="Times New Roman"/>
              </a:rPr>
              <a:t>mine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mi:n</a:t>
            </a:r>
            <a:r>
              <a:rPr lang="en-US" dirty="0">
                <a:latin typeface="Times New Roman"/>
                <a:cs typeface="Times New Roman"/>
              </a:rPr>
              <a:t>]</a:t>
            </a:r>
          </a:p>
          <a:p>
            <a:pPr marL="0" indent="0">
              <a:buNone/>
            </a:pPr>
            <a:r>
              <a:rPr lang="en-US" b="1" dirty="0">
                <a:latin typeface="Times New Roman"/>
                <a:cs typeface="Times New Roman"/>
              </a:rPr>
              <a:t>OE /u/ &gt; ME /</a:t>
            </a:r>
            <a:r>
              <a:rPr lang="en-US" b="1" dirty="0" smtClean="0">
                <a:latin typeface="Times New Roman"/>
                <a:cs typeface="Times New Roman"/>
              </a:rPr>
              <a:t>u/                 OE </a:t>
            </a:r>
            <a:r>
              <a:rPr lang="en-US" b="1" dirty="0">
                <a:latin typeface="Times New Roman"/>
                <a:cs typeface="Times New Roman"/>
              </a:rPr>
              <a:t>/u:/ &gt; ME /u:/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OE </a:t>
            </a:r>
            <a:r>
              <a:rPr lang="en-US" i="1" dirty="0" err="1">
                <a:latin typeface="Times New Roman"/>
                <a:cs typeface="Times New Roman"/>
              </a:rPr>
              <a:t>wulf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wulf</a:t>
            </a:r>
            <a:r>
              <a:rPr lang="en-US" dirty="0">
                <a:latin typeface="Times New Roman"/>
                <a:cs typeface="Times New Roman"/>
              </a:rPr>
              <a:t>] &gt; ME </a:t>
            </a:r>
            <a:r>
              <a:rPr lang="en-US" i="1" dirty="0">
                <a:latin typeface="Times New Roman"/>
                <a:cs typeface="Times New Roman"/>
              </a:rPr>
              <a:t>wolf, </a:t>
            </a:r>
            <a:r>
              <a:rPr lang="en-US" i="1" dirty="0" err="1">
                <a:latin typeface="Times New Roman"/>
                <a:cs typeface="Times New Roman"/>
              </a:rPr>
              <a:t>wulf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wulf</a:t>
            </a:r>
            <a:r>
              <a:rPr lang="en-US" dirty="0" smtClean="0">
                <a:latin typeface="Times New Roman"/>
                <a:cs typeface="Times New Roman"/>
              </a:rPr>
              <a:t>]; OE </a:t>
            </a:r>
            <a:r>
              <a:rPr lang="en-US" i="1" dirty="0" err="1">
                <a:latin typeface="Times New Roman"/>
                <a:cs typeface="Times New Roman"/>
              </a:rPr>
              <a:t>mūs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mu:s</a:t>
            </a:r>
            <a:r>
              <a:rPr lang="en-US" dirty="0">
                <a:latin typeface="Times New Roman"/>
                <a:cs typeface="Times New Roman"/>
              </a:rPr>
              <a:t>] &gt; ME </a:t>
            </a:r>
            <a:r>
              <a:rPr lang="en-US" i="1" dirty="0" err="1">
                <a:latin typeface="Times New Roman"/>
                <a:cs typeface="Times New Roman"/>
              </a:rPr>
              <a:t>mous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mu:s</a:t>
            </a:r>
            <a:r>
              <a:rPr lang="en-US" dirty="0">
                <a:latin typeface="Times New Roman"/>
                <a:cs typeface="Times New Roman"/>
              </a:rPr>
              <a:t>]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OE /e/ &gt; ME /e</a:t>
            </a:r>
            <a:r>
              <a:rPr lang="en-US" b="1" dirty="0" smtClean="0"/>
              <a:t>/</a:t>
            </a:r>
            <a:r>
              <a:rPr lang="en-US" dirty="0" smtClean="0"/>
              <a:t>             </a:t>
            </a:r>
            <a:r>
              <a:rPr lang="en-US" b="1" dirty="0" smtClean="0"/>
              <a:t>OE </a:t>
            </a:r>
            <a:r>
              <a:rPr lang="en-US" b="1" dirty="0"/>
              <a:t>/e:/&gt; ME /e</a:t>
            </a:r>
            <a:r>
              <a:rPr lang="en-US" b="1" dirty="0" smtClean="0"/>
              <a:t>:/</a:t>
            </a:r>
          </a:p>
          <a:p>
            <a:pPr marL="0" indent="0">
              <a:buNone/>
            </a:pPr>
            <a:r>
              <a:rPr lang="en-US" dirty="0" smtClean="0"/>
              <a:t>OE </a:t>
            </a:r>
            <a:r>
              <a:rPr lang="en-US" i="1" dirty="0"/>
              <a:t>west</a:t>
            </a:r>
            <a:r>
              <a:rPr lang="en-US" dirty="0"/>
              <a:t> [west] &gt; ME </a:t>
            </a:r>
            <a:r>
              <a:rPr lang="en-US" i="1" dirty="0"/>
              <a:t>west </a:t>
            </a:r>
            <a:r>
              <a:rPr lang="en-US" dirty="0"/>
              <a:t>[west</a:t>
            </a:r>
            <a:r>
              <a:rPr lang="en-US" dirty="0" smtClean="0"/>
              <a:t>]</a:t>
            </a:r>
            <a:r>
              <a:rPr lang="en-US" b="1" dirty="0" smtClean="0"/>
              <a:t> </a:t>
            </a:r>
            <a:r>
              <a:rPr lang="en-US" dirty="0" smtClean="0"/>
              <a:t>OE </a:t>
            </a:r>
            <a:r>
              <a:rPr lang="en-US" i="1" dirty="0" err="1"/>
              <a:t>c</a:t>
            </a:r>
            <a:r>
              <a:rPr lang="en-US" i="1" dirty="0" err="1">
                <a:latin typeface="Times New Roman"/>
                <a:cs typeface="Times New Roman"/>
              </a:rPr>
              <a:t>ē</a:t>
            </a:r>
            <a:r>
              <a:rPr lang="en-US" i="1" dirty="0" err="1"/>
              <a:t>pan</a:t>
            </a:r>
            <a:r>
              <a:rPr lang="en-US" dirty="0"/>
              <a:t> [</a:t>
            </a:r>
            <a:r>
              <a:rPr lang="en-US" dirty="0" err="1"/>
              <a:t>ke:pan</a:t>
            </a:r>
            <a:r>
              <a:rPr lang="en-US" dirty="0"/>
              <a:t>] &gt; ME </a:t>
            </a:r>
            <a:r>
              <a:rPr lang="en-US" i="1" dirty="0" err="1"/>
              <a:t>kepen</a:t>
            </a:r>
            <a:r>
              <a:rPr lang="en-US" dirty="0"/>
              <a:t> [</a:t>
            </a:r>
            <a:r>
              <a:rPr lang="en-US" dirty="0" err="1"/>
              <a:t>ke:p</a:t>
            </a:r>
            <a:r>
              <a:rPr lang="en-US" dirty="0" err="1">
                <a:latin typeface="Times New Roman"/>
                <a:cs typeface="Times New Roman"/>
              </a:rPr>
              <a:t>en</a:t>
            </a:r>
            <a:r>
              <a:rPr lang="en-US" dirty="0">
                <a:latin typeface="Times New Roman"/>
                <a:cs typeface="Times New Roman"/>
              </a:rPr>
              <a:t>]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OE /o/ &gt; ME /o/</a:t>
            </a:r>
            <a:r>
              <a:rPr lang="en-US" dirty="0"/>
              <a:t>  </a:t>
            </a:r>
            <a:r>
              <a:rPr lang="en-US" dirty="0" smtClean="0"/>
              <a:t>            </a:t>
            </a:r>
            <a:r>
              <a:rPr lang="en-US" b="1" dirty="0">
                <a:latin typeface="Times New Roman"/>
                <a:cs typeface="Times New Roman"/>
              </a:rPr>
              <a:t>OE /o:/ &gt; ME /o:/</a:t>
            </a:r>
            <a:r>
              <a:rPr lang="en-US" dirty="0">
                <a:latin typeface="Times New Roman"/>
                <a:cs typeface="Times New Roman"/>
              </a:rPr>
              <a:t> 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/>
              <a:t>OE </a:t>
            </a:r>
            <a:r>
              <a:rPr lang="en-US" i="1" dirty="0" err="1"/>
              <a:t>folc</a:t>
            </a:r>
            <a:r>
              <a:rPr lang="en-US" dirty="0"/>
              <a:t> [folk] &gt; ME </a:t>
            </a:r>
            <a:r>
              <a:rPr lang="en-US" i="1" dirty="0" err="1"/>
              <a:t>folc</a:t>
            </a:r>
            <a:r>
              <a:rPr lang="en-US" i="1" dirty="0"/>
              <a:t>, folk(e)</a:t>
            </a:r>
            <a:r>
              <a:rPr lang="en-US" dirty="0"/>
              <a:t> [</a:t>
            </a:r>
            <a:r>
              <a:rPr lang="en-US" dirty="0" smtClean="0"/>
              <a:t>folk]; </a:t>
            </a:r>
            <a:r>
              <a:rPr lang="en-US" dirty="0" smtClean="0">
                <a:latin typeface="Times New Roman"/>
                <a:cs typeface="Times New Roman"/>
              </a:rPr>
              <a:t>OE </a:t>
            </a:r>
            <a:r>
              <a:rPr lang="en-US" i="1" dirty="0" err="1">
                <a:latin typeface="Times New Roman"/>
                <a:cs typeface="Times New Roman"/>
              </a:rPr>
              <a:t>mōna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mo:na</a:t>
            </a:r>
            <a:r>
              <a:rPr lang="en-US" dirty="0">
                <a:latin typeface="Times New Roman"/>
                <a:cs typeface="Times New Roman"/>
              </a:rPr>
              <a:t>] &gt; ME </a:t>
            </a:r>
            <a:r>
              <a:rPr lang="en-US" i="1" dirty="0" err="1">
                <a:latin typeface="Times New Roman"/>
                <a:cs typeface="Times New Roman"/>
              </a:rPr>
              <a:t>mone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mo:ne</a:t>
            </a:r>
            <a:r>
              <a:rPr lang="en-US" dirty="0">
                <a:latin typeface="Times New Roman"/>
                <a:cs typeface="Times New Roman"/>
              </a:rPr>
              <a:t>]</a:t>
            </a:r>
            <a:r>
              <a:rPr lang="en-US" dirty="0"/>
              <a:t> 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676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244377"/>
            <a:ext cx="9601196" cy="1303867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Middle English Vowel Development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14500"/>
            <a:ext cx="9601196" cy="4161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/>
              <a:t> </a:t>
            </a:r>
            <a:r>
              <a:rPr lang="en-US" b="1" dirty="0"/>
              <a:t>The rounded short and long front vowels of high rise /y/ and /y:/ </a:t>
            </a:r>
            <a:r>
              <a:rPr lang="en-US" dirty="0"/>
              <a:t>split into three dialectal </a:t>
            </a:r>
            <a:r>
              <a:rPr lang="en-US" dirty="0" smtClean="0"/>
              <a:t>variants and disappeared from the system of ME vowels.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</a:t>
            </a:r>
            <a:r>
              <a:rPr lang="en-US" dirty="0" smtClean="0"/>
              <a:t> </a:t>
            </a:r>
            <a:r>
              <a:rPr lang="en-US" b="1" dirty="0" smtClean="0"/>
              <a:t>/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en-US" b="1" dirty="0" smtClean="0"/>
              <a:t> </a:t>
            </a:r>
            <a:r>
              <a:rPr lang="en-US" b="1" dirty="0"/>
              <a:t>(:)/</a:t>
            </a:r>
            <a:r>
              <a:rPr lang="en-US" dirty="0"/>
              <a:t>   </a:t>
            </a:r>
            <a:r>
              <a:rPr lang="en-US" b="1" dirty="0"/>
              <a:t>North and Midland  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               </a:t>
            </a:r>
            <a:r>
              <a:rPr lang="en-US" b="1" dirty="0"/>
              <a:t>/y (:)/</a:t>
            </a:r>
            <a:r>
              <a:rPr lang="en-US" dirty="0"/>
              <a:t>  &gt;    </a:t>
            </a:r>
            <a:r>
              <a:rPr lang="en-US" b="1" dirty="0"/>
              <a:t>/</a:t>
            </a:r>
            <a:r>
              <a:rPr lang="en-US" b="1" dirty="0" smtClean="0"/>
              <a:t>e (:)/</a:t>
            </a:r>
            <a:r>
              <a:rPr lang="en-US" dirty="0" smtClean="0"/>
              <a:t>      </a:t>
            </a:r>
            <a:r>
              <a:rPr lang="en-US" b="1" dirty="0"/>
              <a:t>Kent</a:t>
            </a:r>
          </a:p>
          <a:p>
            <a:pPr marL="0" indent="0">
              <a:buNone/>
            </a:pPr>
            <a:r>
              <a:rPr lang="en-US" dirty="0"/>
              <a:t>                                           </a:t>
            </a:r>
            <a:r>
              <a:rPr lang="en-US" b="1" dirty="0"/>
              <a:t>/</a:t>
            </a:r>
            <a:r>
              <a:rPr lang="en-US" b="1" dirty="0" smtClean="0"/>
              <a:t>u(:</a:t>
            </a:r>
            <a:r>
              <a:rPr lang="en-US" b="1" dirty="0" smtClean="0">
                <a:sym typeface="Wingdings" panose="05000000000000000000" pitchFamily="2" charset="2"/>
              </a:rPr>
              <a:t>)</a:t>
            </a:r>
            <a:r>
              <a:rPr lang="en-US" b="1" dirty="0" smtClean="0"/>
              <a:t>/</a:t>
            </a:r>
            <a:r>
              <a:rPr lang="en-US" dirty="0" smtClean="0"/>
              <a:t>      </a:t>
            </a:r>
            <a:r>
              <a:rPr lang="en-US" b="1" dirty="0"/>
              <a:t>West South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OE </a:t>
            </a:r>
            <a:r>
              <a:rPr lang="en-US" b="1" dirty="0" err="1"/>
              <a:t>synne</a:t>
            </a:r>
            <a:r>
              <a:rPr lang="en-US" dirty="0"/>
              <a:t> [</a:t>
            </a:r>
            <a:r>
              <a:rPr lang="en-US" dirty="0" err="1"/>
              <a:t>syn:e</a:t>
            </a:r>
            <a:r>
              <a:rPr lang="en-US" dirty="0"/>
              <a:t>] &gt; ME </a:t>
            </a:r>
            <a:r>
              <a:rPr lang="en-US" b="1" dirty="0" err="1"/>
              <a:t>sinne</a:t>
            </a:r>
            <a:r>
              <a:rPr lang="en-US" dirty="0"/>
              <a:t> [sine] (</a:t>
            </a:r>
            <a:r>
              <a:rPr lang="en-US" i="1" dirty="0"/>
              <a:t>North and Midland</a:t>
            </a:r>
            <a:r>
              <a:rPr lang="en-US" dirty="0"/>
              <a:t>); </a:t>
            </a:r>
            <a:r>
              <a:rPr lang="en-US" b="1" dirty="0" err="1"/>
              <a:t>senne</a:t>
            </a:r>
            <a:r>
              <a:rPr lang="en-US" dirty="0"/>
              <a:t> </a:t>
            </a:r>
            <a:r>
              <a:rPr lang="en-US" dirty="0" smtClean="0"/>
              <a:t>[</a:t>
            </a:r>
            <a:r>
              <a:rPr lang="en-US" dirty="0" err="1" smtClean="0"/>
              <a:t>sen</a:t>
            </a:r>
            <a:r>
              <a:rPr lang="en-US" dirty="0" err="1" smtClean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](</a:t>
            </a:r>
            <a:r>
              <a:rPr lang="en-US" i="1" dirty="0">
                <a:latin typeface="Times New Roman"/>
                <a:cs typeface="Times New Roman"/>
              </a:rPr>
              <a:t>Kent</a:t>
            </a:r>
            <a:r>
              <a:rPr lang="en-US" dirty="0">
                <a:latin typeface="Times New Roman"/>
                <a:cs typeface="Times New Roman"/>
              </a:rPr>
              <a:t>); </a:t>
            </a:r>
            <a:r>
              <a:rPr lang="en-US" b="1" dirty="0" err="1">
                <a:latin typeface="Times New Roman"/>
                <a:cs typeface="Times New Roman"/>
              </a:rPr>
              <a:t>sunne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sune</a:t>
            </a:r>
            <a:r>
              <a:rPr lang="en-US" dirty="0">
                <a:latin typeface="Times New Roman"/>
                <a:cs typeface="Times New Roman"/>
              </a:rPr>
              <a:t>] </a:t>
            </a:r>
            <a:r>
              <a:rPr lang="en-US" i="1" dirty="0"/>
              <a:t>West South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478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54628"/>
            <a:ext cx="9601197" cy="935181"/>
          </a:xfrm>
        </p:spPr>
        <p:txBody>
          <a:bodyPr/>
          <a:lstStyle/>
          <a:p>
            <a:r>
              <a:rPr lang="en-US" dirty="0"/>
              <a:t>Middle English Dialectal Divergence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4955" y="1476278"/>
            <a:ext cx="9473042" cy="4508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Some Modern English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words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show the mixture of dialectal forms when the pronunciation can be traced to one dialectal form while the written form comes back to the other.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OE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bysi</a:t>
            </a:r>
            <a:r>
              <a:rPr lang="en-US" b="1" dirty="0" err="1">
                <a:latin typeface="Times New Roman"/>
                <a:cs typeface="Times New Roman"/>
              </a:rPr>
              <a:t>ʒ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byzij</a:t>
            </a:r>
            <a:r>
              <a:rPr lang="en-US" dirty="0">
                <a:latin typeface="Times New Roman"/>
                <a:cs typeface="Times New Roman"/>
              </a:rPr>
              <a:t>]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bisy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bizi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North and East Midland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   ME </a:t>
            </a:r>
            <a:r>
              <a:rPr lang="en-US" b="1" dirty="0" err="1">
                <a:latin typeface="Times New Roman"/>
                <a:cs typeface="Times New Roman"/>
              </a:rPr>
              <a:t>besy</a:t>
            </a:r>
            <a:r>
              <a:rPr lang="en-US" dirty="0">
                <a:latin typeface="Times New Roman"/>
                <a:cs typeface="Times New Roman"/>
              </a:rPr>
              <a:t>  [</a:t>
            </a:r>
            <a:r>
              <a:rPr lang="en-US" dirty="0" err="1">
                <a:latin typeface="Times New Roman"/>
                <a:cs typeface="Times New Roman"/>
              </a:rPr>
              <a:t>bezi</a:t>
            </a:r>
            <a:r>
              <a:rPr lang="en-US" dirty="0">
                <a:latin typeface="Times New Roman"/>
                <a:cs typeface="Times New Roman"/>
              </a:rPr>
              <a:t>] (</a:t>
            </a:r>
            <a:r>
              <a:rPr lang="en-US" i="1" dirty="0">
                <a:latin typeface="Times New Roman"/>
                <a:cs typeface="Times New Roman"/>
              </a:rPr>
              <a:t>Kent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   ME </a:t>
            </a:r>
            <a:r>
              <a:rPr lang="en-US" b="1" dirty="0">
                <a:latin typeface="Times New Roman"/>
                <a:cs typeface="Times New Roman"/>
              </a:rPr>
              <a:t>busy</a:t>
            </a:r>
            <a:r>
              <a:rPr lang="en-US" dirty="0">
                <a:latin typeface="Times New Roman"/>
                <a:cs typeface="Times New Roman"/>
              </a:rPr>
              <a:t>  [</a:t>
            </a:r>
            <a:r>
              <a:rPr lang="en-US" dirty="0" err="1">
                <a:latin typeface="Times New Roman"/>
                <a:cs typeface="Times New Roman"/>
              </a:rPr>
              <a:t>buzi</a:t>
            </a:r>
            <a:r>
              <a:rPr lang="en-US" dirty="0">
                <a:latin typeface="Times New Roman"/>
                <a:cs typeface="Times New Roman"/>
              </a:rPr>
              <a:t>] (</a:t>
            </a:r>
            <a:r>
              <a:rPr lang="en-US" i="1" dirty="0">
                <a:latin typeface="Times New Roman"/>
                <a:cs typeface="Times New Roman"/>
              </a:rPr>
              <a:t>West South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                      Modern </a:t>
            </a:r>
            <a:r>
              <a:rPr lang="en-US" dirty="0">
                <a:latin typeface="Times New Roman"/>
                <a:cs typeface="Times New Roman"/>
              </a:rPr>
              <a:t>English     </a:t>
            </a:r>
            <a:r>
              <a:rPr lang="en-US" b="1" dirty="0">
                <a:latin typeface="Times New Roman"/>
                <a:cs typeface="Times New Roman"/>
              </a:rPr>
              <a:t>busy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bizi</a:t>
            </a:r>
            <a:r>
              <a:rPr lang="en-US" dirty="0">
                <a:latin typeface="Times New Roman"/>
                <a:cs typeface="Times New Roman"/>
              </a:rPr>
              <a:t>]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226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60014"/>
            <a:ext cx="9566561" cy="888231"/>
          </a:xfrm>
        </p:spPr>
        <p:txBody>
          <a:bodyPr/>
          <a:lstStyle/>
          <a:p>
            <a:r>
              <a:rPr lang="en-US" dirty="0"/>
              <a:t>Middle English Vowel Development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2609" y="1642531"/>
            <a:ext cx="9608124" cy="4498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The short back vowel of low rise /a/</a:t>
            </a:r>
            <a:r>
              <a:rPr lang="en-US" dirty="0"/>
              <a:t> remained unchanged </a:t>
            </a:r>
            <a:r>
              <a:rPr lang="en-US" dirty="0" smtClean="0"/>
              <a:t>except the </a:t>
            </a:r>
            <a:r>
              <a:rPr lang="en-US" dirty="0"/>
              <a:t>Western dialects in which the nasalized variant turned into /o/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OE</a:t>
            </a:r>
            <a:r>
              <a:rPr lang="en-US" b="1" dirty="0"/>
              <a:t> /a/ &gt; </a:t>
            </a:r>
            <a:r>
              <a:rPr lang="en-US" dirty="0" smtClean="0"/>
              <a:t>ME</a:t>
            </a:r>
            <a:r>
              <a:rPr lang="en-US" b="1" dirty="0" smtClean="0"/>
              <a:t> </a:t>
            </a:r>
            <a:r>
              <a:rPr lang="en-US" b="1" dirty="0"/>
              <a:t>/a/</a:t>
            </a:r>
            <a:r>
              <a:rPr lang="en-US" dirty="0"/>
              <a:t> and ME</a:t>
            </a:r>
            <a:r>
              <a:rPr lang="en-US" b="1" dirty="0"/>
              <a:t> /o/</a:t>
            </a:r>
            <a:r>
              <a:rPr lang="en-US" dirty="0"/>
              <a:t> (</a:t>
            </a:r>
            <a:r>
              <a:rPr lang="en-US" i="1" dirty="0"/>
              <a:t>in the West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 OE </a:t>
            </a:r>
            <a:r>
              <a:rPr lang="en-US" b="1" i="1" dirty="0" err="1"/>
              <a:t>l</a:t>
            </a:r>
            <a:r>
              <a:rPr lang="en-US" b="1" i="1" dirty="0" err="1">
                <a:latin typeface="Times New Roman"/>
                <a:cs typeface="Times New Roman"/>
              </a:rPr>
              <a:t>ånd</a:t>
            </a:r>
            <a:r>
              <a:rPr lang="en-US" dirty="0">
                <a:latin typeface="Times New Roman"/>
                <a:cs typeface="Times New Roman"/>
              </a:rPr>
              <a:t> &gt; ME </a:t>
            </a:r>
            <a:r>
              <a:rPr lang="en-US" b="1" i="1" dirty="0">
                <a:latin typeface="Times New Roman"/>
                <a:cs typeface="Times New Roman"/>
              </a:rPr>
              <a:t>land</a:t>
            </a:r>
            <a:r>
              <a:rPr lang="en-US" dirty="0">
                <a:latin typeface="Times New Roman"/>
                <a:cs typeface="Times New Roman"/>
              </a:rPr>
              <a:t>, ME </a:t>
            </a:r>
            <a:r>
              <a:rPr lang="en-US" b="1" i="1" dirty="0" err="1">
                <a:latin typeface="Times New Roman"/>
                <a:cs typeface="Times New Roman"/>
              </a:rPr>
              <a:t>lond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/>
              <a:t>(</a:t>
            </a:r>
            <a:r>
              <a:rPr lang="en-US" i="1" dirty="0"/>
              <a:t>in the West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 smtClean="0"/>
              <a:t>   The </a:t>
            </a:r>
            <a:r>
              <a:rPr lang="en-US" b="1" dirty="0"/>
              <a:t>long back vowel of low rise /a</a:t>
            </a:r>
            <a:r>
              <a:rPr lang="en-US" b="1" dirty="0" smtClean="0"/>
              <a:t>:/ </a:t>
            </a:r>
            <a:r>
              <a:rPr lang="en-US" dirty="0" smtClean="0"/>
              <a:t>developed into /</a:t>
            </a:r>
            <a:r>
              <a:rPr lang="en-US" dirty="0">
                <a:latin typeface="Times New Roman"/>
                <a:cs typeface="Times New Roman"/>
              </a:rPr>
              <a:t>ɔ</a:t>
            </a:r>
            <a:r>
              <a:rPr lang="en-US" dirty="0" smtClean="0">
                <a:latin typeface="Times New Roman"/>
                <a:cs typeface="Times New Roman"/>
              </a:rPr>
              <a:t>:/ in all dialects </a:t>
            </a:r>
            <a:r>
              <a:rPr lang="en-US" dirty="0" smtClean="0"/>
              <a:t>in </a:t>
            </a:r>
            <a:r>
              <a:rPr lang="en-US" dirty="0"/>
              <a:t>the</a:t>
            </a:r>
            <a:r>
              <a:rPr lang="en-US" b="1" dirty="0"/>
              <a:t> </a:t>
            </a:r>
            <a:r>
              <a:rPr lang="en-US" dirty="0">
                <a:latin typeface="Times New Roman"/>
                <a:cs typeface="Times New Roman"/>
              </a:rPr>
              <a:t>12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c.</a:t>
            </a:r>
            <a:r>
              <a:rPr lang="en-US" dirty="0" smtClean="0"/>
              <a:t> except </a:t>
            </a:r>
            <a:r>
              <a:rPr lang="en-US" dirty="0"/>
              <a:t>the </a:t>
            </a:r>
            <a:r>
              <a:rPr lang="en-US" dirty="0" smtClean="0"/>
              <a:t>Northern </a:t>
            </a:r>
            <a:r>
              <a:rPr lang="en-US" dirty="0"/>
              <a:t>dialects in </a:t>
            </a:r>
            <a:r>
              <a:rPr lang="en-US" dirty="0" smtClean="0"/>
              <a:t>which it </a:t>
            </a:r>
            <a:r>
              <a:rPr lang="en-US" dirty="0"/>
              <a:t>remained </a:t>
            </a:r>
            <a:r>
              <a:rPr lang="en-US" dirty="0" smtClean="0"/>
              <a:t>unchanged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OE /a:/ &gt; ME /</a:t>
            </a:r>
            <a:r>
              <a:rPr lang="en-US" b="1" dirty="0">
                <a:latin typeface="Times New Roman"/>
                <a:cs typeface="Times New Roman"/>
              </a:rPr>
              <a:t>ɔ:/ and /a:/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i="1" dirty="0">
                <a:latin typeface="Times New Roman"/>
                <a:cs typeface="Times New Roman"/>
              </a:rPr>
              <a:t>in the North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/>
              <a:t>OE </a:t>
            </a:r>
            <a:r>
              <a:rPr lang="en-US" b="1" dirty="0" err="1"/>
              <a:t>st</a:t>
            </a:r>
            <a:r>
              <a:rPr lang="en-US" b="1" dirty="0" err="1">
                <a:latin typeface="Times New Roman"/>
                <a:cs typeface="Times New Roman"/>
              </a:rPr>
              <a:t>ān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sta:n</a:t>
            </a:r>
            <a:r>
              <a:rPr lang="en-US" dirty="0">
                <a:latin typeface="Times New Roman"/>
                <a:cs typeface="Times New Roman"/>
              </a:rPr>
              <a:t>] &gt; ME </a:t>
            </a:r>
            <a:r>
              <a:rPr lang="en-US" b="1" dirty="0">
                <a:latin typeface="Times New Roman"/>
                <a:cs typeface="Times New Roman"/>
              </a:rPr>
              <a:t>stone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stɔ:n</a:t>
            </a:r>
            <a:r>
              <a:rPr lang="en-US" dirty="0" smtClean="0">
                <a:latin typeface="Times New Roman"/>
                <a:cs typeface="Times New Roman"/>
              </a:rPr>
              <a:t>]; </a:t>
            </a:r>
            <a:r>
              <a:rPr lang="en-US" dirty="0">
                <a:latin typeface="Times New Roman"/>
                <a:cs typeface="Times New Roman"/>
              </a:rPr>
              <a:t>ME </a:t>
            </a:r>
            <a:r>
              <a:rPr lang="en-US" b="1" dirty="0" err="1">
                <a:latin typeface="Times New Roman"/>
                <a:cs typeface="Times New Roman"/>
              </a:rPr>
              <a:t>stane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sta:n</a:t>
            </a:r>
            <a:r>
              <a:rPr lang="en-US" dirty="0">
                <a:latin typeface="Times New Roman"/>
                <a:cs typeface="Times New Roman"/>
              </a:rPr>
              <a:t>] </a:t>
            </a:r>
            <a:r>
              <a:rPr lang="en-US" i="1" dirty="0">
                <a:latin typeface="Times New Roman"/>
                <a:cs typeface="Times New Roman"/>
              </a:rPr>
              <a:t>in the North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cs typeface="Times New Roman"/>
              </a:rPr>
              <a:t> </a:t>
            </a:r>
            <a:r>
              <a:rPr lang="en-US" i="1" dirty="0">
                <a:cs typeface="Times New Roman"/>
              </a:rPr>
              <a:t>Modern Scottish</a:t>
            </a:r>
            <a:r>
              <a:rPr lang="en-US" i="1" dirty="0">
                <a:latin typeface="Times New Roman"/>
                <a:cs typeface="Times New Roman"/>
              </a:rPr>
              <a:t> :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stane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walls  </a:t>
            </a:r>
            <a:r>
              <a:rPr lang="en-US" i="1" dirty="0" smtClean="0"/>
              <a:t>Yorkshire</a:t>
            </a:r>
            <a:r>
              <a:rPr lang="en-US" dirty="0" smtClean="0"/>
              <a:t> </a:t>
            </a:r>
            <a:r>
              <a:rPr lang="en-US" dirty="0"/>
              <a:t>:  So I turned back to </a:t>
            </a:r>
            <a:r>
              <a:rPr lang="en-US" b="1" dirty="0" err="1"/>
              <a:t>gan</a:t>
            </a:r>
            <a:r>
              <a:rPr lang="en-US" dirty="0"/>
              <a:t> home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335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60014"/>
            <a:ext cx="9608124" cy="1002532"/>
          </a:xfrm>
        </p:spPr>
        <p:txBody>
          <a:bodyPr/>
          <a:lstStyle/>
          <a:p>
            <a:r>
              <a:rPr lang="en-US" dirty="0"/>
              <a:t>Middle English Vowel Development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62545"/>
            <a:ext cx="9601196" cy="44992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dirty="0" smtClean="0"/>
              <a:t>The short front open vowel of low rise /</a:t>
            </a:r>
            <a:r>
              <a:rPr lang="en-US" b="1" dirty="0" smtClean="0">
                <a:latin typeface="Times New Roman"/>
                <a:cs typeface="Times New Roman"/>
              </a:rPr>
              <a:t>æ</a:t>
            </a:r>
            <a:r>
              <a:rPr lang="en-US" b="1" dirty="0" smtClean="0"/>
              <a:t>/</a:t>
            </a:r>
            <a:r>
              <a:rPr lang="en-US" dirty="0" smtClean="0"/>
              <a:t>developed into /a/ in all dialects except the Southern dialects in which it became /e/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                          OE </a:t>
            </a:r>
            <a:r>
              <a:rPr lang="en-US" b="1" dirty="0"/>
              <a:t>/</a:t>
            </a:r>
            <a:r>
              <a:rPr lang="en-US" b="1" dirty="0">
                <a:latin typeface="Times New Roman"/>
                <a:cs typeface="Times New Roman"/>
              </a:rPr>
              <a:t>æ/ &gt; ME /a/ and /e/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i="1" dirty="0">
                <a:latin typeface="Times New Roman"/>
                <a:cs typeface="Times New Roman"/>
              </a:rPr>
              <a:t>in the </a:t>
            </a:r>
            <a:r>
              <a:rPr lang="en-US" i="1" dirty="0" smtClean="0">
                <a:latin typeface="Times New Roman"/>
                <a:cs typeface="Times New Roman"/>
              </a:rPr>
              <a:t>South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OE </a:t>
            </a:r>
            <a:r>
              <a:rPr lang="en-US" b="1" dirty="0" err="1">
                <a:latin typeface="Times New Roman"/>
                <a:cs typeface="Times New Roman"/>
              </a:rPr>
              <a:t>wæs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wæs</a:t>
            </a:r>
            <a:r>
              <a:rPr lang="en-US" dirty="0">
                <a:latin typeface="Times New Roman"/>
                <a:cs typeface="Times New Roman"/>
              </a:rPr>
              <a:t>] &gt; ME </a:t>
            </a:r>
            <a:r>
              <a:rPr lang="en-US" b="1" dirty="0">
                <a:latin typeface="Times New Roman"/>
                <a:cs typeface="Times New Roman"/>
              </a:rPr>
              <a:t>was</a:t>
            </a:r>
            <a:r>
              <a:rPr lang="en-US" dirty="0">
                <a:latin typeface="Times New Roman"/>
                <a:cs typeface="Times New Roman"/>
              </a:rPr>
              <a:t> [was</a:t>
            </a:r>
            <a:r>
              <a:rPr lang="en-US" dirty="0" smtClean="0">
                <a:latin typeface="Times New Roman"/>
                <a:cs typeface="Times New Roman"/>
              </a:rPr>
              <a:t>]; </a:t>
            </a:r>
            <a:r>
              <a:rPr lang="en-US" dirty="0">
                <a:latin typeface="Times New Roman"/>
                <a:cs typeface="Times New Roman"/>
              </a:rPr>
              <a:t>ME </a:t>
            </a:r>
            <a:r>
              <a:rPr lang="en-US" b="1" dirty="0" err="1">
                <a:latin typeface="Times New Roman"/>
                <a:cs typeface="Times New Roman"/>
              </a:rPr>
              <a:t>wes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wes</a:t>
            </a:r>
            <a:r>
              <a:rPr lang="en-US" dirty="0">
                <a:latin typeface="Times New Roman"/>
                <a:cs typeface="Times New Roman"/>
              </a:rPr>
              <a:t>] </a:t>
            </a:r>
            <a:r>
              <a:rPr lang="en-US" i="1" dirty="0">
                <a:latin typeface="Times New Roman"/>
                <a:cs typeface="Times New Roman"/>
              </a:rPr>
              <a:t>(in the South)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OE </a:t>
            </a:r>
            <a:r>
              <a:rPr lang="en-US" b="1" dirty="0" err="1">
                <a:latin typeface="Times New Roman"/>
                <a:cs typeface="Times New Roman"/>
              </a:rPr>
              <a:t>bæc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bæk</a:t>
            </a:r>
            <a:r>
              <a:rPr lang="en-US" dirty="0">
                <a:latin typeface="Times New Roman"/>
                <a:cs typeface="Times New Roman"/>
              </a:rPr>
              <a:t>] &gt; ME </a:t>
            </a:r>
            <a:r>
              <a:rPr lang="en-US" b="1" dirty="0">
                <a:latin typeface="Times New Roman"/>
                <a:cs typeface="Times New Roman"/>
              </a:rPr>
              <a:t>back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bak</a:t>
            </a:r>
            <a:r>
              <a:rPr lang="en-US" dirty="0" smtClean="0">
                <a:latin typeface="Times New Roman"/>
                <a:cs typeface="Times New Roman"/>
              </a:rPr>
              <a:t>]; ME </a:t>
            </a:r>
            <a:r>
              <a:rPr lang="en-US" b="1" dirty="0">
                <a:latin typeface="Times New Roman"/>
                <a:cs typeface="Times New Roman"/>
              </a:rPr>
              <a:t>beck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bek</a:t>
            </a:r>
            <a:r>
              <a:rPr lang="en-US" dirty="0">
                <a:latin typeface="Times New Roman"/>
                <a:cs typeface="Times New Roman"/>
              </a:rPr>
              <a:t>]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Modern </a:t>
            </a:r>
            <a:r>
              <a:rPr lang="en-US" dirty="0" smtClean="0">
                <a:latin typeface="Times New Roman"/>
                <a:cs typeface="Times New Roman"/>
              </a:rPr>
              <a:t>English standard: </a:t>
            </a:r>
            <a:r>
              <a:rPr lang="en-US" b="1" dirty="0" smtClean="0">
                <a:latin typeface="Times New Roman"/>
                <a:cs typeface="Times New Roman"/>
              </a:rPr>
              <a:t>back</a:t>
            </a:r>
            <a:r>
              <a:rPr lang="en-US" dirty="0" smtClean="0">
                <a:latin typeface="Times New Roman"/>
                <a:cs typeface="Times New Roman"/>
              </a:rPr>
              <a:t>; the </a:t>
            </a:r>
            <a:r>
              <a:rPr lang="en-US" dirty="0">
                <a:latin typeface="Times New Roman"/>
                <a:cs typeface="Times New Roman"/>
              </a:rPr>
              <a:t>Kentish dialects and the Cockney </a:t>
            </a:r>
            <a:r>
              <a:rPr lang="en-US" dirty="0" smtClean="0">
                <a:latin typeface="Times New Roman"/>
                <a:cs typeface="Times New Roman"/>
              </a:rPr>
              <a:t>dialect: </a:t>
            </a:r>
            <a:r>
              <a:rPr lang="en-US" b="1" dirty="0" smtClean="0">
                <a:latin typeface="Times New Roman"/>
                <a:cs typeface="Times New Roman"/>
              </a:rPr>
              <a:t>beck.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264434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287</TotalTime>
  <Words>2174</Words>
  <Application>Microsoft Office PowerPoint</Application>
  <PresentationFormat>Произвольный</PresentationFormat>
  <Paragraphs>145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Натуральные материалы</vt:lpstr>
      <vt:lpstr>HISTORY of ENGLISH</vt:lpstr>
      <vt:lpstr>OUTLINE</vt:lpstr>
      <vt:lpstr>Introduction</vt:lpstr>
      <vt:lpstr>The system of Old English vowel phonemes</vt:lpstr>
      <vt:lpstr> Middle English Vowel Development</vt:lpstr>
      <vt:lpstr> Middle English Vowel Development</vt:lpstr>
      <vt:lpstr>Middle English Dialectal Divergence</vt:lpstr>
      <vt:lpstr>Middle English Vowel Development</vt:lpstr>
      <vt:lpstr>Middle English Vowel Development</vt:lpstr>
      <vt:lpstr>Middle English Vowel Development</vt:lpstr>
      <vt:lpstr>The phonological essence of Middle English vowel development </vt:lpstr>
      <vt:lpstr>Quantitative Sound Changes of Middle English Vowels</vt:lpstr>
      <vt:lpstr> The phonological essence of quantitative changes  </vt:lpstr>
      <vt:lpstr>Middle English Vowel Development</vt:lpstr>
      <vt:lpstr>Middle English Vowel Development</vt:lpstr>
      <vt:lpstr>EME vocalization of fricatives</vt:lpstr>
      <vt:lpstr>Middle English Diphthongs</vt:lpstr>
      <vt:lpstr>The LME vocalization of  fricatives (the14 cent.)</vt:lpstr>
      <vt:lpstr>Middle English Diphthongs</vt:lpstr>
      <vt:lpstr>General Features of the ME Diphthongs</vt:lpstr>
      <vt:lpstr>The system of LME Diphthongs</vt:lpstr>
      <vt:lpstr>The phonological essence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ENGLISH</dc:title>
  <dc:creator>Computer</dc:creator>
  <cp:lastModifiedBy>notebook67</cp:lastModifiedBy>
  <cp:revision>39</cp:revision>
  <cp:lastPrinted>2019-02-07T11:26:44Z</cp:lastPrinted>
  <dcterms:created xsi:type="dcterms:W3CDTF">2018-02-13T07:00:07Z</dcterms:created>
  <dcterms:modified xsi:type="dcterms:W3CDTF">2020-10-06T15:32:22Z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