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0"/>
  </p:notesMasterIdLst>
  <p:sldIdLst>
    <p:sldId id="259" r:id="rId2"/>
    <p:sldId id="261" r:id="rId3"/>
    <p:sldId id="283" r:id="rId4"/>
    <p:sldId id="267" r:id="rId5"/>
    <p:sldId id="268" r:id="rId6"/>
    <p:sldId id="282" r:id="rId7"/>
    <p:sldId id="266" r:id="rId8"/>
    <p:sldId id="273" r:id="rId9"/>
    <p:sldId id="274" r:id="rId10"/>
    <p:sldId id="275" r:id="rId11"/>
    <p:sldId id="276" r:id="rId12"/>
    <p:sldId id="272" r:id="rId13"/>
    <p:sldId id="269" r:id="rId14"/>
    <p:sldId id="278" r:id="rId15"/>
    <p:sldId id="281" r:id="rId16"/>
    <p:sldId id="279" r:id="rId17"/>
    <p:sldId id="284" r:id="rId18"/>
    <p:sldId id="27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8D2"/>
    <a:srgbClr val="EFD9DB"/>
    <a:srgbClr val="F8D7D2"/>
    <a:srgbClr val="48231E"/>
    <a:srgbClr val="130C4A"/>
    <a:srgbClr val="817B9E"/>
    <a:srgbClr val="F8F7F4"/>
    <a:srgbClr val="D6BFB8"/>
    <a:srgbClr val="F9E1D4"/>
    <a:srgbClr val="EED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74" autoAdjust="0"/>
  </p:normalViewPr>
  <p:slideViewPr>
    <p:cSldViewPr snapToGrid="0" snapToObjects="1">
      <p:cViewPr varScale="1">
        <p:scale>
          <a:sx n="128" d="100"/>
          <a:sy n="128" d="100"/>
        </p:scale>
        <p:origin x="-10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CCD73-EB81-504D-9877-75CF25622890}" type="datetimeFigureOut">
              <a:rPr lang="ru-RU" smtClean="0"/>
              <a:t>08.01.20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2A035-AB97-5F4E-8FDD-C519EEC3B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2A035-AB97-5F4E-8FDD-C519EEC3B8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8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2791105"/>
            <a:ext cx="5120640" cy="118586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Январь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822031"/>
            <a:ext cx="876300" cy="21907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062990"/>
            <a:ext cx="5120640" cy="1728216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321567"/>
            <a:ext cx="2521776" cy="3821934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08.01.20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08.01.20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51435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Январь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Январь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050131"/>
            <a:ext cx="5120640" cy="1107281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0" y="102481"/>
            <a:ext cx="3326149" cy="504101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1" y="2171700"/>
            <a:ext cx="5129543" cy="200025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Январь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973836"/>
            <a:ext cx="4251960" cy="3703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Январь 8,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357884"/>
            <a:ext cx="4251960" cy="3319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973837"/>
            <a:ext cx="4248150" cy="38219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973837"/>
            <a:ext cx="4248150" cy="382190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Январь 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Январь 8,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Январь 8,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2834640" cy="973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400050"/>
            <a:ext cx="5063266" cy="42771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154430"/>
            <a:ext cx="2834640" cy="353187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51435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51435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Январь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171451"/>
            <a:ext cx="2834640" cy="9715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152144"/>
            <a:ext cx="2834640" cy="353415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171451"/>
            <a:ext cx="859155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971550"/>
            <a:ext cx="8591550" cy="37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4822031"/>
            <a:ext cx="21336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Январь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4822031"/>
            <a:ext cx="4086225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822031"/>
            <a:ext cx="8763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4062" y="235656"/>
            <a:ext cx="3756499" cy="1626748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tx2">
                    <a:alpha val="25000"/>
                  </a:schemeClr>
                </a:solidFill>
              </a:rPr>
              <a:t>SMM</a:t>
            </a:r>
            <a:r>
              <a:rPr lang="ru-RU" sz="13800" dirty="0" smtClean="0"/>
              <a:t> </a:t>
            </a:r>
            <a:endParaRPr lang="ru-RU" sz="13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5679" y="1757667"/>
            <a:ext cx="4883783" cy="3703320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1600" dirty="0" err="1" smtClean="0"/>
              <a:t>Social</a:t>
            </a:r>
            <a:r>
              <a:rPr lang="ru-RU" sz="1600" dirty="0" smtClean="0"/>
              <a:t> </a:t>
            </a:r>
            <a:r>
              <a:rPr lang="ru-RU" sz="1600" dirty="0" err="1" smtClean="0"/>
              <a:t>media</a:t>
            </a:r>
            <a:r>
              <a:rPr lang="ru-RU" sz="1600" dirty="0" smtClean="0"/>
              <a:t> </a:t>
            </a:r>
            <a:r>
              <a:rPr lang="ru-RU" sz="1600" dirty="0" err="1" smtClean="0"/>
              <a:t>marketimg</a:t>
            </a:r>
            <a:endParaRPr lang="ru-RU" sz="1600" dirty="0"/>
          </a:p>
        </p:txBody>
      </p:sp>
      <p:pic>
        <p:nvPicPr>
          <p:cNvPr id="5" name="Изображение 4" descr="Copyrighted,+2019.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r="10056"/>
          <a:stretch/>
        </p:blipFill>
        <p:spPr>
          <a:xfrm>
            <a:off x="5119462" y="0"/>
            <a:ext cx="29067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0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406860"/>
            <a:ext cx="4714128" cy="11355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Продвижение на платформах по привлечению </a:t>
            </a:r>
            <a:r>
              <a:rPr lang="ru-RU" dirty="0" smtClean="0"/>
              <a:t>аудитории: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2624" y="1546987"/>
            <a:ext cx="4986838" cy="3634441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Масслайкинг</a:t>
            </a:r>
            <a:r>
              <a:rPr lang="ru-RU" sz="1600" dirty="0" smtClean="0"/>
              <a:t> (</a:t>
            </a:r>
            <a:r>
              <a:rPr lang="ru-RU" sz="1600" dirty="0"/>
              <a:t>привлечение </a:t>
            </a:r>
            <a:r>
              <a:rPr lang="ru-RU" sz="1600" dirty="0" err="1"/>
              <a:t>лайков</a:t>
            </a:r>
            <a:r>
              <a:rPr lang="ru-RU" sz="1600" dirty="0"/>
              <a:t> и комментариев от "живых" пользователей) </a:t>
            </a:r>
            <a:endParaRPr lang="ru-RU" sz="1600" dirty="0" smtClean="0"/>
          </a:p>
          <a:p>
            <a:r>
              <a:rPr lang="ru-RU" sz="1600" dirty="0" err="1" smtClean="0"/>
              <a:t>Массфоллоуинг</a:t>
            </a:r>
            <a:r>
              <a:rPr lang="ru-RU" sz="1600" dirty="0" smtClean="0"/>
              <a:t> </a:t>
            </a:r>
            <a:r>
              <a:rPr lang="ru-RU" sz="1600" dirty="0"/>
              <a:t>(привлечение "живых" подписчиков). Настраивается индивидуально под клиента (по конкурентам, по местоположению, по </a:t>
            </a:r>
            <a:r>
              <a:rPr lang="ru-RU" sz="1600" dirty="0" err="1"/>
              <a:t>хештегам</a:t>
            </a:r>
            <a:r>
              <a:rPr lang="ru-RU" sz="1600" dirty="0"/>
              <a:t> и </a:t>
            </a:r>
            <a:r>
              <a:rPr lang="ru-RU" sz="1600" dirty="0" err="1"/>
              <a:t>тд</a:t>
            </a:r>
            <a:r>
              <a:rPr lang="ru-RU" sz="1600" dirty="0"/>
              <a:t>) </a:t>
            </a:r>
            <a:endParaRPr lang="ru-RU" sz="1600" dirty="0" smtClean="0"/>
          </a:p>
          <a:p>
            <a:r>
              <a:rPr lang="ru-RU" sz="1600" dirty="0" err="1"/>
              <a:t>Директ</a:t>
            </a:r>
            <a:r>
              <a:rPr lang="ru-RU" sz="1600" dirty="0"/>
              <a:t>-рассылка (создание приветственного сообщения для новых подписчиков) </a:t>
            </a:r>
            <a:endParaRPr lang="ru-RU" sz="1600" dirty="0" smtClean="0"/>
          </a:p>
          <a:p>
            <a:r>
              <a:rPr lang="ru-RU" sz="1600" dirty="0"/>
              <a:t>Просмотры в </a:t>
            </a:r>
            <a:r>
              <a:rPr lang="ru-RU" sz="1600" dirty="0" err="1"/>
              <a:t>сториз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/>
              <a:t>Еженедельная настройка и корректировка программ </a:t>
            </a:r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  <p:pic>
        <p:nvPicPr>
          <p:cNvPr id="6" name="Изображение 5" descr="Copyrighted,+2019.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r="10056"/>
          <a:stretch/>
        </p:blipFill>
        <p:spPr>
          <a:xfrm>
            <a:off x="5119462" y="0"/>
            <a:ext cx="29067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9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164928"/>
            <a:ext cx="4714128" cy="6470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Другое: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9530" y="1016000"/>
            <a:ext cx="4986838" cy="4127499"/>
          </a:xfrm>
        </p:spPr>
        <p:txBody>
          <a:bodyPr>
            <a:normAutofit/>
          </a:bodyPr>
          <a:lstStyle/>
          <a:p>
            <a:r>
              <a:rPr lang="ru-RU" sz="1700" dirty="0"/>
              <a:t>Привлечение к работе профессиональных фотографов, </a:t>
            </a:r>
            <a:r>
              <a:rPr lang="ru-RU" sz="1700" dirty="0" err="1"/>
              <a:t>видеооператоров</a:t>
            </a:r>
            <a:r>
              <a:rPr lang="ru-RU" sz="1700" dirty="0"/>
              <a:t> и т.д. (составление ТЗ для съемок) </a:t>
            </a:r>
            <a:endParaRPr lang="ru-RU" sz="1700" dirty="0" smtClean="0"/>
          </a:p>
          <a:p>
            <a:r>
              <a:rPr lang="ru-RU" sz="1700" dirty="0" err="1" smtClean="0"/>
              <a:t>Видеопродакшн</a:t>
            </a:r>
            <a:r>
              <a:rPr lang="ru-RU" sz="1700" dirty="0" smtClean="0"/>
              <a:t> (разработка сценария, стиля съемки, согласование деталей съемки, съёмка, монтаж)</a:t>
            </a:r>
          </a:p>
          <a:p>
            <a:r>
              <a:rPr lang="ru-RU" sz="1700" dirty="0" smtClean="0"/>
              <a:t>Онлайн продажи и консультация в </a:t>
            </a:r>
            <a:r>
              <a:rPr lang="ru-RU" sz="1700" dirty="0" err="1" smtClean="0"/>
              <a:t>Direct</a:t>
            </a:r>
            <a:endParaRPr lang="ru-RU" sz="1700" dirty="0" smtClean="0"/>
          </a:p>
          <a:p>
            <a:r>
              <a:rPr lang="ru-RU" sz="1700" dirty="0" smtClean="0"/>
              <a:t>Ежемесячный </a:t>
            </a:r>
            <a:r>
              <a:rPr lang="ru-RU" sz="1700" dirty="0"/>
              <a:t>отчет </a:t>
            </a:r>
            <a:endParaRPr lang="ru-RU" sz="1700" dirty="0" smtClean="0"/>
          </a:p>
          <a:p>
            <a:r>
              <a:rPr lang="ru-RU" sz="1700" dirty="0"/>
              <a:t>Остальные услуги по пиару и продвижению оговариваются и корректируются отдельно в ходе работы </a:t>
            </a:r>
            <a:endParaRPr lang="ru-RU" sz="1700" dirty="0" smtClean="0"/>
          </a:p>
          <a:p>
            <a:r>
              <a:rPr lang="ru-RU" sz="1700" dirty="0" smtClean="0"/>
              <a:t>Предварительная консультация или прописанный бриф по продвижению в социальных сетях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D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164354"/>
            <a:ext cx="4714128" cy="7171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Медиа: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001059"/>
            <a:ext cx="4832047" cy="4142441"/>
          </a:xfrm>
        </p:spPr>
        <p:txBody>
          <a:bodyPr/>
          <a:lstStyle/>
          <a:p>
            <a:r>
              <a:rPr lang="ru-RU" sz="1600" dirty="0"/>
              <a:t>Заполнение  информации  об объектах на поисковых страницах </a:t>
            </a:r>
            <a:r>
              <a:rPr lang="ru-RU" sz="1600" dirty="0" err="1"/>
              <a:t>Google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Работа с возражениями, комментариями и  отзывами</a:t>
            </a:r>
          </a:p>
          <a:p>
            <a:r>
              <a:rPr lang="ru-RU" sz="1600" dirty="0"/>
              <a:t>Размещение информации на сайтах </a:t>
            </a:r>
            <a:r>
              <a:rPr lang="ru-RU" sz="1600" dirty="0" smtClean="0"/>
              <a:t>и в приложениях (</a:t>
            </a:r>
            <a:r>
              <a:rPr lang="ru-RU" sz="1600" dirty="0"/>
              <a:t>например: </a:t>
            </a:r>
            <a:r>
              <a:rPr lang="ru-RU" sz="1600" dirty="0" err="1" smtClean="0"/>
              <a:t>foresquare</a:t>
            </a:r>
            <a:r>
              <a:rPr lang="ru-RU" sz="1600" dirty="0" smtClean="0"/>
              <a:t>, </a:t>
            </a:r>
            <a:r>
              <a:rPr lang="ru-RU" sz="1600" dirty="0" err="1" smtClean="0"/>
              <a:t>tripadvicer</a:t>
            </a:r>
            <a:r>
              <a:rPr lang="ru-RU" sz="1600" dirty="0" smtClean="0"/>
              <a:t>, </a:t>
            </a:r>
            <a:r>
              <a:rPr lang="ru-RU" sz="1600" dirty="0" smtClean="0"/>
              <a:t>048</a:t>
            </a:r>
            <a:r>
              <a:rPr lang="ru-RU" sz="1600" dirty="0"/>
              <a:t>.ua, </a:t>
            </a:r>
            <a:r>
              <a:rPr lang="ru-RU" sz="1600" dirty="0" err="1"/>
              <a:t>odessa-life</a:t>
            </a:r>
            <a:r>
              <a:rPr lang="ru-RU" sz="1600" dirty="0"/>
              <a:t>, </a:t>
            </a:r>
            <a:r>
              <a:rPr lang="ru-RU" sz="1600" dirty="0" err="1"/>
              <a:t>vgorode.ua</a:t>
            </a:r>
            <a:r>
              <a:rPr lang="ru-RU" sz="1600" dirty="0"/>
              <a:t> и т.д.) </a:t>
            </a:r>
            <a:endParaRPr lang="ru-RU" sz="1600" dirty="0" smtClean="0"/>
          </a:p>
          <a:p>
            <a:r>
              <a:rPr lang="ru-RU" sz="1600" dirty="0"/>
              <a:t>Создание </a:t>
            </a:r>
            <a:r>
              <a:rPr lang="ru-RU" sz="1600" dirty="0" err="1"/>
              <a:t>геолокаций</a:t>
            </a:r>
            <a:r>
              <a:rPr lang="ru-RU" sz="1600" dirty="0"/>
              <a:t> для объекта (2gis, </a:t>
            </a:r>
            <a:r>
              <a:rPr lang="ru-RU" sz="1600" dirty="0" err="1"/>
              <a:t>google</a:t>
            </a:r>
            <a:r>
              <a:rPr lang="ru-RU" sz="1600" dirty="0"/>
              <a:t> </a:t>
            </a:r>
            <a:r>
              <a:rPr lang="ru-RU" sz="1600" dirty="0" err="1"/>
              <a:t>maps</a:t>
            </a:r>
            <a:r>
              <a:rPr lang="ru-RU" sz="1600" dirty="0"/>
              <a:t> и </a:t>
            </a:r>
            <a:r>
              <a:rPr lang="ru-RU" sz="1600" dirty="0" err="1"/>
              <a:t>т.д</a:t>
            </a:r>
            <a:r>
              <a:rPr lang="ru-RU" sz="1600" dirty="0"/>
              <a:t>) </a:t>
            </a:r>
            <a:endParaRPr lang="ru-RU" sz="1600" dirty="0" smtClean="0"/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  <p:pic>
        <p:nvPicPr>
          <p:cNvPr id="6" name="Изображение 5" descr="wadsworth-abstract-camo-plain-wall-mural-kj-820x53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 r="40096"/>
          <a:stretch/>
        </p:blipFill>
        <p:spPr>
          <a:xfrm>
            <a:off x="5106368" y="0"/>
            <a:ext cx="29067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3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427488"/>
            <a:ext cx="4843237" cy="80010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Дизайн: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041742"/>
            <a:ext cx="4832047" cy="3703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600" dirty="0" smtClean="0"/>
              <a:t>Разработка логотипа и корпоративных цветов бренда</a:t>
            </a:r>
          </a:p>
          <a:p>
            <a:r>
              <a:rPr lang="ru-RU" sz="1600" dirty="0" smtClean="0"/>
              <a:t>Разработка дизайна рекламных объявлений, </a:t>
            </a:r>
            <a:r>
              <a:rPr lang="ru-RU" sz="1600" dirty="0" err="1" smtClean="0"/>
              <a:t>графичных</a:t>
            </a:r>
            <a:r>
              <a:rPr lang="ru-RU" sz="1600" dirty="0" smtClean="0"/>
              <a:t> материалов, полиграфической продукции</a:t>
            </a:r>
          </a:p>
          <a:p>
            <a:r>
              <a:rPr lang="ru-RU" sz="1600" dirty="0" smtClean="0"/>
              <a:t>Создание  любых печатных материалов</a:t>
            </a:r>
          </a:p>
          <a:p>
            <a:r>
              <a:rPr lang="ru-RU" sz="1600" dirty="0" smtClean="0"/>
              <a:t>Работа с типографиями</a:t>
            </a:r>
            <a:endParaRPr lang="ru-RU" sz="1600" dirty="0"/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  <p:pic>
        <p:nvPicPr>
          <p:cNvPr id="6" name="Изображение 5" descr="Copyrighted,+2019.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r="10056"/>
          <a:stretch/>
        </p:blipFill>
        <p:spPr>
          <a:xfrm>
            <a:off x="5119462" y="0"/>
            <a:ext cx="29067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1"/>
            <a:ext cx="4714128" cy="1135529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Примеры кейсов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9530" y="1135531"/>
            <a:ext cx="4986838" cy="3559036"/>
          </a:xfrm>
        </p:spPr>
        <p:txBody>
          <a:bodyPr>
            <a:normAutofit/>
          </a:bodyPr>
          <a:lstStyle/>
          <a:p>
            <a:r>
              <a:rPr lang="x-none" sz="1700" dirty="0" smtClean="0"/>
              <a:t>V.angel.bysergienko </a:t>
            </a:r>
            <a:r>
              <a:rPr lang="mr-IN" sz="1700" dirty="0" smtClean="0"/>
              <a:t>–</a:t>
            </a:r>
            <a:r>
              <a:rPr lang="x-none" sz="1700" dirty="0" smtClean="0"/>
              <a:t> </a:t>
            </a:r>
            <a:r>
              <a:rPr lang="ru-RU" sz="1700" dirty="0" smtClean="0"/>
              <a:t>салон красоты</a:t>
            </a:r>
            <a:endParaRPr lang="x-none" sz="1700" dirty="0" smtClean="0"/>
          </a:p>
          <a:p>
            <a:r>
              <a:rPr lang="x-none" sz="1700" dirty="0" smtClean="0"/>
              <a:t>Lilihome.design</a:t>
            </a:r>
            <a:r>
              <a:rPr lang="ru-RU" sz="1700" dirty="0" smtClean="0"/>
              <a:t> </a:t>
            </a:r>
            <a:r>
              <a:rPr lang="mr-IN" sz="1700" dirty="0" smtClean="0"/>
              <a:t>–</a:t>
            </a:r>
            <a:r>
              <a:rPr lang="ru-RU" sz="1700" dirty="0" smtClean="0"/>
              <a:t> магазин текстильного декора</a:t>
            </a:r>
            <a:endParaRPr lang="x-none" sz="1700" dirty="0" smtClean="0"/>
          </a:p>
          <a:p>
            <a:r>
              <a:rPr lang="x-none" sz="1700" dirty="0" smtClean="0"/>
              <a:t>Lilihome.bedding</a:t>
            </a:r>
            <a:r>
              <a:rPr lang="ru-RU" sz="1700" dirty="0" smtClean="0"/>
              <a:t> </a:t>
            </a:r>
            <a:r>
              <a:rPr lang="mr-IN" sz="1700" dirty="0" smtClean="0"/>
              <a:t>–</a:t>
            </a:r>
            <a:r>
              <a:rPr lang="ru-RU" sz="1700" dirty="0" smtClean="0"/>
              <a:t> магазин постельного белья</a:t>
            </a:r>
          </a:p>
          <a:p>
            <a:r>
              <a:rPr lang="ru-RU" sz="1700" dirty="0" err="1" smtClean="0"/>
              <a:t>Floristry_school_od</a:t>
            </a:r>
            <a:r>
              <a:rPr lang="ru-RU" sz="1700" dirty="0" smtClean="0"/>
              <a:t>  - Школа флористики Артишок</a:t>
            </a:r>
            <a:endParaRPr lang="x-none" sz="1700" dirty="0" smtClean="0"/>
          </a:p>
          <a:p>
            <a:r>
              <a:rPr lang="ru-RU" sz="1700" dirty="0" err="1" smtClean="0"/>
              <a:t>Artishok.ua</a:t>
            </a:r>
            <a:r>
              <a:rPr lang="ru-RU" sz="1700" dirty="0" smtClean="0"/>
              <a:t> - Доставка цветов Артишок</a:t>
            </a:r>
          </a:p>
          <a:p>
            <a:r>
              <a:rPr lang="ru-RU" sz="1700" dirty="0" err="1" smtClean="0"/>
              <a:t>Isls.stationary</a:t>
            </a:r>
            <a:r>
              <a:rPr lang="ru-RU" sz="1700" dirty="0" smtClean="0"/>
              <a:t> - </a:t>
            </a:r>
            <a:r>
              <a:rPr lang="ru-RU" sz="1700" dirty="0"/>
              <a:t>м</a:t>
            </a:r>
            <a:r>
              <a:rPr lang="ru-RU" sz="1700" dirty="0" smtClean="0"/>
              <a:t>агазин канцелярских товаров</a:t>
            </a:r>
          </a:p>
          <a:p>
            <a:r>
              <a:rPr lang="en-US" sz="1700" dirty="0" smtClean="0"/>
              <a:t>L</a:t>
            </a:r>
            <a:r>
              <a:rPr lang="ru-RU" sz="1700" dirty="0" err="1" smtClean="0"/>
              <a:t>ilijasavenko</a:t>
            </a:r>
            <a:r>
              <a:rPr lang="ru-RU" sz="1700" dirty="0" smtClean="0"/>
              <a:t> </a:t>
            </a:r>
            <a:r>
              <a:rPr lang="mr-IN" sz="1700" dirty="0" smtClean="0"/>
              <a:t>–</a:t>
            </a:r>
            <a:r>
              <a:rPr lang="ru-RU" sz="1700" dirty="0" smtClean="0"/>
              <a:t> личный бренд</a:t>
            </a:r>
          </a:p>
          <a:p>
            <a:r>
              <a:rPr lang="en-US" sz="1700" dirty="0" smtClean="0"/>
              <a:t>E</a:t>
            </a:r>
            <a:r>
              <a:rPr lang="ru-RU" sz="1700" dirty="0" err="1" smtClean="0"/>
              <a:t>teria.od</a:t>
            </a:r>
            <a:r>
              <a:rPr lang="ru-RU" sz="1700" dirty="0" smtClean="0"/>
              <a:t> </a:t>
            </a:r>
            <a:r>
              <a:rPr lang="mr-IN" sz="1700" dirty="0" smtClean="0"/>
              <a:t>–</a:t>
            </a:r>
            <a:r>
              <a:rPr lang="ru-RU" sz="1700" dirty="0" smtClean="0"/>
              <a:t> косметологический центр</a:t>
            </a:r>
          </a:p>
          <a:p>
            <a:endParaRPr lang="ru-RU" sz="1700" dirty="0"/>
          </a:p>
          <a:p>
            <a:endParaRPr lang="ru-RU" dirty="0"/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6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 descr="IMG_04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" y="127667"/>
            <a:ext cx="2116853" cy="2822470"/>
          </a:xfrm>
          <a:prstGeom prst="rect">
            <a:avLst/>
          </a:prstGeom>
        </p:spPr>
      </p:pic>
      <p:pic>
        <p:nvPicPr>
          <p:cNvPr id="15" name="Изображение 14" descr="IMG_047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54" y="127666"/>
            <a:ext cx="2116852" cy="2822469"/>
          </a:xfrm>
          <a:prstGeom prst="rect">
            <a:avLst/>
          </a:prstGeom>
        </p:spPr>
      </p:pic>
      <p:pic>
        <p:nvPicPr>
          <p:cNvPr id="16" name="Изображение 15" descr="IMG_047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03" y="127667"/>
            <a:ext cx="2116852" cy="2822470"/>
          </a:xfrm>
          <a:prstGeom prst="rect">
            <a:avLst/>
          </a:prstGeom>
        </p:spPr>
      </p:pic>
      <p:pic>
        <p:nvPicPr>
          <p:cNvPr id="17" name="Изображение 16" descr="IMG_047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16" y="1992611"/>
            <a:ext cx="2228487" cy="2971316"/>
          </a:xfrm>
          <a:prstGeom prst="rect">
            <a:avLst/>
          </a:prstGeom>
        </p:spPr>
      </p:pic>
      <p:pic>
        <p:nvPicPr>
          <p:cNvPr id="18" name="Изображение 17" descr="IMG_047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46" y="1992611"/>
            <a:ext cx="2228486" cy="2971316"/>
          </a:xfrm>
          <a:prstGeom prst="rect">
            <a:avLst/>
          </a:prstGeom>
        </p:spPr>
      </p:pic>
      <p:pic>
        <p:nvPicPr>
          <p:cNvPr id="19" name="Изображение 18" descr="IMG_047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76" y="1992610"/>
            <a:ext cx="2226275" cy="29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8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122101"/>
            <a:ext cx="4714128" cy="5982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Пакеты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549455"/>
            <a:ext cx="5251311" cy="459404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Minimal</a:t>
            </a:r>
            <a:r>
              <a:rPr lang="ru-RU" dirty="0" smtClean="0"/>
              <a:t>:</a:t>
            </a:r>
          </a:p>
          <a:p>
            <a:r>
              <a:rPr lang="ru-RU" dirty="0"/>
              <a:t>Ежемесячная настройка продвижения на платформах по продвижению</a:t>
            </a:r>
          </a:p>
          <a:p>
            <a:r>
              <a:rPr lang="ru-RU" dirty="0"/>
              <a:t>Настройка </a:t>
            </a:r>
            <a:r>
              <a:rPr lang="ru-RU" dirty="0" err="1"/>
              <a:t>таргетированной</a:t>
            </a:r>
            <a:r>
              <a:rPr lang="ru-RU" dirty="0"/>
              <a:t> рекламы</a:t>
            </a:r>
          </a:p>
          <a:p>
            <a:r>
              <a:rPr lang="ru-RU" dirty="0" smtClean="0"/>
              <a:t>150$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Starter</a:t>
            </a:r>
            <a:r>
              <a:rPr lang="ru-RU" dirty="0" smtClean="0"/>
              <a:t>:</a:t>
            </a:r>
          </a:p>
          <a:p>
            <a:r>
              <a:rPr lang="ru-RU" dirty="0" smtClean="0"/>
              <a:t> Аудит профиля либо создание профилей с нуля</a:t>
            </a:r>
          </a:p>
          <a:p>
            <a:r>
              <a:rPr lang="ru-RU" dirty="0" smtClean="0"/>
              <a:t>Создание фото-видео контента 1 раз в неделю</a:t>
            </a:r>
          </a:p>
          <a:p>
            <a:r>
              <a:rPr lang="ru-RU" dirty="0" smtClean="0"/>
              <a:t>Составление контент-плана, постинг, копирайтинг</a:t>
            </a:r>
          </a:p>
          <a:p>
            <a:r>
              <a:rPr lang="ru-RU" dirty="0" smtClean="0"/>
              <a:t>Настройка первичного продвижения на платформах по продвижению</a:t>
            </a:r>
          </a:p>
          <a:p>
            <a:r>
              <a:rPr lang="ru-RU" dirty="0" err="1" smtClean="0"/>
              <a:t>Ежеменячный</a:t>
            </a:r>
            <a:r>
              <a:rPr lang="ru-RU" dirty="0" smtClean="0"/>
              <a:t> отчет</a:t>
            </a:r>
          </a:p>
          <a:p>
            <a:r>
              <a:rPr lang="ru-RU" dirty="0"/>
              <a:t>4</a:t>
            </a:r>
            <a:r>
              <a:rPr lang="ru-RU" smtClean="0"/>
              <a:t>00 </a:t>
            </a:r>
            <a:r>
              <a:rPr lang="ru-RU" dirty="0" smtClean="0"/>
              <a:t>$</a:t>
            </a:r>
          </a:p>
          <a:p>
            <a:endParaRPr lang="ru-RU" dirty="0"/>
          </a:p>
          <a:p>
            <a:r>
              <a:rPr lang="ru-RU" dirty="0" err="1" smtClean="0"/>
              <a:t>Premium</a:t>
            </a:r>
            <a:r>
              <a:rPr lang="ru-RU" dirty="0" smtClean="0"/>
              <a:t>:</a:t>
            </a:r>
          </a:p>
          <a:p>
            <a:r>
              <a:rPr lang="ru-RU" dirty="0"/>
              <a:t>Аудит профиля либо создание профилей с нуля</a:t>
            </a:r>
          </a:p>
          <a:p>
            <a:r>
              <a:rPr lang="ru-RU" dirty="0"/>
              <a:t>Создание фото-видео контента </a:t>
            </a:r>
            <a:r>
              <a:rPr lang="ru-RU" dirty="0" smtClean="0"/>
              <a:t>2-3 </a:t>
            </a:r>
            <a:r>
              <a:rPr lang="ru-RU" dirty="0"/>
              <a:t>раз в неделю</a:t>
            </a:r>
          </a:p>
          <a:p>
            <a:r>
              <a:rPr lang="ru-RU" dirty="0"/>
              <a:t>Составление контент-плана, постинг, </a:t>
            </a:r>
            <a:r>
              <a:rPr lang="ru-RU" dirty="0" smtClean="0"/>
              <a:t>копирайтинг, координация </a:t>
            </a:r>
            <a:r>
              <a:rPr lang="ru-RU" dirty="0" err="1" smtClean="0"/>
              <a:t>директ-мессенжера</a:t>
            </a:r>
            <a:endParaRPr lang="ru-RU" dirty="0"/>
          </a:p>
          <a:p>
            <a:r>
              <a:rPr lang="ru-RU" dirty="0" smtClean="0"/>
              <a:t>Ежемесячная настройка продвижения </a:t>
            </a:r>
            <a:r>
              <a:rPr lang="ru-RU" dirty="0"/>
              <a:t>на </a:t>
            </a:r>
            <a:r>
              <a:rPr lang="ru-RU" dirty="0" smtClean="0"/>
              <a:t>платформах по продвижению</a:t>
            </a:r>
          </a:p>
          <a:p>
            <a:r>
              <a:rPr lang="ru-RU" dirty="0" smtClean="0"/>
              <a:t>Настройка </a:t>
            </a:r>
            <a:r>
              <a:rPr lang="ru-RU" dirty="0" err="1" smtClean="0"/>
              <a:t>таргетированной</a:t>
            </a:r>
            <a:r>
              <a:rPr lang="ru-RU" dirty="0" smtClean="0"/>
              <a:t> рекламы</a:t>
            </a:r>
          </a:p>
          <a:p>
            <a:r>
              <a:rPr lang="ru-RU" dirty="0"/>
              <a:t>Подборка и работа с лидерами </a:t>
            </a:r>
            <a:r>
              <a:rPr lang="ru-RU" dirty="0" smtClean="0"/>
              <a:t>мнений</a:t>
            </a:r>
          </a:p>
          <a:p>
            <a:r>
              <a:rPr lang="ru-RU" dirty="0" smtClean="0"/>
              <a:t>500$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1"/>
            <a:ext cx="4714128" cy="11355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Прайс отдельных услуг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9530" y="1509058"/>
            <a:ext cx="4986838" cy="363444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Аудит профиля и консультация </a:t>
            </a:r>
            <a:r>
              <a:rPr lang="mr-IN" sz="1600" dirty="0" smtClean="0"/>
              <a:t>–</a:t>
            </a:r>
            <a:r>
              <a:rPr lang="ru-RU" sz="1600" dirty="0" smtClean="0"/>
              <a:t> 30$</a:t>
            </a:r>
          </a:p>
          <a:p>
            <a:r>
              <a:rPr lang="ru-RU" sz="1600" dirty="0" smtClean="0"/>
              <a:t>Создание с нуля бизнес-профилей в социальных сетях (</a:t>
            </a:r>
            <a:r>
              <a:rPr lang="ru-RU" sz="1600" dirty="0" err="1" smtClean="0"/>
              <a:t>Facebook</a:t>
            </a:r>
            <a:r>
              <a:rPr lang="ru-RU" sz="1600" dirty="0" smtClean="0"/>
              <a:t>, </a:t>
            </a:r>
            <a:r>
              <a:rPr lang="ru-RU" sz="1600" dirty="0" err="1" smtClean="0"/>
              <a:t>Instagram</a:t>
            </a:r>
            <a:r>
              <a:rPr lang="ru-RU" sz="1600" dirty="0" smtClean="0"/>
              <a:t>) </a:t>
            </a:r>
            <a:r>
              <a:rPr lang="mr-IN" sz="1600" dirty="0" smtClean="0"/>
              <a:t>–</a:t>
            </a:r>
            <a:r>
              <a:rPr lang="ru-RU" sz="1600" dirty="0" smtClean="0"/>
              <a:t> 100$</a:t>
            </a:r>
          </a:p>
          <a:p>
            <a:r>
              <a:rPr lang="ru-RU" sz="1600" dirty="0" err="1" smtClean="0"/>
              <a:t>Единоразовое</a:t>
            </a:r>
            <a:r>
              <a:rPr lang="ru-RU" sz="1600" dirty="0" smtClean="0"/>
              <a:t> создание фото и видео-контента </a:t>
            </a:r>
            <a:r>
              <a:rPr lang="mr-IN" sz="1600" dirty="0" smtClean="0"/>
              <a:t>–</a:t>
            </a:r>
            <a:r>
              <a:rPr lang="ru-RU" sz="1600" dirty="0" smtClean="0"/>
              <a:t> 50$</a:t>
            </a:r>
          </a:p>
          <a:p>
            <a:r>
              <a:rPr lang="ru-RU" sz="1600" dirty="0" smtClean="0"/>
              <a:t>Настройка </a:t>
            </a:r>
            <a:r>
              <a:rPr lang="ru-RU" sz="1600" dirty="0" err="1" smtClean="0"/>
              <a:t>таргетированной</a:t>
            </a:r>
            <a:r>
              <a:rPr lang="ru-RU" sz="1600" dirty="0" smtClean="0"/>
              <a:t> рекламы </a:t>
            </a:r>
            <a:r>
              <a:rPr lang="mr-IN" sz="1600" dirty="0" smtClean="0"/>
              <a:t>–</a:t>
            </a:r>
            <a:r>
              <a:rPr lang="ru-RU" sz="1600" dirty="0" smtClean="0"/>
              <a:t> 1500 </a:t>
            </a:r>
            <a:r>
              <a:rPr lang="ru-RU" sz="1600" dirty="0" err="1" smtClean="0"/>
              <a:t>грн</a:t>
            </a:r>
            <a:r>
              <a:rPr lang="ru-RU" sz="1600" dirty="0" smtClean="0"/>
              <a:t> (+бюджет на рекламу)</a:t>
            </a:r>
          </a:p>
          <a:p>
            <a:r>
              <a:rPr lang="ru-RU" sz="1600" dirty="0" smtClean="0"/>
              <a:t>Подборка и работа с лидерами мнений </a:t>
            </a:r>
            <a:r>
              <a:rPr lang="mr-IN" sz="1600" dirty="0" smtClean="0"/>
              <a:t>–</a:t>
            </a:r>
            <a:r>
              <a:rPr lang="ru-RU" sz="1600" dirty="0" smtClean="0"/>
              <a:t> 1000 </a:t>
            </a:r>
            <a:r>
              <a:rPr lang="ru-RU" sz="1600" dirty="0" err="1" smtClean="0"/>
              <a:t>грн</a:t>
            </a:r>
            <a:r>
              <a:rPr lang="ru-RU" sz="1600" dirty="0" smtClean="0"/>
              <a:t> </a:t>
            </a:r>
            <a:r>
              <a:rPr lang="ru-RU" sz="1600" dirty="0"/>
              <a:t>(+бюджет на рекламу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Запуск продвижения: (</a:t>
            </a:r>
            <a:r>
              <a:rPr lang="ru-RU" sz="1600" dirty="0" err="1" smtClean="0"/>
              <a:t>массфолоуинг</a:t>
            </a:r>
            <a:r>
              <a:rPr lang="ru-RU" sz="1600" dirty="0"/>
              <a:t> </a:t>
            </a:r>
            <a:r>
              <a:rPr lang="mr-IN" sz="1600" dirty="0" smtClean="0"/>
              <a:t>–</a:t>
            </a:r>
            <a:r>
              <a:rPr lang="ru-RU" sz="1600" dirty="0" smtClean="0"/>
              <a:t> 800 </a:t>
            </a:r>
            <a:r>
              <a:rPr lang="ru-RU" sz="1600" dirty="0" err="1" smtClean="0"/>
              <a:t>грн</a:t>
            </a:r>
            <a:r>
              <a:rPr lang="ru-RU" sz="1600" dirty="0" smtClean="0"/>
              <a:t>, </a:t>
            </a:r>
            <a:r>
              <a:rPr lang="ru-RU" sz="1600" dirty="0" err="1" smtClean="0"/>
              <a:t>масслайкинг</a:t>
            </a:r>
            <a:r>
              <a:rPr lang="ru-RU" sz="1600" dirty="0" smtClean="0"/>
              <a:t> </a:t>
            </a:r>
            <a:r>
              <a:rPr lang="mr-IN" sz="1600" dirty="0" smtClean="0"/>
              <a:t>–</a:t>
            </a:r>
            <a:r>
              <a:rPr lang="ru-RU" sz="1600" dirty="0" smtClean="0"/>
              <a:t> </a:t>
            </a:r>
            <a:r>
              <a:rPr lang="ru-RU" sz="1600" dirty="0"/>
              <a:t>6</a:t>
            </a:r>
            <a:r>
              <a:rPr lang="ru-RU" sz="1600" dirty="0" smtClean="0"/>
              <a:t>00 </a:t>
            </a:r>
            <a:r>
              <a:rPr lang="ru-RU" sz="1600" dirty="0" err="1" smtClean="0"/>
              <a:t>грн</a:t>
            </a:r>
            <a:r>
              <a:rPr lang="ru-RU" sz="1600" dirty="0" smtClean="0"/>
              <a:t>, </a:t>
            </a:r>
            <a:r>
              <a:rPr lang="ru-RU" sz="1600" dirty="0" err="1" smtClean="0"/>
              <a:t>директ</a:t>
            </a:r>
            <a:r>
              <a:rPr lang="ru-RU" sz="1600" dirty="0" smtClean="0"/>
              <a:t>-рассылка </a:t>
            </a:r>
            <a:r>
              <a:rPr lang="mr-IN" sz="1600" dirty="0" smtClean="0"/>
              <a:t>–</a:t>
            </a:r>
            <a:r>
              <a:rPr lang="ru-RU" sz="1600" dirty="0" smtClean="0"/>
              <a:t> </a:t>
            </a:r>
            <a:r>
              <a:rPr lang="ru-RU" sz="1600" dirty="0"/>
              <a:t>6</a:t>
            </a:r>
            <a:r>
              <a:rPr lang="ru-RU" sz="1600" dirty="0" smtClean="0"/>
              <a:t>00 </a:t>
            </a:r>
            <a:r>
              <a:rPr lang="ru-RU" sz="1600" dirty="0" err="1" smtClean="0"/>
              <a:t>грн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5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1"/>
            <a:ext cx="4714128" cy="1135529"/>
          </a:xfrm>
        </p:spPr>
        <p:txBody>
          <a:bodyPr>
            <a:normAutofit/>
          </a:bodyPr>
          <a:lstStyle/>
          <a:p>
            <a:r>
              <a:rPr lang="ru-RU" dirty="0" smtClean="0"/>
              <a:t>Контакты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9530" y="1509058"/>
            <a:ext cx="4986838" cy="3634441"/>
          </a:xfrm>
        </p:spPr>
        <p:txBody>
          <a:bodyPr>
            <a:normAutofit/>
          </a:bodyPr>
          <a:lstStyle/>
          <a:p>
            <a:r>
              <a:rPr lang="ru-RU" dirty="0" smtClean="0"/>
              <a:t>@</a:t>
            </a:r>
            <a:r>
              <a:rPr lang="ru-RU" dirty="0" err="1" smtClean="0"/>
              <a:t>lilijasavenko</a:t>
            </a:r>
            <a:endParaRPr lang="ru-RU" dirty="0" smtClean="0"/>
          </a:p>
          <a:p>
            <a:r>
              <a:rPr lang="ru-RU" dirty="0" smtClean="0"/>
              <a:t>@</a:t>
            </a:r>
            <a:r>
              <a:rPr lang="ru-RU" dirty="0" err="1" smtClean="0"/>
              <a:t>liho.smm.agency</a:t>
            </a:r>
            <a:endParaRPr lang="ru-RU" dirty="0" smtClean="0"/>
          </a:p>
          <a:p>
            <a:r>
              <a:rPr lang="ru-RU" dirty="0" smtClean="0"/>
              <a:t>+380506999897</a:t>
            </a:r>
          </a:p>
          <a:p>
            <a:r>
              <a:rPr lang="ru-RU" dirty="0" smtClean="0"/>
              <a:t>sls280194@gmail.com</a:t>
            </a:r>
            <a:endParaRPr lang="ru-RU" dirty="0"/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175847"/>
            <a:ext cx="4830142" cy="10126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48231E"/>
                </a:solidFill>
                <a:ea typeface="Arial"/>
                <a:cs typeface="Arial"/>
              </a:rPr>
              <a:t>Анализ (аудит) бренда:</a:t>
            </a:r>
            <a:endParaRPr lang="ru-RU" sz="4000" dirty="0">
              <a:solidFill>
                <a:srgbClr val="48231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440180"/>
            <a:ext cx="4832047" cy="3027232"/>
          </a:xfrm>
        </p:spPr>
        <p:txBody>
          <a:bodyPr>
            <a:normAutofit/>
          </a:bodyPr>
          <a:lstStyle/>
          <a:p>
            <a:r>
              <a:rPr lang="ru-RU" sz="1700" dirty="0">
                <a:ea typeface="Arial"/>
                <a:cs typeface="Arial"/>
              </a:rPr>
              <a:t>Анализ и разбор целевой </a:t>
            </a:r>
            <a:r>
              <a:rPr lang="ru-RU" sz="1700" dirty="0" smtClean="0">
                <a:ea typeface="Arial"/>
                <a:cs typeface="Arial"/>
              </a:rPr>
              <a:t>аудитории</a:t>
            </a:r>
            <a:endParaRPr lang="ru-RU" sz="1700" dirty="0" smtClean="0"/>
          </a:p>
          <a:p>
            <a:r>
              <a:rPr lang="ru-RU" sz="1700" dirty="0" smtClean="0"/>
              <a:t>Составление </a:t>
            </a:r>
            <a:r>
              <a:rPr lang="ru-RU" sz="1700" dirty="0"/>
              <a:t>портрета покупателя </a:t>
            </a:r>
            <a:endParaRPr lang="ru-RU" sz="1700" dirty="0" smtClean="0"/>
          </a:p>
          <a:p>
            <a:r>
              <a:rPr lang="ru-RU" sz="1700" dirty="0"/>
              <a:t>Анализ основных </a:t>
            </a:r>
            <a:r>
              <a:rPr lang="ru-RU" sz="1700" dirty="0" smtClean="0"/>
              <a:t>конкурентов (анализ контента конкурентов, разбор по </a:t>
            </a:r>
            <a:r>
              <a:rPr lang="ru-RU" sz="1700" dirty="0" err="1" smtClean="0"/>
              <a:t>геоположению</a:t>
            </a:r>
            <a:r>
              <a:rPr lang="ru-RU" sz="1700" dirty="0"/>
              <a:t> </a:t>
            </a:r>
            <a:r>
              <a:rPr lang="ru-RU" sz="1700" dirty="0" smtClean="0"/>
              <a:t>и ЦА, SWOT-анализ, сравнение ценовой политики)</a:t>
            </a:r>
          </a:p>
          <a:p>
            <a:r>
              <a:rPr lang="ru-RU" sz="1700" dirty="0" smtClean="0"/>
              <a:t>Составление миссии и целей бренда в социальных сетях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0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wadsworth-abstract-camo-plain-wall-mural-kj-820x53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 r="40096"/>
          <a:stretch/>
        </p:blipFill>
        <p:spPr>
          <a:xfrm>
            <a:off x="5106368" y="0"/>
            <a:ext cx="2906702" cy="5143500"/>
          </a:xfrm>
          <a:prstGeom prst="rect">
            <a:avLst/>
          </a:prstGeom>
        </p:spPr>
      </p:pic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274320" y="488482"/>
            <a:ext cx="4830142" cy="11861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Составление SMM стратегии :</a:t>
            </a:r>
            <a:endParaRPr lang="ru-RU" sz="4000" dirty="0"/>
          </a:p>
        </p:txBody>
      </p:sp>
      <p:sp>
        <p:nvSpPr>
          <p:cNvPr id="9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830949"/>
            <a:ext cx="4832047" cy="3703320"/>
          </a:xfrm>
        </p:spPr>
        <p:txBody>
          <a:bodyPr/>
          <a:lstStyle/>
          <a:p>
            <a:r>
              <a:rPr lang="ru-RU" sz="1600" dirty="0" smtClean="0"/>
              <a:t>Выявление необходимых действий для развития бренда</a:t>
            </a:r>
          </a:p>
          <a:p>
            <a:r>
              <a:rPr lang="ru-RU" sz="1600" dirty="0" smtClean="0"/>
              <a:t>Выбор социальных сетей</a:t>
            </a:r>
          </a:p>
          <a:p>
            <a:r>
              <a:rPr lang="ru-RU" sz="1600" dirty="0" smtClean="0"/>
              <a:t>Расставление приоритетности </a:t>
            </a:r>
          </a:p>
          <a:p>
            <a:r>
              <a:rPr lang="ru-RU" sz="1600" dirty="0" smtClean="0"/>
              <a:t>Составление плана на месяц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58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  <p:pic>
        <p:nvPicPr>
          <p:cNvPr id="6" name="Изображение 5" descr="Copyrighted,+2019.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r="10056"/>
          <a:stretch/>
        </p:blipFill>
        <p:spPr>
          <a:xfrm>
            <a:off x="5119462" y="0"/>
            <a:ext cx="2906702" cy="51435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0" y="32483"/>
            <a:ext cx="4832049" cy="16267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ru-RU" dirty="0" smtClean="0">
                <a:solidFill>
                  <a:srgbClr val="48231E"/>
                </a:solidFill>
              </a:rPr>
              <a:t>Разработка</a:t>
            </a:r>
            <a:r>
              <a:rPr lang="ru-RU" sz="3200" dirty="0" smtClean="0">
                <a:solidFill>
                  <a:srgbClr val="48231E"/>
                </a:solidFill>
              </a:rPr>
              <a:t> Дизайна Страниц: </a:t>
            </a:r>
            <a:endParaRPr lang="ru-RU" sz="3200" dirty="0">
              <a:solidFill>
                <a:srgbClr val="48231E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6481" y="1706744"/>
            <a:ext cx="4962981" cy="3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err="1" smtClean="0"/>
              <a:t>Фотоконтент</a:t>
            </a:r>
            <a:r>
              <a:rPr lang="ru-RU" sz="1600" dirty="0" smtClean="0"/>
              <a:t> (шахматный/полосы/</a:t>
            </a:r>
            <a:r>
              <a:rPr lang="ru-RU" sz="1600" dirty="0" smtClean="0">
                <a:latin typeface="+mj-lt"/>
              </a:rPr>
              <a:t>кадрирование</a:t>
            </a:r>
            <a:r>
              <a:rPr lang="ru-RU" sz="1600" dirty="0" smtClean="0"/>
              <a:t>/профессиональные снимки/"бесконечная лента»)</a:t>
            </a:r>
          </a:p>
          <a:p>
            <a:r>
              <a:rPr lang="ru-RU" sz="1600" dirty="0" err="1" smtClean="0"/>
              <a:t>Видеоконтент</a:t>
            </a:r>
            <a:r>
              <a:rPr lang="ru-RU" sz="1600" dirty="0" smtClean="0"/>
              <a:t> (</a:t>
            </a:r>
            <a:r>
              <a:rPr lang="ru-RU" sz="1600" dirty="0" err="1" smtClean="0"/>
              <a:t>сториз</a:t>
            </a:r>
            <a:r>
              <a:rPr lang="ru-RU" sz="1600" dirty="0" smtClean="0"/>
              <a:t>, IGTV)</a:t>
            </a:r>
          </a:p>
          <a:p>
            <a:r>
              <a:rPr lang="ru-RU" sz="1600" dirty="0" smtClean="0"/>
              <a:t>Составление "шапки" профиля и описания страницы </a:t>
            </a:r>
          </a:p>
          <a:p>
            <a:r>
              <a:rPr lang="ru-RU" sz="1600" dirty="0" smtClean="0"/>
              <a:t>Дизайн обложек архивированных </a:t>
            </a:r>
            <a:r>
              <a:rPr lang="ru-RU" sz="1600" dirty="0" err="1" smtClean="0"/>
              <a:t>сториз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Разработка и согласование дизайна и обработки постов и </a:t>
            </a:r>
            <a:r>
              <a:rPr lang="ru-RU" sz="1600" dirty="0" err="1" smtClean="0"/>
              <a:t>сториз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60938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6696" y="243615"/>
            <a:ext cx="4830142" cy="7977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Контент: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4791" y="1171239"/>
            <a:ext cx="4832047" cy="3703320"/>
          </a:xfrm>
        </p:spPr>
        <p:txBody>
          <a:bodyPr>
            <a:normAutofit/>
          </a:bodyPr>
          <a:lstStyle/>
          <a:p>
            <a:r>
              <a:rPr lang="ru-RU" sz="1600" dirty="0"/>
              <a:t>Создание фото- и </a:t>
            </a:r>
            <a:r>
              <a:rPr lang="ru-RU" sz="1600" dirty="0" err="1"/>
              <a:t>видеоконтента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/>
              <a:t>Составление и коррекция контент-плана </a:t>
            </a:r>
            <a:endParaRPr lang="ru-RU" sz="1600" dirty="0" smtClean="0"/>
          </a:p>
          <a:p>
            <a:r>
              <a:rPr lang="da-DK" sz="1600" dirty="0" err="1"/>
              <a:t>Постинг</a:t>
            </a:r>
            <a:r>
              <a:rPr lang="da-DK" sz="1600" dirty="0"/>
              <a:t> </a:t>
            </a:r>
            <a:r>
              <a:rPr lang="da-DK" sz="1600" dirty="0" err="1"/>
              <a:t>Instagram</a:t>
            </a:r>
            <a:r>
              <a:rPr lang="da-DK" sz="1600" dirty="0"/>
              <a:t> </a:t>
            </a:r>
            <a:endParaRPr lang="ru-RU" sz="1600" dirty="0" smtClean="0"/>
          </a:p>
          <a:p>
            <a:r>
              <a:rPr lang="da-DK" sz="1600" dirty="0" err="1"/>
              <a:t>Сториз</a:t>
            </a:r>
            <a:r>
              <a:rPr lang="da-DK" sz="1600" dirty="0"/>
              <a:t> </a:t>
            </a:r>
            <a:r>
              <a:rPr lang="da-DK" sz="1600" dirty="0" err="1"/>
              <a:t>Instagram</a:t>
            </a:r>
            <a:r>
              <a:rPr lang="da-DK" sz="1600" dirty="0"/>
              <a:t> </a:t>
            </a:r>
            <a:endParaRPr lang="ru-RU" sz="1600" dirty="0" smtClean="0"/>
          </a:p>
          <a:p>
            <a:r>
              <a:rPr lang="nl-NL" sz="1600" dirty="0" err="1"/>
              <a:t>Постинг</a:t>
            </a:r>
            <a:r>
              <a:rPr lang="nl-NL" sz="1600" dirty="0"/>
              <a:t> </a:t>
            </a:r>
            <a:r>
              <a:rPr lang="nl-NL" sz="1600" dirty="0" err="1"/>
              <a:t>Facebook</a:t>
            </a:r>
            <a:r>
              <a:rPr lang="nl-NL" sz="1600" dirty="0"/>
              <a:t> </a:t>
            </a:r>
            <a:endParaRPr lang="ru-RU" sz="1600" dirty="0"/>
          </a:p>
          <a:p>
            <a:r>
              <a:rPr lang="ru-RU" sz="1600" dirty="0"/>
              <a:t>Проведение конкурсов и акций в социальных сетях </a:t>
            </a:r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ED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wadsworth-abstract-camo-plain-wall-mural-kj-820x53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 r="40096"/>
          <a:stretch/>
        </p:blipFill>
        <p:spPr>
          <a:xfrm>
            <a:off x="5106368" y="0"/>
            <a:ext cx="2906702" cy="5143500"/>
          </a:xfrm>
          <a:prstGeom prst="rect">
            <a:avLst/>
          </a:prstGeom>
        </p:spPr>
      </p:pic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276225" y="290719"/>
            <a:ext cx="4830142" cy="800101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Сториз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1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303411"/>
            <a:ext cx="4832047" cy="37033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Создание креативов, </a:t>
            </a:r>
            <a:r>
              <a:rPr lang="ru-RU" sz="1600" dirty="0" err="1" smtClean="0"/>
              <a:t>интерактивов</a:t>
            </a:r>
            <a:r>
              <a:rPr lang="ru-RU" sz="1600" dirty="0" smtClean="0"/>
              <a:t>, конкурсов и т.д.</a:t>
            </a:r>
          </a:p>
          <a:p>
            <a:r>
              <a:rPr lang="ru-RU" sz="1600" dirty="0" smtClean="0"/>
              <a:t>Разработка </a:t>
            </a:r>
            <a:r>
              <a:rPr lang="ru-RU" sz="1600" dirty="0"/>
              <a:t>основных рубрик для </a:t>
            </a:r>
            <a:r>
              <a:rPr lang="ru-RU" sz="1600" dirty="0" err="1" smtClean="0"/>
              <a:t>сториз</a:t>
            </a:r>
            <a:endParaRPr lang="ru-RU" sz="1600" dirty="0" smtClean="0"/>
          </a:p>
          <a:p>
            <a:r>
              <a:rPr lang="ru-RU" sz="1600" dirty="0" smtClean="0"/>
              <a:t>Разработка рубрик в </a:t>
            </a:r>
            <a:r>
              <a:rPr lang="ru-RU" sz="1600" dirty="0" err="1" smtClean="0"/>
              <a:t>Highlights</a:t>
            </a:r>
            <a:r>
              <a:rPr lang="ru-RU" sz="1600" dirty="0" smtClean="0"/>
              <a:t>  (архивированные </a:t>
            </a:r>
            <a:r>
              <a:rPr lang="ru-RU" sz="1600" dirty="0" err="1" smtClean="0"/>
              <a:t>сториз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Создание рекламных кампаний в </a:t>
            </a:r>
            <a:r>
              <a:rPr lang="ru-RU" sz="1600" dirty="0" err="1" smtClean="0"/>
              <a:t>сториз</a:t>
            </a:r>
            <a:endParaRPr lang="ru-RU" sz="1600" dirty="0" smtClean="0"/>
          </a:p>
          <a:p>
            <a:r>
              <a:rPr lang="ru-RU" sz="1600" dirty="0" err="1" smtClean="0"/>
              <a:t>Репосты</a:t>
            </a:r>
            <a:r>
              <a:rPr lang="ru-RU" sz="1600" dirty="0" smtClean="0"/>
              <a:t>, отзывы и весь остальной контент </a:t>
            </a:r>
            <a:r>
              <a:rPr lang="mr-IN" sz="1600" dirty="0" smtClean="0"/>
              <a:t>–</a:t>
            </a:r>
            <a:r>
              <a:rPr lang="ru-RU" sz="1600" dirty="0" smtClean="0"/>
              <a:t> их внешнее оформление и обработка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7660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  <p:pic>
        <p:nvPicPr>
          <p:cNvPr id="6" name="Изображение 5" descr="Copyrighted,+2019.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r="10056"/>
          <a:stretch/>
        </p:blipFill>
        <p:spPr>
          <a:xfrm>
            <a:off x="5119462" y="0"/>
            <a:ext cx="2906702" cy="5143500"/>
          </a:xfrm>
          <a:prstGeom prst="rect">
            <a:avLst/>
          </a:prstGeom>
        </p:spPr>
      </p:pic>
      <p:sp>
        <p:nvSpPr>
          <p:cNvPr id="10" name="Название 1"/>
          <p:cNvSpPr>
            <a:spLocks noGrp="1"/>
          </p:cNvSpPr>
          <p:nvPr>
            <p:ph type="title"/>
          </p:nvPr>
        </p:nvSpPr>
        <p:spPr>
          <a:xfrm>
            <a:off x="276225" y="427488"/>
            <a:ext cx="4830142" cy="80010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Копирайтинг:</a:t>
            </a:r>
            <a:endParaRPr lang="ru-RU" sz="4000" dirty="0"/>
          </a:p>
        </p:txBody>
      </p:sp>
      <p:sp>
        <p:nvSpPr>
          <p:cNvPr id="11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1440180"/>
            <a:ext cx="4832047" cy="3703320"/>
          </a:xfrm>
        </p:spPr>
        <p:txBody>
          <a:bodyPr/>
          <a:lstStyle/>
          <a:p>
            <a:r>
              <a:rPr lang="ru-RU" sz="1600" dirty="0" smtClean="0"/>
              <a:t>Создание уникальных текстовых публикаций</a:t>
            </a:r>
          </a:p>
          <a:p>
            <a:r>
              <a:rPr lang="ru-RU" sz="1600" dirty="0" smtClean="0"/>
              <a:t>Создание стиля </a:t>
            </a:r>
            <a:r>
              <a:rPr lang="ru-RU" sz="1600" dirty="0" smtClean="0"/>
              <a:t>общения (</a:t>
            </a:r>
            <a:r>
              <a:rPr lang="ru-RU" sz="1600" dirty="0" err="1" smtClean="0"/>
              <a:t>tone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voice</a:t>
            </a:r>
            <a:r>
              <a:rPr lang="ru-RU" sz="1600" dirty="0" smtClean="0"/>
              <a:t>, корпоративный стиль и </a:t>
            </a:r>
            <a:r>
              <a:rPr lang="ru-RU" sz="1600" dirty="0" err="1" smtClean="0"/>
              <a:t>эмоджи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Разработка основных тем копирайтинга</a:t>
            </a:r>
          </a:p>
          <a:p>
            <a:r>
              <a:rPr lang="ru-RU" sz="1600" dirty="0"/>
              <a:t>Разработка </a:t>
            </a:r>
            <a:r>
              <a:rPr lang="ru-RU" sz="1600" dirty="0" err="1" smtClean="0"/>
              <a:t>хештегов</a:t>
            </a:r>
            <a:r>
              <a:rPr lang="ru-RU" sz="1600" dirty="0" smtClean="0"/>
              <a:t> по необходимости (создание навигации)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58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E1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1"/>
            <a:ext cx="4714128" cy="11355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/>
              <a:t>Таргетированная</a:t>
            </a:r>
            <a:r>
              <a:rPr lang="ru-RU" sz="4000" dirty="0"/>
              <a:t> </a:t>
            </a:r>
            <a:r>
              <a:rPr lang="ru-RU" sz="4000" dirty="0" smtClean="0"/>
              <a:t>реклама: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9530" y="1027494"/>
            <a:ext cx="4986838" cy="4142441"/>
          </a:xfrm>
        </p:spPr>
        <p:txBody>
          <a:bodyPr>
            <a:normAutofit/>
          </a:bodyPr>
          <a:lstStyle/>
          <a:p>
            <a:r>
              <a:rPr lang="da-DK" sz="1600" dirty="0" err="1"/>
              <a:t>Настройка</a:t>
            </a:r>
            <a:r>
              <a:rPr lang="da-DK" sz="1600" dirty="0"/>
              <a:t> </a:t>
            </a:r>
            <a:r>
              <a:rPr lang="da-DK" sz="1600" dirty="0" err="1"/>
              <a:t>Ads</a:t>
            </a:r>
            <a:r>
              <a:rPr lang="da-DK" sz="1600" dirty="0"/>
              <a:t> Manager </a:t>
            </a:r>
            <a:endParaRPr lang="ru-RU" sz="1600" dirty="0" smtClean="0"/>
          </a:p>
          <a:p>
            <a:r>
              <a:rPr lang="ru-RU" sz="1600" dirty="0"/>
              <a:t>Сплит-тестирование и запуск основных рекламных кампаний (регулировка местоположения, покупателя, </a:t>
            </a:r>
            <a:r>
              <a:rPr lang="ru-RU" sz="1600" dirty="0" err="1"/>
              <a:t>плейсмента</a:t>
            </a:r>
            <a:r>
              <a:rPr lang="ru-RU" sz="1600" dirty="0"/>
              <a:t>, детализация) </a:t>
            </a:r>
            <a:endParaRPr lang="ru-RU" sz="1600" dirty="0" smtClean="0"/>
          </a:p>
          <a:p>
            <a:r>
              <a:rPr lang="ru-RU" sz="1600" dirty="0"/>
              <a:t>Проведение </a:t>
            </a:r>
            <a:r>
              <a:rPr lang="ru-RU" sz="1600" dirty="0" err="1"/>
              <a:t>ремаркетинговой</a:t>
            </a:r>
            <a:r>
              <a:rPr lang="ru-RU" sz="1600" dirty="0"/>
              <a:t> рекламной кампании ( сбор аудитории, настройка) </a:t>
            </a:r>
          </a:p>
          <a:p>
            <a:r>
              <a:rPr lang="ru-RU" sz="1600" dirty="0"/>
              <a:t>Оптимизация рекламных кампаний в процессе </a:t>
            </a:r>
            <a:endParaRPr lang="ru-RU" sz="1600" dirty="0" smtClean="0"/>
          </a:p>
          <a:p>
            <a:r>
              <a:rPr lang="nl-NL" sz="1600" dirty="0" err="1"/>
              <a:t>Подключение</a:t>
            </a:r>
            <a:r>
              <a:rPr lang="nl-NL" sz="1600" dirty="0"/>
              <a:t> </a:t>
            </a:r>
            <a:r>
              <a:rPr lang="nl-NL" sz="1600" dirty="0" err="1"/>
              <a:t>Facebook</a:t>
            </a:r>
            <a:r>
              <a:rPr lang="nl-NL" sz="1600" dirty="0"/>
              <a:t> Pixel </a:t>
            </a:r>
            <a:r>
              <a:rPr lang="ru-RU" sz="1600" dirty="0" smtClean="0"/>
              <a:t>(при необходимости)</a:t>
            </a:r>
            <a:endParaRPr lang="ru-RU" sz="1600" dirty="0"/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D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6225" y="234463"/>
            <a:ext cx="4714128" cy="11355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Работа с лидерами мнений (</a:t>
            </a:r>
            <a:r>
              <a:rPr lang="ru-RU" dirty="0" err="1"/>
              <a:t>блогерами</a:t>
            </a:r>
            <a:r>
              <a:rPr lang="ru-RU" dirty="0" smtClean="0"/>
              <a:t>):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9530" y="1509058"/>
            <a:ext cx="4986838" cy="363444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Выборка релевантных </a:t>
            </a:r>
            <a:r>
              <a:rPr lang="ru-RU" sz="1600" dirty="0" err="1" smtClean="0"/>
              <a:t>блогеров</a:t>
            </a:r>
            <a:r>
              <a:rPr lang="ru-RU" sz="1600" dirty="0" smtClean="0"/>
              <a:t>, которая подходит именно вашему бренду</a:t>
            </a:r>
          </a:p>
          <a:p>
            <a:r>
              <a:rPr lang="ru-RU" sz="1600" dirty="0" smtClean="0"/>
              <a:t>Общение с лидерами мнений и корректировка деталей сотрудничества</a:t>
            </a:r>
          </a:p>
          <a:p>
            <a:r>
              <a:rPr lang="ru-RU" sz="1600" dirty="0" smtClean="0"/>
              <a:t>Контроль за реализацией рекламы</a:t>
            </a:r>
            <a:endParaRPr lang="ru-RU" sz="1600" dirty="0"/>
          </a:p>
        </p:txBody>
      </p:sp>
      <p:pic>
        <p:nvPicPr>
          <p:cNvPr id="5" name="Изображение 4" descr="d21e042135e2006a5d90cc5d90de077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67" y="1"/>
            <a:ext cx="2904407" cy="5143500"/>
          </a:xfrm>
          <a:prstGeom prst="rect">
            <a:avLst/>
          </a:prstGeom>
        </p:spPr>
      </p:pic>
      <p:pic>
        <p:nvPicPr>
          <p:cNvPr id="6" name="Изображение 5" descr="wadsworth-abstract-camo-plain-wall-mural-kj-820x53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0" r="40096"/>
          <a:stretch/>
        </p:blipFill>
        <p:spPr>
          <a:xfrm>
            <a:off x="5106368" y="0"/>
            <a:ext cx="29067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0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Сохо.thmx</Template>
  <TotalTime>7164</TotalTime>
  <Words>737</Words>
  <Application>Microsoft Macintosh PowerPoint</Application>
  <PresentationFormat>Экран (16:9)</PresentationFormat>
  <Paragraphs>119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Soho</vt:lpstr>
      <vt:lpstr>SMM </vt:lpstr>
      <vt:lpstr>Анализ (аудит) бренда:</vt:lpstr>
      <vt:lpstr>Составление SMM стратегии :</vt:lpstr>
      <vt:lpstr>Презентация PowerPoint</vt:lpstr>
      <vt:lpstr>Контент:</vt:lpstr>
      <vt:lpstr>Сториз:</vt:lpstr>
      <vt:lpstr>Копирайтинг:</vt:lpstr>
      <vt:lpstr>Таргетированная реклама: </vt:lpstr>
      <vt:lpstr>Работа с лидерами мнений (блогерами):</vt:lpstr>
      <vt:lpstr>Продвижение на платформах по привлечению аудитории: </vt:lpstr>
      <vt:lpstr>Другое:</vt:lpstr>
      <vt:lpstr>Медиа:</vt:lpstr>
      <vt:lpstr>Дизайн:</vt:lpstr>
      <vt:lpstr>Примеры кейсов</vt:lpstr>
      <vt:lpstr>Презентация PowerPoint</vt:lpstr>
      <vt:lpstr>Пакеты</vt:lpstr>
      <vt:lpstr>Прайс отдельных услуг</vt:lpstr>
      <vt:lpstr>Контакты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26</cp:revision>
  <dcterms:created xsi:type="dcterms:W3CDTF">2019-07-02T16:48:32Z</dcterms:created>
  <dcterms:modified xsi:type="dcterms:W3CDTF">2020-01-08T13:51:44Z</dcterms:modified>
</cp:coreProperties>
</file>