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  <p:sldMasterId id="2147483798" r:id="rId2"/>
  </p:sldMasterIdLst>
  <p:sldIdLst>
    <p:sldId id="256" r:id="rId3"/>
    <p:sldId id="271" r:id="rId4"/>
    <p:sldId id="280" r:id="rId5"/>
    <p:sldId id="259" r:id="rId6"/>
    <p:sldId id="281" r:id="rId7"/>
    <p:sldId id="260" r:id="rId8"/>
    <p:sldId id="272" r:id="rId9"/>
    <p:sldId id="262" r:id="rId10"/>
    <p:sldId id="282" r:id="rId11"/>
    <p:sldId id="263" r:id="rId12"/>
    <p:sldId id="264" r:id="rId13"/>
    <p:sldId id="265" r:id="rId14"/>
    <p:sldId id="283" r:id="rId15"/>
    <p:sldId id="257" r:id="rId16"/>
    <p:sldId id="328" r:id="rId17"/>
    <p:sldId id="266" r:id="rId18"/>
    <p:sldId id="26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B99"/>
    <a:srgbClr val="FCF8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2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95AAB83-42D5-4BA8-A3C4-5ECAC0BE75A9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B9E729-35E6-4A56-8208-52A169C40BA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448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AB83-42D5-4BA8-A3C4-5ECAC0BE75A9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E729-35E6-4A56-8208-52A169C40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850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AB83-42D5-4BA8-A3C4-5ECAC0BE75A9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E729-35E6-4A56-8208-52A169C40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168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3D338-FCE3-467B-BF4B-B72FCFA189B4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15C4A-616D-4EAE-81FF-AAE84FC43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3977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3D338-FCE3-467B-BF4B-B72FCFA189B4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15C4A-616D-4EAE-81FF-AAE84FC43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690670"/>
      </p:ext>
    </p:extLst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3D338-FCE3-467B-BF4B-B72FCFA189B4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15C4A-616D-4EAE-81FF-AAE84FC43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2215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3D338-FCE3-467B-BF4B-B72FCFA189B4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15C4A-616D-4EAE-81FF-AAE84FC43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153224"/>
      </p:ext>
    </p:extLst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3D338-FCE3-467B-BF4B-B72FCFA189B4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15C4A-616D-4EAE-81FF-AAE84FC43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421"/>
      </p:ext>
    </p:extLst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3D338-FCE3-467B-BF4B-B72FCFA189B4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15C4A-616D-4EAE-81FF-AAE84FC43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523444"/>
      </p:ext>
    </p:extLst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3D338-FCE3-467B-BF4B-B72FCFA189B4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15C4A-616D-4EAE-81FF-AAE84FC43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46592"/>
      </p:ext>
    </p:extLst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3D338-FCE3-467B-BF4B-B72FCFA189B4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15C4A-616D-4EAE-81FF-AAE84FC43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692910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AB83-42D5-4BA8-A3C4-5ECAC0BE75A9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E729-35E6-4A56-8208-52A169C40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2519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3D338-FCE3-467B-BF4B-B72FCFA189B4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EA215C4A-616D-4EAE-81FF-AAE84FC438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815744"/>
      </p:ext>
    </p:extLst>
  </p:cSld>
  <p:clrMapOvr>
    <a:masterClrMapping/>
  </p:clrMapOvr>
  <p:transition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3D338-FCE3-467B-BF4B-B72FCFA189B4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15C4A-616D-4EAE-81FF-AAE84FC43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263488"/>
      </p:ext>
    </p:extLst>
  </p:cSld>
  <p:clrMapOvr>
    <a:masterClrMapping/>
  </p:clrMapOvr>
  <p:transition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3D338-FCE3-467B-BF4B-B72FCFA189B4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15C4A-616D-4EAE-81FF-AAE84FC43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671123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AB83-42D5-4BA8-A3C4-5ECAC0BE75A9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E729-35E6-4A56-8208-52A169C40BAE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2614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AB83-42D5-4BA8-A3C4-5ECAC0BE75A9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E729-35E6-4A56-8208-52A169C40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434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AB83-42D5-4BA8-A3C4-5ECAC0BE75A9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E729-35E6-4A56-8208-52A169C40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975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AB83-42D5-4BA8-A3C4-5ECAC0BE75A9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E729-35E6-4A56-8208-52A169C40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503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AB83-42D5-4BA8-A3C4-5ECAC0BE75A9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E729-35E6-4A56-8208-52A169C40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692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AB83-42D5-4BA8-A3C4-5ECAC0BE75A9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E729-35E6-4A56-8208-52A169C40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16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AB83-42D5-4BA8-A3C4-5ECAC0BE75A9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E729-35E6-4A56-8208-52A169C40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28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A2C3BAFF-77F8-4FEF-BEE6-C945AA8785B8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6E2B849-490C-408E-AD9C-0A1351015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279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A13D338-FCE3-467B-BF4B-B72FCFA189B4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A215C4A-616D-4EAE-81FF-AAE84FC438B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4271228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4650" y="-105226"/>
            <a:ext cx="8229600" cy="1828800"/>
          </a:xfrm>
        </p:spPr>
        <p:txBody>
          <a:bodyPr>
            <a:noAutofit/>
          </a:bodyPr>
          <a:lstStyle/>
          <a:p>
            <a:r>
              <a:rPr lang="uk-UA" sz="4800" dirty="0">
                <a:latin typeface="Bahnschrift SemiBold Condensed" panose="020B0502040204020203" pitchFamily="34" charset="0"/>
              </a:rPr>
              <a:t>Порівняльний аналіз Системи освіти України та Німеччині </a:t>
            </a:r>
            <a:endParaRPr lang="ru-RU" sz="4800" dirty="0">
              <a:latin typeface="Bahnschrift SemiBold Condensed" panose="020B0502040204020203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130C43-BD02-4086-81AA-B34C146518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923585"/>
            <a:ext cx="3810000" cy="254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AC7E48-3917-4725-AAB6-0DD69E827F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34" y="1887761"/>
            <a:ext cx="3338517" cy="22293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D3EE879-3697-4AD9-80C5-E4D81364FE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549" y="2011243"/>
            <a:ext cx="3164485" cy="210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573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31583" y="4188411"/>
            <a:ext cx="2391818" cy="198524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  <a:latin typeface="Arial Black" panose="020B0A04020102020204" pitchFamily="34" charset="0"/>
              </a:rPr>
              <a:t>Університети</a:t>
            </a:r>
          </a:p>
          <a:p>
            <a:pPr algn="ctr"/>
            <a:endParaRPr lang="uk-UA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(підготовка професіоналів)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575221" y="4188411"/>
            <a:ext cx="2081931" cy="198524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  <a:latin typeface="Arial Black" panose="020B0A04020102020204" pitchFamily="34" charset="0"/>
              </a:rPr>
              <a:t>Спеціальні ВНЗ</a:t>
            </a:r>
          </a:p>
          <a:p>
            <a:pPr algn="ctr"/>
            <a:endParaRPr lang="uk-UA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(підготовка спеціалістів)</a:t>
            </a:r>
          </a:p>
        </p:txBody>
      </p:sp>
      <p:cxnSp>
        <p:nvCxnSpPr>
          <p:cNvPr id="9" name="Прямая со стрелкой 8"/>
          <p:cNvCxnSpPr>
            <a:cxnSpLocks/>
          </p:cNvCxnSpPr>
          <p:nvPr/>
        </p:nvCxnSpPr>
        <p:spPr>
          <a:xfrm>
            <a:off x="9782629" y="2669589"/>
            <a:ext cx="1266371" cy="151882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cxnSpLocks/>
          </p:cNvCxnSpPr>
          <p:nvPr/>
        </p:nvCxnSpPr>
        <p:spPr>
          <a:xfrm flipH="1">
            <a:off x="7772836" y="2669589"/>
            <a:ext cx="1234006" cy="151882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A10F7385-A6F9-47A9-804A-6AD7A14F859C}"/>
              </a:ext>
            </a:extLst>
          </p:cNvPr>
          <p:cNvSpPr/>
          <p:nvPr/>
        </p:nvSpPr>
        <p:spPr>
          <a:xfrm>
            <a:off x="2239712" y="1416261"/>
            <a:ext cx="2448402" cy="1008112"/>
          </a:xfrm>
          <a:prstGeom prst="roundRect">
            <a:avLst/>
          </a:prstGeom>
          <a:solidFill>
            <a:srgbClr val="FCF8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  <a:latin typeface="Arial Black" panose="020B0A04020102020204" pitchFamily="34" charset="0"/>
              </a:rPr>
              <a:t>Вища освіта</a:t>
            </a:r>
            <a:endParaRPr lang="ru-RU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6813D675-EF44-49D8-B557-6E79EEE65371}"/>
              </a:ext>
            </a:extLst>
          </p:cNvPr>
          <p:cNvSpPr/>
          <p:nvPr/>
        </p:nvSpPr>
        <p:spPr>
          <a:xfrm>
            <a:off x="100530" y="2978545"/>
            <a:ext cx="2005787" cy="1772806"/>
          </a:xfrm>
          <a:prstGeom prst="roundRect">
            <a:avLst/>
          </a:prstGeom>
          <a:solidFill>
            <a:srgbClr val="FDFB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  <a:latin typeface="Arial Black" panose="020B0A04020102020204" pitchFamily="34" charset="0"/>
              </a:rPr>
              <a:t>Неповна, </a:t>
            </a:r>
            <a:r>
              <a:rPr lang="uk-UA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початковий рівень</a:t>
            </a:r>
            <a:endParaRPr lang="ru-RU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808B45A1-F7D7-4BDE-AE24-860CE7E33176}"/>
              </a:ext>
            </a:extLst>
          </p:cNvPr>
          <p:cNvSpPr/>
          <p:nvPr/>
        </p:nvSpPr>
        <p:spPr>
          <a:xfrm>
            <a:off x="4476537" y="2978545"/>
            <a:ext cx="2138487" cy="1772806"/>
          </a:xfrm>
          <a:prstGeom prst="roundRect">
            <a:avLst/>
          </a:prstGeom>
          <a:solidFill>
            <a:srgbClr val="FDFB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  <a:latin typeface="Arial Black" panose="020B0A04020102020204" pitchFamily="34" charset="0"/>
              </a:rPr>
              <a:t>Повна, </a:t>
            </a:r>
          </a:p>
          <a:p>
            <a:pPr algn="ctr"/>
            <a:r>
              <a:rPr lang="uk-UA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другий рівень магістерський</a:t>
            </a:r>
            <a:endParaRPr lang="ru-RU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8A8C393-70EB-4826-A72A-6E5810FA0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67" y="3802"/>
            <a:ext cx="1534017" cy="102434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87C7A18-E4C3-4EED-917A-6C471AA3C5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983" y="43333"/>
            <a:ext cx="1534017" cy="1020819"/>
          </a:xfrm>
          <a:prstGeom prst="rect">
            <a:avLst/>
          </a:prstGeom>
        </p:spPr>
      </p:pic>
      <p:sp>
        <p:nvSpPr>
          <p:cNvPr id="16" name="Стрелка: влево-вправо 15">
            <a:extLst>
              <a:ext uri="{FF2B5EF4-FFF2-40B4-BE49-F238E27FC236}">
                <a16:creationId xmlns:a16="http://schemas.microsoft.com/office/drawing/2014/main" id="{66E18969-2997-485A-812D-69CECBA4A466}"/>
              </a:ext>
            </a:extLst>
          </p:cNvPr>
          <p:cNvSpPr/>
          <p:nvPr/>
        </p:nvSpPr>
        <p:spPr>
          <a:xfrm>
            <a:off x="2396819" y="13262"/>
            <a:ext cx="7047553" cy="1024343"/>
          </a:xfrm>
          <a:prstGeom prst="leftRightArrow">
            <a:avLst/>
          </a:prstGeom>
          <a:gradFill>
            <a:gsLst>
              <a:gs pos="40000">
                <a:schemeClr val="accent2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A6B727">
                    <a:lumMod val="50000"/>
                  </a:srgbClr>
                </a:solidFill>
                <a:latin typeface="Arial Black" panose="020B0A04020102020204" pitchFamily="34" charset="0"/>
                <a:ea typeface="+mj-ea"/>
                <a:cs typeface="+mj-cs"/>
              </a:rPr>
              <a:t>Рівні вищої освіти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sp>
        <p:nvSpPr>
          <p:cNvPr id="17" name="Скругленный прямоугольник 6">
            <a:extLst>
              <a:ext uri="{FF2B5EF4-FFF2-40B4-BE49-F238E27FC236}">
                <a16:creationId xmlns:a16="http://schemas.microsoft.com/office/drawing/2014/main" id="{D3432873-9D76-4B72-AB38-A8C40E30EAD6}"/>
              </a:ext>
            </a:extLst>
          </p:cNvPr>
          <p:cNvSpPr/>
          <p:nvPr/>
        </p:nvSpPr>
        <p:spPr>
          <a:xfrm>
            <a:off x="8079128" y="1373446"/>
            <a:ext cx="2871709" cy="12961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solidFill>
              <a:srgbClr val="CEB96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 Black" panose="020B0A04020102020204" pitchFamily="34" charset="0"/>
              </a:rPr>
              <a:t>Вища освіта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 Black" panose="020B0A04020102020204" pitchFamily="34" charset="0"/>
              </a:rPr>
              <a:t>(326 ВНЗ)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6300F85-894D-4E4F-81DE-30E25235AF73}"/>
              </a:ext>
            </a:extLst>
          </p:cNvPr>
          <p:cNvSpPr/>
          <p:nvPr/>
        </p:nvSpPr>
        <p:spPr>
          <a:xfrm>
            <a:off x="2172085" y="3081028"/>
            <a:ext cx="2200748" cy="1567839"/>
          </a:xfrm>
          <a:prstGeom prst="roundRect">
            <a:avLst/>
          </a:prstGeom>
          <a:solidFill>
            <a:srgbClr val="FDFB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  <a:latin typeface="Arial Black" panose="020B0A04020102020204" pitchFamily="34" charset="0"/>
              </a:rPr>
              <a:t>Базова, </a:t>
            </a:r>
            <a:r>
              <a:rPr lang="uk-UA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перший рівень бакалаврський</a:t>
            </a:r>
            <a:endParaRPr lang="ru-RU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32165B7F-7A5B-4E96-80B4-63F32897B125}"/>
              </a:ext>
            </a:extLst>
          </p:cNvPr>
          <p:cNvCxnSpPr>
            <a:cxnSpLocks/>
          </p:cNvCxnSpPr>
          <p:nvPr/>
        </p:nvCxnSpPr>
        <p:spPr>
          <a:xfrm flipH="1">
            <a:off x="1205356" y="2162629"/>
            <a:ext cx="1025528" cy="78818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8E626E08-54F5-4873-8686-1EB920C079A6}"/>
              </a:ext>
            </a:extLst>
          </p:cNvPr>
          <p:cNvCxnSpPr>
            <a:cxnSpLocks/>
          </p:cNvCxnSpPr>
          <p:nvPr/>
        </p:nvCxnSpPr>
        <p:spPr>
          <a:xfrm>
            <a:off x="3404319" y="2393701"/>
            <a:ext cx="1" cy="67149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C7DB5655-50C4-4536-AD25-A9C86CEA0F47}"/>
              </a:ext>
            </a:extLst>
          </p:cNvPr>
          <p:cNvCxnSpPr>
            <a:cxnSpLocks/>
          </p:cNvCxnSpPr>
          <p:nvPr/>
        </p:nvCxnSpPr>
        <p:spPr>
          <a:xfrm>
            <a:off x="4688114" y="2021518"/>
            <a:ext cx="1072218" cy="929297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0250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321482F-260D-4E03-9D06-A481FF6B55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0286" y="1203846"/>
            <a:ext cx="5607594" cy="5311206"/>
          </a:xfrm>
        </p:spPr>
        <p:txBody>
          <a:bodyPr>
            <a:normAutofit fontScale="62500" lnSpcReduction="20000"/>
          </a:bodyPr>
          <a:lstStyle/>
          <a:p>
            <a:pPr marL="0" lvl="0" indent="0" algn="just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uk-UA" altLang="ru-RU" sz="2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alt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Громадяни України мають право на здобуття </a:t>
            </a:r>
            <a:r>
              <a:rPr lang="uk-UA" altLang="ru-RU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вищої освіти</a:t>
            </a:r>
            <a:r>
              <a:rPr lang="uk-UA" alt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безоплатно здобувати вищу освіту в державних і комунальних вищих навчальних закладах на конкурсній основі в межах стандартів вищої освіти, якщо певний освітньо-кваліфікаційний рівень громадянин здобуває вперше. </a:t>
            </a:r>
          </a:p>
          <a:p>
            <a:pPr marL="0" lvl="0" indent="0" algn="just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alt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Вони вільні у виборі форми здобуття вищої освіти, вищого навчального закладу, напряму підготовки і спеціальності.</a:t>
            </a:r>
          </a:p>
          <a:p>
            <a:pPr marL="0" lvl="0" indent="0" algn="just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alt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Вища освіта забезпечує фундаментальну, наукову, професійну та практичну підготовку, здобуття громадянами освітньо-кваліфікаційних рівнів відповідно до їх покликань, інтересів і здібностей, удосконалення наукової та професійної підготовки, перепідготовку та підвищення їх кваліфікації. </a:t>
            </a:r>
          </a:p>
          <a:p>
            <a:pPr marL="0" lvl="0" indent="0" algn="just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alt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здійснюється на базі повної загальної середньої освіти.</a:t>
            </a:r>
          </a:p>
          <a:p>
            <a:pPr marL="0" lvl="0" indent="0" algn="just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alt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Особа має право здобувати </a:t>
            </a:r>
            <a:r>
              <a:rPr lang="uk-UA" altLang="ru-RU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 молодшого бакалавра</a:t>
            </a:r>
            <a:r>
              <a:rPr lang="uk-UA" alt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за умови наявності в неї повної загальної середньої освіти; </a:t>
            </a:r>
            <a:r>
              <a:rPr lang="uk-UA" altLang="ru-RU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 бакалавра </a:t>
            </a:r>
            <a:r>
              <a:rPr lang="uk-UA" alt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умови наявності в неї повної загальної середньої освіти; </a:t>
            </a:r>
            <a:r>
              <a:rPr lang="uk-UA" altLang="ru-RU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 магістра </a:t>
            </a:r>
            <a:r>
              <a:rPr lang="uk-UA" alt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умови наявності в неї ступеня бакалавра.</a:t>
            </a:r>
          </a:p>
          <a:p>
            <a:pPr marL="0" lvl="0" indent="0" algn="just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uk-UA" altLang="ru-RU" sz="2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EF4732B8-CC64-4827-9182-615C74EB25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249251"/>
            <a:ext cx="5805714" cy="5311206"/>
          </a:xfrm>
        </p:spPr>
        <p:txBody>
          <a:bodyPr>
            <a:normAutofit fontScale="62500" lnSpcReduction="20000"/>
          </a:bodyPr>
          <a:lstStyle/>
          <a:p>
            <a:pPr marL="45720" indent="0">
              <a:lnSpc>
                <a:spcPct val="120000"/>
              </a:lnSpc>
              <a:buNone/>
            </a:pP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Головний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Німеччині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"академічна свобода" 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система,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кожному студенту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визначати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увійдуть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диплом, а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поєднувати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навчальний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науковими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дослідженнями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rgbClr val="A6B727"/>
              </a:buClr>
              <a:buNone/>
            </a:pPr>
            <a:r>
              <a:rPr lang="uk-UA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Програма отримання вищої освіти в Німеччині – це довгострокова програма для молоді, яка бажає отримати диплом про освіту або захистити дисертацію в одному з 167 вузів Німеччини.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Безкоштовна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вища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освіта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, але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останнім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часом в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деяких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землях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запроваджується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плата за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навчання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вузи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є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переважно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державними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;</a:t>
            </a:r>
            <a:endParaRPr lang="uk-UA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rgbClr val="A6B727"/>
              </a:buClr>
              <a:buNone/>
            </a:pPr>
            <a:r>
              <a:rPr lang="uk-UA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Німеччина сьогодні стала країною, університети та інші навчальні заклади якої наші студенти все частіше обирають для отримання та продовження освіти. Учасниками нашої програми можуть стати студенти, які мають середню освіту і які закінчили хоча б 1 курс в будь-якому державному чи акредитованому вузі України. Люди з вищою освітою можуть продовжити навчання в аспірантурі, а також отримати другу вищу освіту з будь-якої спеціальності, що пропонується. </a:t>
            </a:r>
            <a:br>
              <a:rPr lang="uk-UA" sz="28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07568" y="289418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ru-RU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endParaRPr lang="ru-RU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B760FA4-08B4-411E-A4A0-4A87860A96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67" y="3802"/>
            <a:ext cx="1534017" cy="102434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060A4C4-AA55-4B69-946A-30E0F11341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534" y="7326"/>
            <a:ext cx="1534017" cy="1020819"/>
          </a:xfrm>
          <a:prstGeom prst="rect">
            <a:avLst/>
          </a:prstGeom>
        </p:spPr>
      </p:pic>
      <p:sp>
        <p:nvSpPr>
          <p:cNvPr id="11" name="Стрелка: влево-вправо 10">
            <a:extLst>
              <a:ext uri="{FF2B5EF4-FFF2-40B4-BE49-F238E27FC236}">
                <a16:creationId xmlns:a16="http://schemas.microsoft.com/office/drawing/2014/main" id="{ED2158CE-483C-4FA7-A8BE-657488E8B2CF}"/>
              </a:ext>
            </a:extLst>
          </p:cNvPr>
          <p:cNvSpPr/>
          <p:nvPr/>
        </p:nvSpPr>
        <p:spPr>
          <a:xfrm>
            <a:off x="2396819" y="13262"/>
            <a:ext cx="7559981" cy="1024343"/>
          </a:xfrm>
          <a:prstGeom prst="leftRightArrow">
            <a:avLst/>
          </a:prstGeom>
          <a:gradFill>
            <a:gsLst>
              <a:gs pos="40000">
                <a:schemeClr val="accent2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>
                <a:solidFill>
                  <a:srgbClr val="A6B727">
                    <a:lumMod val="50000"/>
                  </a:srgbClr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Основні особливості вищої освіти</a:t>
            </a:r>
            <a:endParaRPr lang="ru-RU" dirty="0"/>
          </a:p>
        </p:txBody>
      </p:sp>
      <p:sp>
        <p:nvSpPr>
          <p:cNvPr id="13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3892829A-23E0-4B9A-B60E-DE51A89A3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10000"/>
              <a:buFont typeface="Wingdings" pitchFamily="2" charset="2"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uk-UA" sz="1800" b="1" i="1" u="none" strike="noStrike" kern="0" cap="none" spc="0" normalizeH="0" baseline="0" noProof="0" dirty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uk-UA" sz="1800" b="1" i="1" u="none" strike="noStrike" kern="0" cap="none" spc="0" normalizeH="0" baseline="0" noProof="0" dirty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uk-UA" sz="1800" b="1" i="1" u="none" strike="noStrike" kern="0" cap="none" spc="0" normalizeH="0" baseline="0" noProof="0" dirty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uk-UA" sz="1800" b="1" i="1" u="none" strike="noStrike" kern="0" cap="none" spc="0" normalizeH="0" baseline="0" noProof="0" dirty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uk-UA" sz="1800" b="1" i="1" u="none" strike="noStrike" kern="0" cap="none" spc="0" normalizeH="0" baseline="0" noProof="0" dirty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uk-UA" sz="1800" b="1" i="1" u="none" strike="noStrike" kern="0" cap="none" spc="0" normalizeH="0" baseline="0" noProof="0" dirty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uk-UA" sz="1800" b="1" i="1" u="none" strike="noStrike" kern="0" cap="none" spc="0" normalizeH="0" baseline="0" noProof="0" dirty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uk-UA" sz="1800" b="1" i="1" u="none" strike="noStrike" kern="0" cap="none" spc="0" normalizeH="0" baseline="0" noProof="0" dirty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uk-UA" sz="1800" b="1" i="1" u="none" strike="noStrike" kern="0" cap="none" spc="0" normalizeH="0" baseline="0" noProof="0" dirty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uk-UA" sz="1800" b="1" i="1" u="none" strike="noStrike" kern="0" cap="none" spc="0" normalizeH="0" baseline="0" noProof="0" dirty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uk-UA" sz="1800" b="1" i="1" u="none" strike="noStrike" kern="0" cap="none" spc="0" normalizeH="0" baseline="0" noProof="0" dirty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uk-UA" sz="1800" b="1" i="1" u="none" strike="noStrike" kern="0" cap="none" spc="0" normalizeH="0" baseline="0" noProof="0" dirty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uk-UA" sz="1800" b="1" i="1" u="none" strike="noStrike" kern="0" cap="none" spc="0" normalizeH="0" baseline="0" noProof="0" dirty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uk-UA" sz="1800" b="1" i="1" u="none" strike="noStrike" kern="0" cap="none" spc="0" normalizeH="0" baseline="0" noProof="0" dirty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uk-UA" sz="1800" b="1" i="1" u="none" strike="noStrike" kern="0" cap="none" spc="0" normalizeH="0" baseline="0" noProof="0" dirty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F89F7"/>
              </a:buClr>
              <a:buSzPct val="110000"/>
              <a:buFont typeface="Wingdings" pitchFamily="2" charset="2"/>
              <a:buNone/>
              <a:tabLst/>
              <a:defRPr/>
            </a:pPr>
            <a:endParaRPr kumimoji="0" lang="uk-UA" sz="1800" b="1" i="1" u="none" strike="noStrike" kern="0" cap="none" spc="0" normalizeH="0" baseline="0" noProof="0" dirty="0">
              <a:ln>
                <a:noFill/>
              </a:ln>
              <a:solidFill>
                <a:srgbClr val="40458C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356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FA6CE80-9A7C-4DFD-A52C-D4DE5201F6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3792" y="1455313"/>
            <a:ext cx="5344088" cy="5022760"/>
          </a:xfrm>
        </p:spPr>
        <p:txBody>
          <a:bodyPr>
            <a:normAutofit fontScale="25000" lnSpcReduction="20000"/>
          </a:bodyPr>
          <a:lstStyle/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 — багато профільний вищий навчальний заклад </a:t>
            </a:r>
            <a:r>
              <a:rPr lang="en-US" sz="6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uk-UA" sz="6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 акредитації,</a:t>
            </a:r>
            <a:r>
              <a:rPr lang="uk-UA" sz="6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6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багатогалузевий (класичний, технічний) або галузевий (профільний, технологічний, педагогічний, тощо) вищий навчальний заклад, що провадить інноваційну освітню діяльність за </a:t>
            </a:r>
            <a:r>
              <a:rPr lang="uk-UA" sz="6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 ступенями вищої освіти </a:t>
            </a:r>
            <a:r>
              <a:rPr lang="uk-UA" sz="6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 тому числі </a:t>
            </a:r>
            <a:r>
              <a:rPr lang="uk-UA" sz="6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доктора філософії), </a:t>
            </a:r>
            <a:r>
              <a:rPr lang="uk-UA" sz="6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фундаментальні та/або прикладні наукові дослідження, є провідним науковим і методичним центром, має розвинуту інфраструктуру навчальних, наукових і науково-виробничих підрозділів, сприяє поширенню наукових знань та провадить культурно-просвітницьку діяльність;</a:t>
            </a: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Університет провадить освітню діяльність, пов'язану із здобуттям </a:t>
            </a:r>
            <a:r>
              <a:rPr lang="uk-UA" sz="6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вищої освіти та кваліфікації широкого спектра </a:t>
            </a:r>
            <a:r>
              <a:rPr lang="uk-UA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природничих, гуманітарних, технічних, економічних та інших напрямів науки, техніки, культури і мистецтв фундаментальні та прикладні наукові дослідження, є провідним науково-методичним центром, має розвинуту інфраструктуру навчальних, наукових і науково-виробничих підрозділів, відповідний рівень кадрового і матеріально-технічного забезпечення, сприяє поширенню наукових знань, та здійснює культурно-просвітницьку діяльність.</a:t>
            </a: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uk-UA" sz="6400" dirty="0">
              <a:solidFill>
                <a:schemeClr val="tx1"/>
              </a:solidFill>
              <a:latin typeface="Arial" charset="0"/>
            </a:endParaRP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uk-UA" sz="3200" dirty="0">
              <a:solidFill>
                <a:schemeClr val="tx1"/>
              </a:solidFill>
              <a:latin typeface="Arial" charset="0"/>
            </a:endParaRPr>
          </a:p>
          <a:p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11DEB02-63CA-4C7B-A4F7-DC078B3CDD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95493" y="1210614"/>
            <a:ext cx="6207617" cy="5267459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У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Німеччині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існує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одна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вченна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ступінь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ru-RU" sz="5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доктор наук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, яка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присвоюється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після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захисту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і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повної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публікації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дисертації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у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навчальному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закладі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.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Наукова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діяльність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ВНЗ ФРН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будується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на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концепції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вищої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освіти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В. фон Гумбольдта,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акцентує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в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процесі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навчання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поєднання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навчальної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та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наукової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роботи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.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Вузи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займають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центральне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місце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в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науково-дослідному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«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ландшафті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».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Отримати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вищу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освіту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в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Німеччині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можна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в одному з 167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вузів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. В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сучасній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німецькій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системі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вищої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освіти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представлені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університети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трьох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типів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: </a:t>
            </a:r>
            <a:b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5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• </a:t>
            </a:r>
            <a:r>
              <a:rPr lang="ru-RU" sz="56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класичні</a:t>
            </a:r>
            <a:r>
              <a:rPr lang="ru-RU" sz="5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"</a:t>
            </a:r>
            <a:r>
              <a:rPr lang="ru-RU" sz="56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старі</a:t>
            </a:r>
            <a:r>
              <a:rPr lang="ru-RU" sz="5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"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університети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історія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яких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почалася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в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середні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століття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.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Це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найстаріший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в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Німеччині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Хайдельберзький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університет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університети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у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Фрайбурзі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Тюбінгені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Марбурзі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, та в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інших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містах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. </a:t>
            </a:r>
            <a:b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5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• </a:t>
            </a:r>
            <a:r>
              <a:rPr lang="ru-RU" sz="56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технічні</a:t>
            </a:r>
            <a:r>
              <a:rPr lang="ru-RU" sz="5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університети</a:t>
            </a:r>
            <a:r>
              <a:rPr lang="ru-RU" sz="5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(ТУ Дрезден, </a:t>
            </a:r>
            <a:r>
              <a:rPr lang="en-US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T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У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Фрайбург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en-US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T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У Мюнхен) та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прирівняні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до них за статусом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вищі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технічні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школи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в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Ахені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й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Дармштадті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. В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цілому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в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цих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університетах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високо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котуються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факультети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які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передбачають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підготовку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з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технічних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, природно-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математичних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економічних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та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медичних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спеціальностей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.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• </a:t>
            </a:r>
            <a:r>
              <a:rPr lang="ru-RU" sz="56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вузи</a:t>
            </a:r>
            <a:r>
              <a:rPr lang="ru-RU" sz="5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sz="56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які</a:t>
            </a:r>
            <a:r>
              <a:rPr lang="ru-RU" sz="5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виникли</a:t>
            </a:r>
            <a:r>
              <a:rPr lang="ru-RU" sz="5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в </a:t>
            </a:r>
            <a:r>
              <a:rPr lang="ru-RU" sz="56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останні</a:t>
            </a:r>
            <a:r>
              <a:rPr lang="ru-RU" sz="5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30-40 </a:t>
            </a:r>
            <a:r>
              <a:rPr lang="ru-RU" sz="56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років</a:t>
            </a:r>
            <a:r>
              <a:rPr lang="ru-RU" sz="5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на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вершині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стрімкого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розвитку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системи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вищої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освіти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в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Німеччині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.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Це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Рурський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університет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в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Бохумі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університети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в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Констанці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Регенсбурзі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Білефельді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Потсдамі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 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Незважаючи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на те,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що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дані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університети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не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мають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такої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давньої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історії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, як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класичні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, вони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ні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в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чому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їм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не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поступаються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за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якістю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освіти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.  В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університетах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Німеччини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представлено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понад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130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напрямків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, за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якими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Ви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зможете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отримати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саме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ту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спеціалізацію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, яка Вас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цікавить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.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Важливо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відмітити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що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Ви можете обрати будь-яку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комбінацію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курсів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у рамках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навчального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напрямку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;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стандартних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програм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в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німецьких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університетах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 не </a:t>
            </a:r>
            <a:r>
              <a:rPr lang="ru-RU" sz="56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існує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  <a:t>.</a:t>
            </a:r>
            <a:b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br>
              <a:rPr lang="ru-RU" sz="49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ru-RU" sz="49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49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95600" y="3140968"/>
            <a:ext cx="6462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endParaRPr lang="ru-RU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569434-87BB-4CFC-BA89-3511C99104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67" y="3802"/>
            <a:ext cx="1534017" cy="102434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56FB938-6BD0-40D2-AC10-8F6642F18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983" y="43333"/>
            <a:ext cx="1534017" cy="1020819"/>
          </a:xfrm>
          <a:prstGeom prst="rect">
            <a:avLst/>
          </a:prstGeom>
        </p:spPr>
      </p:pic>
      <p:sp>
        <p:nvSpPr>
          <p:cNvPr id="9" name="Стрелка: влево-вправо 8">
            <a:extLst>
              <a:ext uri="{FF2B5EF4-FFF2-40B4-BE49-F238E27FC236}">
                <a16:creationId xmlns:a16="http://schemas.microsoft.com/office/drawing/2014/main" id="{E582C686-7A4F-470D-9C81-BB2F761DF6F9}"/>
              </a:ext>
            </a:extLst>
          </p:cNvPr>
          <p:cNvSpPr/>
          <p:nvPr/>
        </p:nvSpPr>
        <p:spPr>
          <a:xfrm>
            <a:off x="2396819" y="13262"/>
            <a:ext cx="7047553" cy="1024343"/>
          </a:xfrm>
          <a:prstGeom prst="leftRightArrow">
            <a:avLst/>
          </a:prstGeom>
          <a:gradFill>
            <a:gsLst>
              <a:gs pos="40000">
                <a:schemeClr val="accent2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>
                <a:solidFill>
                  <a:srgbClr val="A6B727">
                    <a:lumMod val="50000"/>
                  </a:srgbClr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Університети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9577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B27BBE9-4C3C-4006-AA77-98F27B4D72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6218" y="1349263"/>
            <a:ext cx="4646268" cy="3689462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99859B8-91B9-4A6A-88CF-1220A09A22B8}"/>
              </a:ext>
            </a:extLst>
          </p:cNvPr>
          <p:cNvSpPr/>
          <p:nvPr/>
        </p:nvSpPr>
        <p:spPr>
          <a:xfrm>
            <a:off x="546218" y="5038725"/>
            <a:ext cx="50618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Times New Roman" panose="02020603050405020304" pitchFamily="18" charset="0"/>
              </a:rPr>
              <a:t>Післядипломна освіта забезпечує одержання нової кваліфікації, нової спеціальності та професії на основі раніше здобутої у закладі освіти і досвіду практичної роботи, поглиблення </a:t>
            </a:r>
            <a:r>
              <a:rPr kumimoji="0" lang="uk-UA" altLang="ru-RU" sz="16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Times New Roman" panose="02020603050405020304" pitchFamily="18" charset="0"/>
              </a:rPr>
              <a:t>профе-сійних</a:t>
            </a:r>
            <a:r>
              <a:rPr kumimoji="0" lang="uk-UA" altLang="ru-RU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Times New Roman" panose="02020603050405020304" pitchFamily="18" charset="0"/>
              </a:rPr>
              <a:t> знань, умінь за спеціальністю, професією.</a:t>
            </a:r>
            <a:r>
              <a:rPr kumimoji="0" lang="uk-UA" altLang="ru-RU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</a:rPr>
              <a:t> 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9DF71CD-42A0-48E3-ABAB-84B0F01A4770}"/>
              </a:ext>
            </a:extLst>
          </p:cNvPr>
          <p:cNvSpPr/>
          <p:nvPr/>
        </p:nvSpPr>
        <p:spPr>
          <a:xfrm>
            <a:off x="5608075" y="1591627"/>
            <a:ext cx="616482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</a:rPr>
              <a:t>Університет</a:t>
            </a:r>
            <a:r>
              <a:rPr lang="ru-RU" sz="2000" b="1" dirty="0">
                <a:solidFill>
                  <a:srgbClr val="002060"/>
                </a:solidFill>
              </a:rPr>
              <a:t> заочного </a:t>
            </a:r>
            <a:r>
              <a:rPr lang="ru-RU" sz="2000" b="1" dirty="0" err="1">
                <a:solidFill>
                  <a:srgbClr val="002060"/>
                </a:solidFill>
              </a:rPr>
              <a:t>навчання</a:t>
            </a:r>
            <a:r>
              <a:rPr lang="ru-RU" sz="2000" b="1" dirty="0">
                <a:solidFill>
                  <a:srgbClr val="002060"/>
                </a:solidFill>
              </a:rPr>
              <a:t> в </a:t>
            </a:r>
            <a:r>
              <a:rPr lang="ru-RU" sz="2000" b="1" dirty="0" err="1">
                <a:solidFill>
                  <a:srgbClr val="002060"/>
                </a:solidFill>
              </a:rPr>
              <a:t>Хагені</a:t>
            </a:r>
            <a:r>
              <a:rPr lang="ru-RU" sz="2000" b="1" dirty="0">
                <a:solidFill>
                  <a:srgbClr val="002060"/>
                </a:solidFill>
              </a:rPr>
              <a:t> є першим і </a:t>
            </a:r>
            <a:r>
              <a:rPr lang="ru-RU" sz="2000" b="1" dirty="0" err="1">
                <a:solidFill>
                  <a:srgbClr val="002060"/>
                </a:solidFill>
              </a:rPr>
              <a:t>єдиним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публічно-правовим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університетом</a:t>
            </a:r>
            <a:r>
              <a:rPr lang="ru-RU" sz="2000" b="1" dirty="0">
                <a:solidFill>
                  <a:srgbClr val="002060"/>
                </a:solidFill>
              </a:rPr>
              <a:t> заочного </a:t>
            </a:r>
            <a:r>
              <a:rPr lang="ru-RU" sz="2000" b="1" dirty="0" err="1">
                <a:solidFill>
                  <a:srgbClr val="002060"/>
                </a:solidFill>
              </a:rPr>
              <a:t>навчання</a:t>
            </a:r>
            <a:r>
              <a:rPr lang="ru-RU" sz="2000" b="1" dirty="0">
                <a:solidFill>
                  <a:srgbClr val="002060"/>
                </a:solidFill>
              </a:rPr>
              <a:t> в </a:t>
            </a:r>
            <a:r>
              <a:rPr lang="ru-RU" sz="2000" b="1" dirty="0" err="1">
                <a:solidFill>
                  <a:srgbClr val="002060"/>
                </a:solidFill>
              </a:rPr>
              <a:t>Німеччині</a:t>
            </a:r>
            <a:r>
              <a:rPr lang="ru-RU" sz="2000" b="1" dirty="0">
                <a:solidFill>
                  <a:srgbClr val="002060"/>
                </a:solidFill>
              </a:rPr>
              <a:t>. Таким чином, </a:t>
            </a:r>
            <a:r>
              <a:rPr lang="ru-RU" sz="2000" b="1" dirty="0" err="1">
                <a:solidFill>
                  <a:srgbClr val="002060"/>
                </a:solidFill>
              </a:rPr>
              <a:t>така</a:t>
            </a:r>
            <a:r>
              <a:rPr lang="ru-RU" sz="2000" b="1" dirty="0">
                <a:solidFill>
                  <a:srgbClr val="002060"/>
                </a:solidFill>
              </a:rPr>
              <a:t> форма </a:t>
            </a:r>
            <a:r>
              <a:rPr lang="ru-RU" sz="2000" b="1" dirty="0" err="1">
                <a:solidFill>
                  <a:srgbClr val="002060"/>
                </a:solidFill>
              </a:rPr>
              <a:t>навчання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представляє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справжню</a:t>
            </a:r>
            <a:r>
              <a:rPr lang="ru-RU" sz="2000" b="1" dirty="0">
                <a:solidFill>
                  <a:srgbClr val="002060"/>
                </a:solidFill>
              </a:rPr>
              <a:t> альтернативу очною формою </a:t>
            </a:r>
            <a:r>
              <a:rPr lang="ru-RU" sz="2000" b="1" dirty="0" err="1">
                <a:solidFill>
                  <a:srgbClr val="002060"/>
                </a:solidFill>
              </a:rPr>
              <a:t>навчання</a:t>
            </a:r>
            <a:r>
              <a:rPr lang="ru-RU" sz="2000" b="1" dirty="0">
                <a:solidFill>
                  <a:srgbClr val="002060"/>
                </a:solidFill>
              </a:rPr>
              <a:t> з </a:t>
            </a:r>
            <a:r>
              <a:rPr lang="ru-RU" sz="2000" b="1" dirty="0" err="1">
                <a:solidFill>
                  <a:srgbClr val="002060"/>
                </a:solidFill>
              </a:rPr>
              <a:t>отриманням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повноцінних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дипломів</a:t>
            </a:r>
            <a:r>
              <a:rPr lang="ru-RU" sz="2000" b="1" dirty="0">
                <a:solidFill>
                  <a:srgbClr val="002060"/>
                </a:solidFill>
              </a:rPr>
              <a:t> (бакалавр, </a:t>
            </a:r>
            <a:r>
              <a:rPr lang="ru-RU" sz="2000" b="1" dirty="0" err="1">
                <a:solidFill>
                  <a:srgbClr val="002060"/>
                </a:solidFill>
              </a:rPr>
              <a:t>магістр</a:t>
            </a:r>
            <a:r>
              <a:rPr lang="ru-RU" sz="2000" b="1" dirty="0">
                <a:solidFill>
                  <a:srgbClr val="002060"/>
                </a:solidFill>
              </a:rPr>
              <a:t> та </a:t>
            </a:r>
            <a:r>
              <a:rPr lang="ru-RU" sz="2000" b="1" dirty="0" err="1">
                <a:solidFill>
                  <a:srgbClr val="002060"/>
                </a:solidFill>
              </a:rPr>
              <a:t>аспірантура</a:t>
            </a:r>
            <a:r>
              <a:rPr lang="ru-RU" sz="2000" b="1" dirty="0">
                <a:solidFill>
                  <a:srgbClr val="002060"/>
                </a:solidFill>
              </a:rPr>
              <a:t>). На </a:t>
            </a:r>
            <a:r>
              <a:rPr lang="ru-RU" sz="2000" b="1" dirty="0" err="1">
                <a:solidFill>
                  <a:srgbClr val="002060"/>
                </a:solidFill>
              </a:rPr>
              <a:t>даний</a:t>
            </a:r>
            <a:r>
              <a:rPr lang="ru-RU" sz="2000" b="1" dirty="0">
                <a:solidFill>
                  <a:srgbClr val="002060"/>
                </a:solidFill>
              </a:rPr>
              <a:t> момент в </a:t>
            </a:r>
            <a:r>
              <a:rPr lang="ru-RU" sz="2000" b="1" dirty="0" err="1">
                <a:solidFill>
                  <a:srgbClr val="002060"/>
                </a:solidFill>
              </a:rPr>
              <a:t>університеті</a:t>
            </a:r>
            <a:r>
              <a:rPr lang="ru-RU" sz="2000" b="1" dirty="0">
                <a:solidFill>
                  <a:srgbClr val="002060"/>
                </a:solidFill>
              </a:rPr>
              <a:t> заочного </a:t>
            </a:r>
            <a:r>
              <a:rPr lang="ru-RU" sz="2000" b="1" dirty="0" err="1">
                <a:solidFill>
                  <a:srgbClr val="002060"/>
                </a:solidFill>
              </a:rPr>
              <a:t>навчання</a:t>
            </a:r>
            <a:r>
              <a:rPr lang="ru-RU" sz="2000" b="1" dirty="0">
                <a:solidFill>
                  <a:srgbClr val="002060"/>
                </a:solidFill>
              </a:rPr>
              <a:t> в </a:t>
            </a:r>
            <a:r>
              <a:rPr lang="ru-RU" sz="2000" b="1" dirty="0" err="1">
                <a:solidFill>
                  <a:srgbClr val="002060"/>
                </a:solidFill>
              </a:rPr>
              <a:t>Хагені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навчаються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близько</a:t>
            </a:r>
            <a:r>
              <a:rPr lang="ru-RU" sz="2000" b="1" dirty="0">
                <a:solidFill>
                  <a:srgbClr val="002060"/>
                </a:solidFill>
              </a:rPr>
              <a:t> 85 000 </a:t>
            </a:r>
            <a:r>
              <a:rPr lang="ru-RU" sz="2000" b="1" dirty="0" err="1">
                <a:solidFill>
                  <a:srgbClr val="002060"/>
                </a:solidFill>
              </a:rPr>
              <a:t>студентів</a:t>
            </a:r>
            <a:r>
              <a:rPr lang="ru-RU" sz="2000" b="1" dirty="0">
                <a:solidFill>
                  <a:srgbClr val="002060"/>
                </a:solidFill>
              </a:rPr>
              <a:t>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Це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найбільший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публічно-правовий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університет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 err="1">
                <a:solidFill>
                  <a:srgbClr val="002060"/>
                </a:solidFill>
              </a:rPr>
              <a:t>німецьких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територіях</a:t>
            </a:r>
            <a:r>
              <a:rPr lang="ru-RU" sz="2000" b="1" dirty="0">
                <a:solidFill>
                  <a:srgbClr val="002060"/>
                </a:solidFill>
              </a:rPr>
              <a:t>. </a:t>
            </a:r>
            <a:r>
              <a:rPr lang="ru-RU" sz="2000" b="1" dirty="0" err="1">
                <a:solidFill>
                  <a:srgbClr val="002060"/>
                </a:solidFill>
              </a:rPr>
              <a:t>Відомі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публічні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особистості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навчалися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саме</a:t>
            </a:r>
            <a:r>
              <a:rPr lang="ru-RU" sz="2000" b="1" dirty="0">
                <a:solidFill>
                  <a:srgbClr val="002060"/>
                </a:solidFill>
              </a:rPr>
              <a:t> там (</a:t>
            </a:r>
            <a:r>
              <a:rPr lang="ru-RU" sz="2000" b="1" dirty="0" err="1">
                <a:solidFill>
                  <a:srgbClr val="002060"/>
                </a:solidFill>
              </a:rPr>
              <a:t>Гвідо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Вестервелле</a:t>
            </a:r>
            <a:r>
              <a:rPr lang="ru-RU" sz="2000" b="1" dirty="0">
                <a:solidFill>
                  <a:srgbClr val="002060"/>
                </a:solidFill>
              </a:rPr>
              <a:t>, </a:t>
            </a:r>
            <a:r>
              <a:rPr lang="ru-RU" sz="2000" b="1" dirty="0" err="1">
                <a:solidFill>
                  <a:srgbClr val="002060"/>
                </a:solidFill>
              </a:rPr>
              <a:t>Олівер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Бірхофф</a:t>
            </a:r>
            <a:r>
              <a:rPr lang="ru-RU" sz="2000" b="1" dirty="0">
                <a:solidFill>
                  <a:srgbClr val="002060"/>
                </a:solidFill>
              </a:rPr>
              <a:t> і </a:t>
            </a:r>
            <a:r>
              <a:rPr lang="ru-RU" sz="2000" b="1" dirty="0" err="1">
                <a:solidFill>
                  <a:srgbClr val="002060"/>
                </a:solidFill>
              </a:rPr>
              <a:t>багато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інших</a:t>
            </a:r>
            <a:r>
              <a:rPr lang="ru-RU" sz="2000" b="1" dirty="0">
                <a:solidFill>
                  <a:srgbClr val="002060"/>
                </a:solidFill>
              </a:rPr>
              <a:t>). </a:t>
            </a:r>
            <a:r>
              <a:rPr lang="ru-RU" sz="2000" b="1" dirty="0" err="1">
                <a:solidFill>
                  <a:srgbClr val="002060"/>
                </a:solidFill>
              </a:rPr>
              <a:t>Можна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вчитися</a:t>
            </a:r>
            <a:r>
              <a:rPr lang="ru-RU" sz="2000" b="1" dirty="0">
                <a:solidFill>
                  <a:srgbClr val="002060"/>
                </a:solidFill>
              </a:rPr>
              <a:t> практично на </a:t>
            </a:r>
            <a:r>
              <a:rPr lang="ru-RU" sz="2000" b="1" dirty="0" err="1">
                <a:solidFill>
                  <a:srgbClr val="002060"/>
                </a:solidFill>
              </a:rPr>
              <a:t>всіх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традиційних</a:t>
            </a:r>
            <a:r>
              <a:rPr lang="ru-RU" sz="2000" b="1" dirty="0">
                <a:solidFill>
                  <a:srgbClr val="002060"/>
                </a:solidFill>
              </a:rPr>
              <a:t> факультетах, а </a:t>
            </a:r>
            <a:r>
              <a:rPr lang="ru-RU" sz="2000" b="1" dirty="0" err="1">
                <a:solidFill>
                  <a:srgbClr val="002060"/>
                </a:solidFill>
              </a:rPr>
              <a:t>також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доступні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магістратура</a:t>
            </a:r>
            <a:r>
              <a:rPr lang="ru-RU" sz="2000" b="1" dirty="0">
                <a:solidFill>
                  <a:srgbClr val="002060"/>
                </a:solidFill>
              </a:rPr>
              <a:t>/</a:t>
            </a:r>
            <a:r>
              <a:rPr lang="ru-RU" sz="2000" b="1" dirty="0" err="1">
                <a:solidFill>
                  <a:srgbClr val="002060"/>
                </a:solidFill>
              </a:rPr>
              <a:t>аспірантура</a:t>
            </a:r>
            <a:r>
              <a:rPr lang="ru-RU" sz="2000" b="1" dirty="0">
                <a:solidFill>
                  <a:srgbClr val="002060"/>
                </a:solidFill>
              </a:rPr>
              <a:t>, </a:t>
            </a:r>
            <a:r>
              <a:rPr lang="ru-RU" sz="2000" b="1" dirty="0" err="1">
                <a:solidFill>
                  <a:srgbClr val="002060"/>
                </a:solidFill>
              </a:rPr>
              <a:t>здобуття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вченого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ступеня</a:t>
            </a:r>
            <a:r>
              <a:rPr lang="ru-RU" sz="2000" b="1" dirty="0">
                <a:solidFill>
                  <a:srgbClr val="002060"/>
                </a:solidFill>
              </a:rPr>
              <a:t>, </a:t>
            </a:r>
            <a:r>
              <a:rPr lang="ru-RU" sz="2000" b="1" dirty="0" err="1">
                <a:solidFill>
                  <a:srgbClr val="002060"/>
                </a:solidFill>
              </a:rPr>
              <a:t>отримання</a:t>
            </a:r>
            <a:r>
              <a:rPr lang="ru-RU" sz="2000" b="1" dirty="0">
                <a:solidFill>
                  <a:srgbClr val="002060"/>
                </a:solidFill>
              </a:rPr>
              <a:t> доцентуры і т. д.</a:t>
            </a:r>
          </a:p>
        </p:txBody>
      </p:sp>
      <p:sp>
        <p:nvSpPr>
          <p:cNvPr id="8" name="Стрелка: влево-вправо 7">
            <a:extLst>
              <a:ext uri="{FF2B5EF4-FFF2-40B4-BE49-F238E27FC236}">
                <a16:creationId xmlns:a16="http://schemas.microsoft.com/office/drawing/2014/main" id="{D697C957-B1E0-486D-9C81-1A9CE4891226}"/>
              </a:ext>
            </a:extLst>
          </p:cNvPr>
          <p:cNvSpPr/>
          <p:nvPr/>
        </p:nvSpPr>
        <p:spPr>
          <a:xfrm>
            <a:off x="3118757" y="249615"/>
            <a:ext cx="6809014" cy="1219956"/>
          </a:xfrm>
          <a:prstGeom prst="leftRightArrow">
            <a:avLst/>
          </a:prstGeom>
          <a:gradFill>
            <a:gsLst>
              <a:gs pos="40000">
                <a:schemeClr val="accent2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>
                <a:solidFill>
                  <a:schemeClr val="accent1">
                    <a:lumMod val="50000"/>
                  </a:schemeClr>
                </a:solidFill>
                <a:latin typeface="Bahnschrift SemiBold" panose="020B0502040204020203" pitchFamily="34" charset="0"/>
              </a:rPr>
              <a:t>П</a:t>
            </a:r>
            <a:r>
              <a:rPr lang="ru-RU" sz="4000" b="1" dirty="0" err="1">
                <a:solidFill>
                  <a:schemeClr val="accent1">
                    <a:lumMod val="50000"/>
                  </a:schemeClr>
                </a:solidFill>
                <a:latin typeface="Bahnschrift SemiBold" panose="020B0502040204020203" pitchFamily="34" charset="0"/>
              </a:rPr>
              <a:t>іслядипломна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Bahnschrift SemiBold" panose="020B0502040204020203" pitchFamily="34" charset="0"/>
              </a:rPr>
              <a:t> </a:t>
            </a:r>
            <a:r>
              <a:rPr lang="ru-RU" sz="4000" b="1" dirty="0" err="1">
                <a:solidFill>
                  <a:schemeClr val="accent1">
                    <a:lumMod val="50000"/>
                  </a:schemeClr>
                </a:solidFill>
                <a:latin typeface="Bahnschrift SemiBold" panose="020B0502040204020203" pitchFamily="34" charset="0"/>
              </a:rPr>
              <a:t>освіта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AFD9279-F03E-4E62-82DA-0AB9046AD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780" y="334811"/>
            <a:ext cx="10358002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892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8">
            <a:extLst>
              <a:ext uri="{FF2B5EF4-FFF2-40B4-BE49-F238E27FC236}">
                <a16:creationId xmlns:a16="http://schemas.microsoft.com/office/drawing/2014/main" id="{446C4290-CE50-4C1B-B553-84D769FCF5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6800704"/>
              </p:ext>
            </p:extLst>
          </p:nvPr>
        </p:nvGraphicFramePr>
        <p:xfrm>
          <a:off x="2346404" y="0"/>
          <a:ext cx="9605962" cy="699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Picture" r:id="rId3" imgW="8759880" imgH="8067960" progId="Word.Picture.8">
                  <p:embed/>
                </p:oleObj>
              </mc:Choice>
              <mc:Fallback>
                <p:oleObj name="Picture" r:id="rId3" imgW="8759880" imgH="8067960" progId="Word.Picture.8">
                  <p:embed/>
                  <p:pic>
                    <p:nvPicPr>
                      <p:cNvPr id="9218" name="Object 8">
                        <a:extLst>
                          <a:ext uri="{FF2B5EF4-FFF2-40B4-BE49-F238E27FC236}">
                            <a16:creationId xmlns:a16="http://schemas.microsoft.com/office/drawing/2014/main" id="{446C4290-CE50-4C1B-B553-84D769FCF5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6404" y="0"/>
                        <a:ext cx="9605962" cy="6991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88F7791-0F04-40D7-A4E2-9A9FB645D9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861" y="255334"/>
            <a:ext cx="1968313" cy="1312209"/>
          </a:xfrm>
          <a:prstGeom prst="rect">
            <a:avLst/>
          </a:prstGeom>
        </p:spPr>
      </p:pic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082078A1-D679-4402-A3FA-702240DD3EFA}"/>
              </a:ext>
            </a:extLst>
          </p:cNvPr>
          <p:cNvSpPr/>
          <p:nvPr/>
        </p:nvSpPr>
        <p:spPr>
          <a:xfrm>
            <a:off x="-1" y="2073729"/>
            <a:ext cx="2400301" cy="3494314"/>
          </a:xfrm>
          <a:prstGeom prst="rightArrow">
            <a:avLst/>
          </a:prstGeom>
          <a:gradFill>
            <a:gsLst>
              <a:gs pos="40000">
                <a:schemeClr val="accent2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Система освіти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20023AD-83BF-4ED6-B562-72CE7C6EB182}"/>
              </a:ext>
            </a:extLst>
          </p:cNvPr>
          <p:cNvSpPr/>
          <p:nvPr/>
        </p:nvSpPr>
        <p:spPr>
          <a:xfrm>
            <a:off x="1835664" y="234948"/>
            <a:ext cx="495303" cy="62837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</a:rPr>
              <a:t>Дошкільна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DD55BA7-5B57-4FBF-8B96-4F9BBCE62CA9}"/>
              </a:ext>
            </a:extLst>
          </p:cNvPr>
          <p:cNvSpPr/>
          <p:nvPr/>
        </p:nvSpPr>
        <p:spPr>
          <a:xfrm>
            <a:off x="2766487" y="234948"/>
            <a:ext cx="723376" cy="628374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</a:rPr>
              <a:t>Початкова школа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F2A2CD8-CDB3-406E-9763-C1D01AADC06B}"/>
              </a:ext>
            </a:extLst>
          </p:cNvPr>
          <p:cNvSpPr/>
          <p:nvPr/>
        </p:nvSpPr>
        <p:spPr>
          <a:xfrm>
            <a:off x="4051042" y="155982"/>
            <a:ext cx="1434427" cy="13226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Гімназія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8202896-CBB2-49D9-B6E1-CC5D1482132C}"/>
              </a:ext>
            </a:extLst>
          </p:cNvPr>
          <p:cNvSpPr/>
          <p:nvPr/>
        </p:nvSpPr>
        <p:spPr>
          <a:xfrm>
            <a:off x="5608506" y="3464910"/>
            <a:ext cx="915692" cy="157682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</a:rPr>
              <a:t>Професійна школа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2" name="Стрелка: вправо 21">
            <a:extLst>
              <a:ext uri="{FF2B5EF4-FFF2-40B4-BE49-F238E27FC236}">
                <a16:creationId xmlns:a16="http://schemas.microsoft.com/office/drawing/2014/main" id="{238AC51C-F798-45B1-A759-869E0325F6C2}"/>
              </a:ext>
            </a:extLst>
          </p:cNvPr>
          <p:cNvSpPr/>
          <p:nvPr/>
        </p:nvSpPr>
        <p:spPr>
          <a:xfrm>
            <a:off x="-17471" y="2487258"/>
            <a:ext cx="1812526" cy="1992085"/>
          </a:xfrm>
          <a:prstGeom prst="rightArrow">
            <a:avLst/>
          </a:prstGeom>
          <a:gradFill>
            <a:gsLst>
              <a:gs pos="40000">
                <a:schemeClr val="accent2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Система</a:t>
            </a:r>
          </a:p>
          <a:p>
            <a:pPr algn="ctr"/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освіти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A2F6AA7-1D50-4271-87F6-06DFB20B310B}"/>
              </a:ext>
            </a:extLst>
          </p:cNvPr>
          <p:cNvSpPr/>
          <p:nvPr/>
        </p:nvSpPr>
        <p:spPr>
          <a:xfrm>
            <a:off x="4035017" y="163864"/>
            <a:ext cx="1434427" cy="13226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</a:rPr>
              <a:t>Гімназія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09F80492-1B97-4B0B-8EFA-9258A950CA72}"/>
              </a:ext>
            </a:extLst>
          </p:cNvPr>
          <p:cNvSpPr/>
          <p:nvPr/>
        </p:nvSpPr>
        <p:spPr>
          <a:xfrm>
            <a:off x="5599508" y="5184495"/>
            <a:ext cx="779863" cy="132261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</a:rPr>
              <a:t>10</a:t>
            </a:r>
          </a:p>
          <a:p>
            <a:pPr algn="ctr"/>
            <a:r>
              <a:rPr lang="uk-UA" sz="2000" b="1" dirty="0">
                <a:solidFill>
                  <a:schemeClr val="tx1"/>
                </a:solidFill>
              </a:rPr>
              <a:t>клас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31FAC9FA-6F54-4786-8329-63B3BD4ABAA4}"/>
              </a:ext>
            </a:extLst>
          </p:cNvPr>
          <p:cNvSpPr/>
          <p:nvPr/>
        </p:nvSpPr>
        <p:spPr>
          <a:xfrm>
            <a:off x="7628264" y="279206"/>
            <a:ext cx="3168679" cy="128962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b="1" dirty="0"/>
          </a:p>
          <a:p>
            <a:pPr algn="ctr"/>
            <a:r>
              <a:rPr lang="uk-UA" b="1" dirty="0">
                <a:solidFill>
                  <a:schemeClr val="tx1"/>
                </a:solidFill>
              </a:rPr>
              <a:t>Університет/</a:t>
            </a:r>
          </a:p>
          <a:p>
            <a:pPr algn="ctr"/>
            <a:r>
              <a:rPr lang="uk-UA" b="1" dirty="0">
                <a:solidFill>
                  <a:schemeClr val="tx1"/>
                </a:solidFill>
              </a:rPr>
              <a:t>Інститут прикладних наук</a:t>
            </a:r>
          </a:p>
          <a:p>
            <a:pPr algn="ctr"/>
            <a:r>
              <a:rPr lang="uk-UA" b="1" dirty="0">
                <a:solidFill>
                  <a:schemeClr val="tx1"/>
                </a:solidFill>
              </a:rPr>
              <a:t>Теологічна вища школа/</a:t>
            </a:r>
          </a:p>
          <a:p>
            <a:pPr algn="ctr"/>
            <a:r>
              <a:rPr lang="uk-UA" b="1" dirty="0">
                <a:solidFill>
                  <a:schemeClr val="tx1"/>
                </a:solidFill>
              </a:rPr>
              <a:t> вища педагогічна школа</a:t>
            </a:r>
          </a:p>
          <a:p>
            <a:pPr algn="ctr"/>
            <a:r>
              <a:rPr lang="uk-UA" b="1" dirty="0">
                <a:solidFill>
                  <a:schemeClr val="tx1"/>
                </a:solidFill>
              </a:rPr>
              <a:t> та ін.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A546E9F1-5D40-4122-BDF5-9B7C414B3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18668" y="163864"/>
            <a:ext cx="1442664" cy="13226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000" b="1" dirty="0">
              <a:solidFill>
                <a:schemeClr val="tx1"/>
              </a:solidFill>
            </a:endParaRPr>
          </a:p>
          <a:p>
            <a:pPr algn="ctr"/>
            <a:r>
              <a:rPr lang="uk-UA" sz="2000" b="1" dirty="0">
                <a:solidFill>
                  <a:schemeClr val="tx1"/>
                </a:solidFill>
              </a:rPr>
              <a:t>Старші </a:t>
            </a:r>
          </a:p>
          <a:p>
            <a:pPr algn="ctr"/>
            <a:r>
              <a:rPr lang="uk-UA" sz="2000" b="1" dirty="0">
                <a:solidFill>
                  <a:schemeClr val="tx1"/>
                </a:solidFill>
              </a:rPr>
              <a:t>класи</a:t>
            </a:r>
          </a:p>
          <a:p>
            <a:pPr algn="ctr"/>
            <a:r>
              <a:rPr lang="uk-UA" sz="2000" b="1" dirty="0">
                <a:solidFill>
                  <a:schemeClr val="tx1"/>
                </a:solidFill>
              </a:rPr>
              <a:t>гімназії</a:t>
            </a:r>
            <a:endParaRPr lang="ru-RU" sz="2000" b="1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FE943FE1-9689-4D0D-BEF0-EDF72F59C96E}"/>
              </a:ext>
            </a:extLst>
          </p:cNvPr>
          <p:cNvSpPr/>
          <p:nvPr/>
        </p:nvSpPr>
        <p:spPr>
          <a:xfrm>
            <a:off x="4037983" y="1732266"/>
            <a:ext cx="1602750" cy="14506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</a:rPr>
              <a:t>«Загальна</a:t>
            </a:r>
          </a:p>
          <a:p>
            <a:pPr algn="ctr"/>
            <a:r>
              <a:rPr lang="uk-UA" sz="2000" b="1" dirty="0">
                <a:solidFill>
                  <a:schemeClr val="tx1"/>
                </a:solidFill>
              </a:rPr>
              <a:t> школа»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512A0EA4-09AE-48CE-81BF-D00B99AA633D}"/>
              </a:ext>
            </a:extLst>
          </p:cNvPr>
          <p:cNvSpPr/>
          <p:nvPr/>
        </p:nvSpPr>
        <p:spPr>
          <a:xfrm>
            <a:off x="6195850" y="1785987"/>
            <a:ext cx="1969001" cy="128962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err="1">
                <a:solidFill>
                  <a:schemeClr val="tx1"/>
                </a:solidFill>
              </a:rPr>
              <a:t>Професійно</a:t>
            </a:r>
            <a:r>
              <a:rPr lang="ru-RU" sz="2000" b="1" dirty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uk-UA" sz="2000" b="1" dirty="0">
                <a:solidFill>
                  <a:schemeClr val="tx1"/>
                </a:solidFill>
              </a:rPr>
              <a:t>т</a:t>
            </a:r>
            <a:r>
              <a:rPr lang="ru-RU" sz="2000" b="1" dirty="0" err="1">
                <a:solidFill>
                  <a:schemeClr val="tx1"/>
                </a:solidFill>
              </a:rPr>
              <a:t>ехнічне</a:t>
            </a:r>
            <a:endParaRPr lang="ru-RU" sz="2000" b="1" dirty="0">
              <a:solidFill>
                <a:schemeClr val="tx1"/>
              </a:solidFill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 училище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886D0D-C46D-4B2A-9D49-2C1747CAB54C}"/>
              </a:ext>
            </a:extLst>
          </p:cNvPr>
          <p:cNvSpPr/>
          <p:nvPr/>
        </p:nvSpPr>
        <p:spPr>
          <a:xfrm>
            <a:off x="8553531" y="1808325"/>
            <a:ext cx="2096590" cy="129757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</a:rPr>
              <a:t>Професійна </a:t>
            </a:r>
          </a:p>
          <a:p>
            <a:pPr algn="ctr"/>
            <a:r>
              <a:rPr lang="uk-UA" sz="2000" b="1" dirty="0">
                <a:solidFill>
                  <a:schemeClr val="tx1"/>
                </a:solidFill>
              </a:rPr>
              <a:t>академія</a:t>
            </a:r>
            <a:endParaRPr lang="ru-RU" sz="2000" b="1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722837AF-6968-4EC2-BEEC-B136B70D80C1}"/>
              </a:ext>
            </a:extLst>
          </p:cNvPr>
          <p:cNvSpPr/>
          <p:nvPr/>
        </p:nvSpPr>
        <p:spPr>
          <a:xfrm>
            <a:off x="11022718" y="181813"/>
            <a:ext cx="1101298" cy="22353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err="1">
                <a:solidFill>
                  <a:schemeClr val="tx1"/>
                </a:solidFill>
              </a:rPr>
              <a:t>Аспіра</a:t>
            </a:r>
            <a:r>
              <a:rPr lang="uk-UA" b="1" dirty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uk-UA" b="1" dirty="0" err="1">
                <a:solidFill>
                  <a:schemeClr val="tx1"/>
                </a:solidFill>
              </a:rPr>
              <a:t>нтура</a:t>
            </a:r>
            <a:endParaRPr lang="uk-UA" b="1" dirty="0">
              <a:solidFill>
                <a:schemeClr val="tx1"/>
              </a:solidFill>
            </a:endParaRPr>
          </a:p>
          <a:p>
            <a:pPr algn="ctr"/>
            <a:r>
              <a:rPr lang="uk-UA" b="1" dirty="0">
                <a:solidFill>
                  <a:schemeClr val="tx1"/>
                </a:solidFill>
              </a:rPr>
              <a:t>Наукова </a:t>
            </a:r>
          </a:p>
          <a:p>
            <a:pPr algn="ctr"/>
            <a:r>
              <a:rPr lang="uk-UA" b="1" dirty="0">
                <a:solidFill>
                  <a:schemeClr val="tx1"/>
                </a:solidFill>
              </a:rPr>
              <a:t>робота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5C6B25F4-48FB-45FC-8E1E-BC493369C3D4}"/>
              </a:ext>
            </a:extLst>
          </p:cNvPr>
          <p:cNvSpPr/>
          <p:nvPr/>
        </p:nvSpPr>
        <p:spPr>
          <a:xfrm>
            <a:off x="11058483" y="2808514"/>
            <a:ext cx="1101298" cy="25152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err="1">
                <a:solidFill>
                  <a:schemeClr val="tx1"/>
                </a:solidFill>
              </a:rPr>
              <a:t>Підви</a:t>
            </a:r>
            <a:r>
              <a:rPr lang="uk-UA" sz="2000" b="1" dirty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uk-UA" sz="2000" b="1" dirty="0" err="1">
                <a:solidFill>
                  <a:schemeClr val="tx1"/>
                </a:solidFill>
              </a:rPr>
              <a:t>щення</a:t>
            </a:r>
            <a:endParaRPr lang="uk-UA" sz="2000" b="1" dirty="0">
              <a:solidFill>
                <a:schemeClr val="tx1"/>
              </a:solidFill>
            </a:endParaRPr>
          </a:p>
          <a:p>
            <a:pPr algn="ctr"/>
            <a:endParaRPr lang="uk-UA" sz="2000" b="1" dirty="0">
              <a:solidFill>
                <a:schemeClr val="tx1"/>
              </a:solidFill>
            </a:endParaRPr>
          </a:p>
          <a:p>
            <a:pPr algn="ctr"/>
            <a:r>
              <a:rPr lang="uk-UA" sz="2000" b="1" dirty="0" err="1">
                <a:solidFill>
                  <a:schemeClr val="tx1"/>
                </a:solidFill>
              </a:rPr>
              <a:t>Квалі</a:t>
            </a:r>
            <a:r>
              <a:rPr lang="uk-UA" sz="2000" b="1" dirty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uk-UA" sz="2000" b="1" dirty="0" err="1">
                <a:solidFill>
                  <a:schemeClr val="tx1"/>
                </a:solidFill>
              </a:rPr>
              <a:t>фікації</a:t>
            </a:r>
            <a:endParaRPr lang="ru-RU" sz="2000" b="1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385DCB2B-BDC5-4748-B0CB-CAC49584539B}"/>
              </a:ext>
            </a:extLst>
          </p:cNvPr>
          <p:cNvSpPr/>
          <p:nvPr/>
        </p:nvSpPr>
        <p:spPr>
          <a:xfrm>
            <a:off x="4051042" y="3476232"/>
            <a:ext cx="1451447" cy="157682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</a:rPr>
              <a:t>«Реальна</a:t>
            </a:r>
          </a:p>
          <a:p>
            <a:pPr algn="ctr"/>
            <a:r>
              <a:rPr lang="uk-UA" sz="2000" b="1" dirty="0">
                <a:solidFill>
                  <a:schemeClr val="tx1"/>
                </a:solidFill>
              </a:rPr>
              <a:t>школа»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BBEAB56C-247B-4C65-91BD-F0B686A1FB0B}"/>
              </a:ext>
            </a:extLst>
          </p:cNvPr>
          <p:cNvSpPr/>
          <p:nvPr/>
        </p:nvSpPr>
        <p:spPr>
          <a:xfrm>
            <a:off x="4051042" y="5196077"/>
            <a:ext cx="1434427" cy="132261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000" b="1" dirty="0">
              <a:solidFill>
                <a:schemeClr val="tx1"/>
              </a:solidFill>
            </a:endParaRPr>
          </a:p>
          <a:p>
            <a:pPr algn="ctr"/>
            <a:r>
              <a:rPr lang="uk-UA" sz="2000" b="1" dirty="0">
                <a:solidFill>
                  <a:schemeClr val="tx1"/>
                </a:solidFill>
              </a:rPr>
              <a:t>«Головна</a:t>
            </a:r>
          </a:p>
          <a:p>
            <a:pPr algn="ctr"/>
            <a:r>
              <a:rPr lang="uk-UA" sz="2000" b="1" dirty="0">
                <a:solidFill>
                  <a:schemeClr val="tx1"/>
                </a:solidFill>
              </a:rPr>
              <a:t>Школа»</a:t>
            </a:r>
            <a:endParaRPr lang="ru-RU" sz="2000" b="1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EAA9FDA0-2368-474E-B754-4CB5ABCA0405}"/>
              </a:ext>
            </a:extLst>
          </p:cNvPr>
          <p:cNvSpPr/>
          <p:nvPr/>
        </p:nvSpPr>
        <p:spPr>
          <a:xfrm>
            <a:off x="6577869" y="5196076"/>
            <a:ext cx="2227332" cy="13110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</a:rPr>
              <a:t>Середня </a:t>
            </a:r>
          </a:p>
          <a:p>
            <a:pPr algn="ctr"/>
            <a:r>
              <a:rPr lang="uk-UA" sz="2000" b="1" dirty="0">
                <a:solidFill>
                  <a:schemeClr val="tx1"/>
                </a:solidFill>
              </a:rPr>
              <a:t>Професійна</a:t>
            </a:r>
          </a:p>
          <a:p>
            <a:pPr algn="ctr"/>
            <a:r>
              <a:rPr lang="uk-UA" sz="2000" b="1" dirty="0">
                <a:solidFill>
                  <a:schemeClr val="tx1"/>
                </a:solidFill>
              </a:rPr>
              <a:t> освіта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33FCC9B4-299F-4D66-AF23-A43D8C061A88}"/>
              </a:ext>
            </a:extLst>
          </p:cNvPr>
          <p:cNvSpPr/>
          <p:nvPr/>
        </p:nvSpPr>
        <p:spPr>
          <a:xfrm>
            <a:off x="6594004" y="3464910"/>
            <a:ext cx="754325" cy="154091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err="1">
                <a:solidFill>
                  <a:schemeClr val="tx1"/>
                </a:solidFill>
              </a:rPr>
              <a:t>Учи</a:t>
            </a:r>
            <a:endParaRPr lang="uk-UA" b="1" dirty="0">
              <a:solidFill>
                <a:schemeClr val="tx1"/>
              </a:solidFill>
            </a:endParaRPr>
          </a:p>
          <a:p>
            <a:pPr algn="ctr"/>
            <a:r>
              <a:rPr lang="uk-UA" b="1" dirty="0" err="1">
                <a:solidFill>
                  <a:schemeClr val="tx1"/>
                </a:solidFill>
              </a:rPr>
              <a:t>лище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8E6380DA-C429-4FA7-8A48-A3483AC85A61}"/>
              </a:ext>
            </a:extLst>
          </p:cNvPr>
          <p:cNvSpPr/>
          <p:nvPr/>
        </p:nvSpPr>
        <p:spPr>
          <a:xfrm>
            <a:off x="7380848" y="3457479"/>
            <a:ext cx="1659286" cy="157682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000" b="1" dirty="0">
              <a:solidFill>
                <a:schemeClr val="tx1"/>
              </a:solidFill>
            </a:endParaRPr>
          </a:p>
          <a:p>
            <a:pPr algn="ctr"/>
            <a:r>
              <a:rPr lang="uk-UA" sz="2000" b="1" dirty="0">
                <a:solidFill>
                  <a:schemeClr val="tx1"/>
                </a:solidFill>
              </a:rPr>
              <a:t>Загальна</a:t>
            </a:r>
          </a:p>
          <a:p>
            <a:pPr algn="ctr"/>
            <a:r>
              <a:rPr lang="uk-UA" sz="2000" b="1" dirty="0">
                <a:solidFill>
                  <a:schemeClr val="tx1"/>
                </a:solidFill>
              </a:rPr>
              <a:t>політехнічна</a:t>
            </a:r>
          </a:p>
          <a:p>
            <a:pPr algn="ctr"/>
            <a:r>
              <a:rPr lang="uk-UA" sz="2000" b="1" dirty="0">
                <a:solidFill>
                  <a:schemeClr val="tx1"/>
                </a:solidFill>
              </a:rPr>
              <a:t>школа</a:t>
            </a:r>
            <a:endParaRPr lang="ru-RU" sz="2000" b="1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376F0010-60F1-4E00-92A4-EE016A163C77}"/>
              </a:ext>
            </a:extLst>
          </p:cNvPr>
          <p:cNvSpPr/>
          <p:nvPr/>
        </p:nvSpPr>
        <p:spPr>
          <a:xfrm>
            <a:off x="9212603" y="3429000"/>
            <a:ext cx="1780843" cy="162405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Середня </a:t>
            </a:r>
          </a:p>
          <a:p>
            <a:pPr algn="ctr"/>
            <a:r>
              <a:rPr lang="uk-UA" b="1" dirty="0">
                <a:solidFill>
                  <a:schemeClr val="tx1"/>
                </a:solidFill>
              </a:rPr>
              <a:t>спеціальна</a:t>
            </a:r>
          </a:p>
          <a:p>
            <a:pPr algn="ctr"/>
            <a:r>
              <a:rPr lang="uk-UA" b="1" dirty="0">
                <a:solidFill>
                  <a:schemeClr val="tx1"/>
                </a:solidFill>
              </a:rPr>
              <a:t>освіта</a:t>
            </a:r>
          </a:p>
          <a:p>
            <a:pPr algn="ctr"/>
            <a:r>
              <a:rPr lang="uk-UA" b="1" dirty="0">
                <a:solidFill>
                  <a:schemeClr val="tx1"/>
                </a:solidFill>
              </a:rPr>
              <a:t>Технікуми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cxnSp>
        <p:nvCxnSpPr>
          <p:cNvPr id="59" name="Прямая со стрелкой 58">
            <a:extLst>
              <a:ext uri="{FF2B5EF4-FFF2-40B4-BE49-F238E27FC236}">
                <a16:creationId xmlns:a16="http://schemas.microsoft.com/office/drawing/2014/main" id="{FA822BB5-D575-4BAF-9DCF-2BADF7BC37FF}"/>
              </a:ext>
            </a:extLst>
          </p:cNvPr>
          <p:cNvCxnSpPr>
            <a:stCxn id="4" idx="3"/>
            <a:endCxn id="5" idx="1"/>
          </p:cNvCxnSpPr>
          <p:nvPr/>
        </p:nvCxnSpPr>
        <p:spPr>
          <a:xfrm>
            <a:off x="2330967" y="3376819"/>
            <a:ext cx="435520" cy="0"/>
          </a:xfrm>
          <a:prstGeom prst="straightConnector1">
            <a:avLst/>
          </a:prstGeom>
          <a:ln w="31750" cmpd="sng">
            <a:solidFill>
              <a:schemeClr val="dk1"/>
            </a:solidFill>
            <a:headEnd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28460692-3037-429C-8B06-BA2085C37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5107" y="601229"/>
            <a:ext cx="723376" cy="198872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932CC676-9543-405F-8D3A-336A4991CB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4051" y="2186770"/>
            <a:ext cx="725487" cy="195089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93EE00E9-942A-4A7A-89C7-A6691627FA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4552" y="4023156"/>
            <a:ext cx="725487" cy="195089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A71ED25B-B223-4ECC-A1FC-B6A647C32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2106" y="5652924"/>
            <a:ext cx="725487" cy="204459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5D34C627-4A81-4D66-B40D-EFDA53C0DB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8252" y="4107454"/>
            <a:ext cx="435622" cy="143677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362B3905-1CF3-4B6E-8C56-8FEA5508E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1736" y="689169"/>
            <a:ext cx="460824" cy="221864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45A62C13-6134-4EBD-AABD-55C642B168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6465" y="690363"/>
            <a:ext cx="463336" cy="219475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80BC9637-C252-4111-99F4-ED49111A83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8252" y="780576"/>
            <a:ext cx="463336" cy="219475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AFE47E2A-E040-4B08-AC93-477C6F5CB1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3283" y="4179293"/>
            <a:ext cx="411854" cy="195089"/>
          </a:xfrm>
          <a:prstGeom prst="rect">
            <a:avLst/>
          </a:prstGeom>
        </p:spPr>
      </p:pic>
      <p:cxnSp>
        <p:nvCxnSpPr>
          <p:cNvPr id="71" name="Прямая со стрелкой 70">
            <a:extLst>
              <a:ext uri="{FF2B5EF4-FFF2-40B4-BE49-F238E27FC236}">
                <a16:creationId xmlns:a16="http://schemas.microsoft.com/office/drawing/2014/main" id="{A23BA269-52B8-48EF-8FE6-206CE966DE53}"/>
              </a:ext>
            </a:extLst>
          </p:cNvPr>
          <p:cNvCxnSpPr>
            <a:stCxn id="54" idx="3"/>
            <a:endCxn id="55" idx="1"/>
          </p:cNvCxnSpPr>
          <p:nvPr/>
        </p:nvCxnSpPr>
        <p:spPr>
          <a:xfrm flipV="1">
            <a:off x="9040134" y="4241029"/>
            <a:ext cx="172469" cy="4864"/>
          </a:xfrm>
          <a:prstGeom prst="straightConnector1">
            <a:avLst/>
          </a:prstGeom>
          <a:ln>
            <a:headEnd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E012FAB7-8C7C-4554-83D5-F8034ECC96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9176" y="5686592"/>
            <a:ext cx="408467" cy="195089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4AE2E396-CBD1-4CA0-9CD7-AF818840AF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4323" y="5686592"/>
            <a:ext cx="408467" cy="195089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5AF09A67-5ED5-474A-ACC1-3AA11A13F8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6537" y="4179293"/>
            <a:ext cx="256054" cy="158510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id="{81B3062B-4BC0-4EF9-8E9B-E294EEE452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7706" y="4185794"/>
            <a:ext cx="256054" cy="158510"/>
          </a:xfrm>
          <a:prstGeom prst="rect">
            <a:avLst/>
          </a:prstGeom>
        </p:spPr>
      </p:pic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id="{578B6B75-EDDD-4E99-94C5-4E9AE1A68A0C}"/>
              </a:ext>
            </a:extLst>
          </p:cNvPr>
          <p:cNvCxnSpPr>
            <a:stCxn id="47" idx="3"/>
          </p:cNvCxnSpPr>
          <p:nvPr/>
        </p:nvCxnSpPr>
        <p:spPr>
          <a:xfrm>
            <a:off x="10650121" y="2457113"/>
            <a:ext cx="372597" cy="482030"/>
          </a:xfrm>
          <a:prstGeom prst="straightConnector1">
            <a:avLst/>
          </a:prstGeom>
          <a:ln w="31750">
            <a:solidFill>
              <a:schemeClr val="tx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>
            <a:extLst>
              <a:ext uri="{FF2B5EF4-FFF2-40B4-BE49-F238E27FC236}">
                <a16:creationId xmlns:a16="http://schemas.microsoft.com/office/drawing/2014/main" id="{31FA7464-89DF-4E8E-A6A2-C1332FAB5BD0}"/>
              </a:ext>
            </a:extLst>
          </p:cNvPr>
          <p:cNvCxnSpPr/>
          <p:nvPr/>
        </p:nvCxnSpPr>
        <p:spPr>
          <a:xfrm flipV="1">
            <a:off x="5599787" y="1463151"/>
            <a:ext cx="1032237" cy="708175"/>
          </a:xfrm>
          <a:prstGeom prst="straightConnector1">
            <a:avLst/>
          </a:prstGeom>
          <a:ln w="31750">
            <a:solidFill>
              <a:schemeClr val="tx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>
            <a:extLst>
              <a:ext uri="{FF2B5EF4-FFF2-40B4-BE49-F238E27FC236}">
                <a16:creationId xmlns:a16="http://schemas.microsoft.com/office/drawing/2014/main" id="{D92C73B5-732C-492A-B406-FDA7EBC26DA8}"/>
              </a:ext>
            </a:extLst>
          </p:cNvPr>
          <p:cNvCxnSpPr>
            <a:stCxn id="44" idx="2"/>
          </p:cNvCxnSpPr>
          <p:nvPr/>
        </p:nvCxnSpPr>
        <p:spPr>
          <a:xfrm>
            <a:off x="6540000" y="1486477"/>
            <a:ext cx="2500134" cy="321848"/>
          </a:xfrm>
          <a:prstGeom prst="straightConnector1">
            <a:avLst/>
          </a:prstGeom>
          <a:ln w="31750">
            <a:solidFill>
              <a:schemeClr val="tx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>
            <a:extLst>
              <a:ext uri="{FF2B5EF4-FFF2-40B4-BE49-F238E27FC236}">
                <a16:creationId xmlns:a16="http://schemas.microsoft.com/office/drawing/2014/main" id="{8D6D9759-4499-4F7A-933D-4DDA4BE71513}"/>
              </a:ext>
            </a:extLst>
          </p:cNvPr>
          <p:cNvCxnSpPr/>
          <p:nvPr/>
        </p:nvCxnSpPr>
        <p:spPr>
          <a:xfrm flipV="1">
            <a:off x="8360229" y="1478595"/>
            <a:ext cx="0" cy="1986315"/>
          </a:xfrm>
          <a:prstGeom prst="straightConnector1">
            <a:avLst/>
          </a:prstGeom>
          <a:ln w="31750">
            <a:solidFill>
              <a:schemeClr val="tx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>
            <a:extLst>
              <a:ext uri="{FF2B5EF4-FFF2-40B4-BE49-F238E27FC236}">
                <a16:creationId xmlns:a16="http://schemas.microsoft.com/office/drawing/2014/main" id="{861F565F-14BA-4B83-A625-4779B089F7D5}"/>
              </a:ext>
            </a:extLst>
          </p:cNvPr>
          <p:cNvCxnSpPr>
            <a:endCxn id="47" idx="2"/>
          </p:cNvCxnSpPr>
          <p:nvPr/>
        </p:nvCxnSpPr>
        <p:spPr>
          <a:xfrm flipV="1">
            <a:off x="8360229" y="3105901"/>
            <a:ext cx="1241597" cy="359009"/>
          </a:xfrm>
          <a:prstGeom prst="straightConnector1">
            <a:avLst/>
          </a:prstGeom>
          <a:ln w="31750">
            <a:solidFill>
              <a:schemeClr val="tx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>
            <a:extLst>
              <a:ext uri="{FF2B5EF4-FFF2-40B4-BE49-F238E27FC236}">
                <a16:creationId xmlns:a16="http://schemas.microsoft.com/office/drawing/2014/main" id="{6413BE71-E9C5-4B02-B47A-EF6E525BCA4B}"/>
              </a:ext>
            </a:extLst>
          </p:cNvPr>
          <p:cNvCxnSpPr/>
          <p:nvPr/>
        </p:nvCxnSpPr>
        <p:spPr>
          <a:xfrm flipV="1">
            <a:off x="9944100" y="3105901"/>
            <a:ext cx="0" cy="351578"/>
          </a:xfrm>
          <a:prstGeom prst="straightConnector1">
            <a:avLst/>
          </a:prstGeom>
          <a:ln w="31750">
            <a:solidFill>
              <a:schemeClr val="tx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>
            <a:extLst>
              <a:ext uri="{FF2B5EF4-FFF2-40B4-BE49-F238E27FC236}">
                <a16:creationId xmlns:a16="http://schemas.microsoft.com/office/drawing/2014/main" id="{B229BB07-DE02-4F9E-B1AC-8D2B09CF64D3}"/>
              </a:ext>
            </a:extLst>
          </p:cNvPr>
          <p:cNvCxnSpPr/>
          <p:nvPr/>
        </p:nvCxnSpPr>
        <p:spPr>
          <a:xfrm flipV="1">
            <a:off x="4898571" y="3075614"/>
            <a:ext cx="1875189" cy="389296"/>
          </a:xfrm>
          <a:prstGeom prst="straightConnector1">
            <a:avLst/>
          </a:prstGeom>
          <a:ln w="31750">
            <a:solidFill>
              <a:schemeClr val="tx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>
            <a:extLst>
              <a:ext uri="{FF2B5EF4-FFF2-40B4-BE49-F238E27FC236}">
                <a16:creationId xmlns:a16="http://schemas.microsoft.com/office/drawing/2014/main" id="{3308F74B-B24E-4098-BEE1-13400DC61139}"/>
              </a:ext>
            </a:extLst>
          </p:cNvPr>
          <p:cNvCxnSpPr>
            <a:stCxn id="46" idx="3"/>
          </p:cNvCxnSpPr>
          <p:nvPr/>
        </p:nvCxnSpPr>
        <p:spPr>
          <a:xfrm flipV="1">
            <a:off x="8164851" y="2417207"/>
            <a:ext cx="505620" cy="13594"/>
          </a:xfrm>
          <a:prstGeom prst="straightConnector1">
            <a:avLst/>
          </a:prstGeom>
          <a:ln w="31750">
            <a:solidFill>
              <a:schemeClr val="tx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>
            <a:extLst>
              <a:ext uri="{FF2B5EF4-FFF2-40B4-BE49-F238E27FC236}">
                <a16:creationId xmlns:a16="http://schemas.microsoft.com/office/drawing/2014/main" id="{F65A399A-511F-4FDE-9BF2-B332DF7BA855}"/>
              </a:ext>
            </a:extLst>
          </p:cNvPr>
          <p:cNvCxnSpPr>
            <a:cxnSpLocks/>
          </p:cNvCxnSpPr>
          <p:nvPr/>
        </p:nvCxnSpPr>
        <p:spPr>
          <a:xfrm>
            <a:off x="6379371" y="4816929"/>
            <a:ext cx="2833232" cy="0"/>
          </a:xfrm>
          <a:prstGeom prst="straightConnector1">
            <a:avLst/>
          </a:prstGeom>
          <a:ln w="31750">
            <a:solidFill>
              <a:schemeClr val="tx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>
            <a:extLst>
              <a:ext uri="{FF2B5EF4-FFF2-40B4-BE49-F238E27FC236}">
                <a16:creationId xmlns:a16="http://schemas.microsoft.com/office/drawing/2014/main" id="{3FD4648D-AA5D-400B-8387-1339F388F9BC}"/>
              </a:ext>
            </a:extLst>
          </p:cNvPr>
          <p:cNvCxnSpPr>
            <a:stCxn id="52" idx="3"/>
            <a:endCxn id="55" idx="2"/>
          </p:cNvCxnSpPr>
          <p:nvPr/>
        </p:nvCxnSpPr>
        <p:spPr>
          <a:xfrm flipV="1">
            <a:off x="8805201" y="5053058"/>
            <a:ext cx="1297824" cy="798534"/>
          </a:xfrm>
          <a:prstGeom prst="straightConnector1">
            <a:avLst/>
          </a:prstGeom>
          <a:ln w="31750">
            <a:solidFill>
              <a:schemeClr val="tx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E59D47E6-36FC-4A9E-8813-72A0817470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996" y="234948"/>
            <a:ext cx="1536325" cy="102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259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9FD406CC-4C50-4DDA-B5D1-B09427BCD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5945" y="1378509"/>
            <a:ext cx="6270170" cy="548628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 система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складнішої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донедавна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наближаючись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передусім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структурою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освітньо-кваліфікаційних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світових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роки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завдвння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Завершити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розпочате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урахуваннямуроків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минулого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прогнозів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кращих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досягнень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європейськогоі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Спрямувати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реального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справедливого доступу до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дійсно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якісної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інноваційному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інноваційної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Запровадити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людиноцентризму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громадянина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впродовж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усього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б включала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інституційного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агенції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зробить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справою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закладів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контролюючих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07236B80-435D-433B-980B-9FF5918EB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8059" y="1414516"/>
            <a:ext cx="5707997" cy="5073370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кожній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федеральній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прийнятий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закон про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освіту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розроблені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федерального закону.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Навчальні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освітній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підручники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затверджуються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земельних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урядів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причому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кожному предмету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схвалених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відповідним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міністерством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підручників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вчитель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вибирати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сам. Таким чином,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багатоваріантність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забезпечується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плюралізм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думок і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суджень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Права Федерального уряду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обмежуються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прийняттям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основоположних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законів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тому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Говорячи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освіту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наступне</a:t>
            </a:r>
            <a:endParaRPr lang="ru-RU" sz="4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одна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земля не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стягує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загальноосвітніх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вищих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навчальних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закладах;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часом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школярам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автобуси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перевозять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дому до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назад; </a:t>
            </a:r>
          </a:p>
          <a:p>
            <a:pPr algn="just"/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школярам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підручники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навчальні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посібники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невелику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4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8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91544" y="3823306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endParaRPr lang="ru-RU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91544" y="4797153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endParaRPr lang="ru-RU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91544" y="5380673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endParaRPr lang="ru-RU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44FA8B9-F223-4167-BD8F-C1A56A765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67" y="3802"/>
            <a:ext cx="1534017" cy="102434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2F53F34-E2AD-45E7-B3F2-7E70C86E1E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983" y="43333"/>
            <a:ext cx="1534017" cy="1020819"/>
          </a:xfrm>
          <a:prstGeom prst="rect">
            <a:avLst/>
          </a:prstGeom>
        </p:spPr>
      </p:pic>
      <p:sp>
        <p:nvSpPr>
          <p:cNvPr id="11" name="Стрелка: влево-вправо 10">
            <a:extLst>
              <a:ext uri="{FF2B5EF4-FFF2-40B4-BE49-F238E27FC236}">
                <a16:creationId xmlns:a16="http://schemas.microsoft.com/office/drawing/2014/main" id="{B0C1D7C5-4A42-42D7-B16D-036241BBF13E}"/>
              </a:ext>
            </a:extLst>
          </p:cNvPr>
          <p:cNvSpPr/>
          <p:nvPr/>
        </p:nvSpPr>
        <p:spPr>
          <a:xfrm>
            <a:off x="2396819" y="13262"/>
            <a:ext cx="7047553" cy="1024343"/>
          </a:xfrm>
          <a:prstGeom prst="leftRightArrow">
            <a:avLst/>
          </a:prstGeom>
          <a:gradFill>
            <a:gsLst>
              <a:gs pos="40000">
                <a:schemeClr val="accent2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>
                <a:solidFill>
                  <a:srgbClr val="A6B727">
                    <a:lumMod val="50000"/>
                  </a:srgbClr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Висновок про освіту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4306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787" y="4158250"/>
            <a:ext cx="9875520" cy="1356360"/>
          </a:xfrm>
        </p:spPr>
        <p:txBody>
          <a:bodyPr>
            <a:normAutofit/>
          </a:bodyPr>
          <a:lstStyle/>
          <a:p>
            <a:br>
              <a:rPr lang="uk-UA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74AB654-86EB-406E-93A5-353D4C810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5816" y="1727296"/>
            <a:ext cx="2552555" cy="1701704"/>
          </a:xfrm>
          <a:prstGeom prst="rect">
            <a:avLst/>
          </a:prstGeom>
        </p:spPr>
      </p:pic>
      <p:sp>
        <p:nvSpPr>
          <p:cNvPr id="12" name="Выноска: стрелка вниз 11">
            <a:extLst>
              <a:ext uri="{FF2B5EF4-FFF2-40B4-BE49-F238E27FC236}">
                <a16:creationId xmlns:a16="http://schemas.microsoft.com/office/drawing/2014/main" id="{DAC83019-98BE-4571-9B21-4B42FA6D95FF}"/>
              </a:ext>
            </a:extLst>
          </p:cNvPr>
          <p:cNvSpPr/>
          <p:nvPr/>
        </p:nvSpPr>
        <p:spPr>
          <a:xfrm>
            <a:off x="2057401" y="284519"/>
            <a:ext cx="7494814" cy="1918611"/>
          </a:xfrm>
          <a:prstGeom prst="downArrowCallout">
            <a:avLst/>
          </a:prstGeom>
          <a:gradFill>
            <a:gsLst>
              <a:gs pos="40000">
                <a:schemeClr val="accent2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Condensed" panose="020B0502040204020203" pitchFamily="34" charset="0"/>
                <a:ea typeface="+mj-ea"/>
                <a:cs typeface="+mj-cs"/>
              </a:rPr>
              <a:t>Удосконалення Україської освіти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 Condensed" panose="020B0502040204020203" pitchFamily="34" charset="0"/>
            </a:endParaRPr>
          </a:p>
        </p:txBody>
      </p:sp>
      <p:sp>
        <p:nvSpPr>
          <p:cNvPr id="13" name="Облако 12">
            <a:extLst>
              <a:ext uri="{FF2B5EF4-FFF2-40B4-BE49-F238E27FC236}">
                <a16:creationId xmlns:a16="http://schemas.microsoft.com/office/drawing/2014/main" id="{619F37E5-F086-4578-AE9C-785790F1C21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431572" y="1772078"/>
            <a:ext cx="3698884" cy="1471076"/>
          </a:xfrm>
          <a:prstGeom prst="cloud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Arial Black" panose="020B0A04020102020204" pitchFamily="34" charset="0"/>
              </a:rPr>
              <a:t>Зробити навчання безкоштовним</a:t>
            </a:r>
            <a:endParaRPr lang="ru-RU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Облако 13">
            <a:extLst>
              <a:ext uri="{FF2B5EF4-FFF2-40B4-BE49-F238E27FC236}">
                <a16:creationId xmlns:a16="http://schemas.microsoft.com/office/drawing/2014/main" id="{A956AA5A-400B-4D0E-9563-1EC9ACA356BC}"/>
              </a:ext>
            </a:extLst>
          </p:cNvPr>
          <p:cNvSpPr/>
          <p:nvPr/>
        </p:nvSpPr>
        <p:spPr>
          <a:xfrm>
            <a:off x="0" y="4248427"/>
            <a:ext cx="4814057" cy="1874398"/>
          </a:xfrm>
          <a:prstGeom prst="cloud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Arial Black" panose="020B0A04020102020204" pitchFamily="34" charset="0"/>
              </a:rPr>
              <a:t>В початкових класах вирішувати питання про подальшу освіту</a:t>
            </a:r>
            <a:endParaRPr lang="ru-RU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Облако 14">
            <a:extLst>
              <a:ext uri="{FF2B5EF4-FFF2-40B4-BE49-F238E27FC236}">
                <a16:creationId xmlns:a16="http://schemas.microsoft.com/office/drawing/2014/main" id="{D2A534D1-5BE9-4B2B-AF2C-61C7D378233D}"/>
              </a:ext>
            </a:extLst>
          </p:cNvPr>
          <p:cNvSpPr/>
          <p:nvPr/>
        </p:nvSpPr>
        <p:spPr>
          <a:xfrm>
            <a:off x="3519023" y="2625622"/>
            <a:ext cx="5153953" cy="1488274"/>
          </a:xfrm>
          <a:prstGeom prst="cloud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Arial Black" panose="020B0A04020102020204" pitchFamily="34" charset="0"/>
              </a:rPr>
              <a:t>Поєднання навчальної і наукової роботи</a:t>
            </a:r>
            <a:endParaRPr lang="ru-RU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Облако 15">
            <a:extLst>
              <a:ext uri="{FF2B5EF4-FFF2-40B4-BE49-F238E27FC236}">
                <a16:creationId xmlns:a16="http://schemas.microsoft.com/office/drawing/2014/main" id="{40311CD1-757C-418F-B1B6-B995049BA15B}"/>
              </a:ext>
            </a:extLst>
          </p:cNvPr>
          <p:cNvSpPr/>
          <p:nvPr/>
        </p:nvSpPr>
        <p:spPr>
          <a:xfrm>
            <a:off x="7620000" y="3728379"/>
            <a:ext cx="4572000" cy="1488274"/>
          </a:xfrm>
          <a:prstGeom prst="cloud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Arial Black" panose="020B0A04020102020204" pitchFamily="34" charset="0"/>
              </a:rPr>
              <a:t>Ввести в початкові класи комплексне навчання</a:t>
            </a:r>
            <a:endParaRPr lang="ru-RU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Облако 16">
            <a:extLst>
              <a:ext uri="{FF2B5EF4-FFF2-40B4-BE49-F238E27FC236}">
                <a16:creationId xmlns:a16="http://schemas.microsoft.com/office/drawing/2014/main" id="{F3D2857A-1AAB-42B8-827F-C986F269B4AF}"/>
              </a:ext>
            </a:extLst>
          </p:cNvPr>
          <p:cNvSpPr/>
          <p:nvPr/>
        </p:nvSpPr>
        <p:spPr>
          <a:xfrm>
            <a:off x="4480647" y="5119169"/>
            <a:ext cx="5245049" cy="1546571"/>
          </a:xfrm>
          <a:prstGeom prst="cloud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Arial Black" panose="020B0A04020102020204" pitchFamily="34" charset="0"/>
              </a:rPr>
              <a:t>Самостійно вибирати предмети для навчання які учень вважає потрібними </a:t>
            </a:r>
            <a:endParaRPr lang="ru-RU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569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A95FDB14-0A38-4D13-87CF-E4B440107C9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42941" y="316504"/>
            <a:ext cx="9144000" cy="4910138"/>
          </a:xfrm>
        </p:spPr>
        <p:txBody>
          <a:bodyPr/>
          <a:lstStyle/>
          <a:p>
            <a:r>
              <a:rPr lang="uk-UA" altLang="ru-RU" sz="4000" b="1" dirty="0"/>
              <a:t>    </a:t>
            </a:r>
            <a:endParaRPr lang="ru-RU" altLang="ru-RU" sz="4000" dirty="0">
              <a:solidFill>
                <a:srgbClr val="080912"/>
              </a:solidFill>
              <a:cs typeface="Times New Roman" panose="02020603050405020304" pitchFamily="18" charset="0"/>
            </a:endParaRPr>
          </a:p>
        </p:txBody>
      </p:sp>
      <p:sp>
        <p:nvSpPr>
          <p:cNvPr id="49156" name="Oval 4">
            <a:extLst>
              <a:ext uri="{FF2B5EF4-FFF2-40B4-BE49-F238E27FC236}">
                <a16:creationId xmlns:a16="http://schemas.microsoft.com/office/drawing/2014/main" id="{0F45FC44-3CB7-4C59-8517-901B66951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4700" y="45042"/>
            <a:ext cx="5562600" cy="914400"/>
          </a:xfrm>
          <a:prstGeom prst="ellipse">
            <a:avLst/>
          </a:prstGeom>
          <a:gradFill>
            <a:gsLst>
              <a:gs pos="40000">
                <a:schemeClr val="accent2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solidFill>
              <a:schemeClr val="tx1">
                <a:alpha val="86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4000" b="1" dirty="0">
                <a:solidFill>
                  <a:srgbClr val="07080F"/>
                </a:solidFill>
                <a:latin typeface="Bahnschrift SemiBold Condensed" panose="020B0502040204020203" pitchFamily="34" charset="0"/>
              </a:rPr>
              <a:t>СТРУКТУРА ОСВІТИ</a:t>
            </a:r>
            <a:endParaRPr lang="ru-RU" altLang="ru-RU" sz="4000" b="1" dirty="0">
              <a:solidFill>
                <a:srgbClr val="07080F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49161" name="Rectangle 9">
            <a:extLst>
              <a:ext uri="{FF2B5EF4-FFF2-40B4-BE49-F238E27FC236}">
                <a16:creationId xmlns:a16="http://schemas.microsoft.com/office/drawing/2014/main" id="{46112570-E0C0-4B6D-B082-7C73693FD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189" y="5791200"/>
            <a:ext cx="3048000" cy="1066800"/>
          </a:xfrm>
          <a:prstGeom prst="rect">
            <a:avLst/>
          </a:prstGeom>
          <a:solidFill>
            <a:srgbClr val="F7FF9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2400" b="1" dirty="0">
                <a:solidFill>
                  <a:srgbClr val="07080F"/>
                </a:solidFill>
                <a:latin typeface="Tahoma" panose="020B0604030504040204" pitchFamily="34" charset="0"/>
              </a:rPr>
              <a:t>САМООСВІТА</a:t>
            </a:r>
            <a:endParaRPr lang="ru-RU" altLang="ru-RU" sz="2400" b="1" dirty="0">
              <a:solidFill>
                <a:srgbClr val="07080F"/>
              </a:solidFill>
              <a:latin typeface="Tahoma" panose="020B060403050404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2400" dirty="0">
              <a:solidFill>
                <a:srgbClr val="07080F"/>
              </a:solidFill>
              <a:latin typeface="Tahoma" panose="020B0604030504040204" pitchFamily="34" charset="0"/>
            </a:endParaRPr>
          </a:p>
        </p:txBody>
      </p:sp>
      <p:sp>
        <p:nvSpPr>
          <p:cNvPr id="49162" name="Rectangle 10">
            <a:extLst>
              <a:ext uri="{FF2B5EF4-FFF2-40B4-BE49-F238E27FC236}">
                <a16:creationId xmlns:a16="http://schemas.microsoft.com/office/drawing/2014/main" id="{651F968A-B108-428A-8A03-6FEA6C480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809" y="1392996"/>
            <a:ext cx="4142699" cy="2078831"/>
          </a:xfrm>
          <a:prstGeom prst="rect">
            <a:avLst/>
          </a:prstGeom>
          <a:solidFill>
            <a:srgbClr val="F7FF9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2800" b="1" dirty="0">
                <a:solidFill>
                  <a:srgbClr val="40458C"/>
                </a:solidFill>
                <a:latin typeface="Arial" panose="020B0604020202020204" pitchFamily="34" charset="0"/>
              </a:rPr>
              <a:t> </a:t>
            </a:r>
            <a:r>
              <a:rPr lang="uk-UA" altLang="ru-RU" sz="2800" b="1" dirty="0">
                <a:solidFill>
                  <a:srgbClr val="0033CC"/>
                </a:solidFill>
                <a:latin typeface="Arial" panose="020B0604020202020204" pitchFamily="34" charset="0"/>
              </a:rPr>
              <a:t>ЗАГАЛЬНА ОСВІТА</a:t>
            </a:r>
            <a:r>
              <a:rPr lang="ru-RU" altLang="ru-RU" sz="28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altLang="ru-RU" sz="2800" b="1" dirty="0">
              <a:solidFill>
                <a:srgbClr val="0033CC"/>
              </a:solidFill>
              <a:latin typeface="Tahoma" panose="020B060403050404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2800" dirty="0">
                <a:solidFill>
                  <a:srgbClr val="40458C"/>
                </a:solidFill>
                <a:latin typeface="Times New Roman" panose="02020603050405020304" pitchFamily="18" charset="0"/>
              </a:rPr>
              <a:t> </a:t>
            </a:r>
            <a:r>
              <a:rPr lang="uk-UA" altLang="ru-RU" sz="2800" dirty="0">
                <a:solidFill>
                  <a:srgbClr val="40458C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-</a:t>
            </a:r>
            <a:r>
              <a:rPr lang="uk-UA" altLang="ru-RU" sz="2800" dirty="0">
                <a:solidFill>
                  <a:srgbClr val="40458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uk-UA" altLang="ru-RU" sz="2800" b="1" dirty="0">
                <a:solidFill>
                  <a:srgbClr val="0708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дошкільна;</a:t>
            </a:r>
            <a:endParaRPr lang="uk-UA" altLang="ru-RU" sz="2800" b="1" dirty="0">
              <a:solidFill>
                <a:srgbClr val="07080F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2800" b="1" dirty="0">
                <a:solidFill>
                  <a:srgbClr val="07080F"/>
                </a:solidFill>
                <a:latin typeface="Arial" panose="020B0604020202020204" pitchFamily="34" charset="0"/>
              </a:rPr>
              <a:t> </a:t>
            </a:r>
            <a:r>
              <a:rPr lang="uk-UA" altLang="ru-RU" sz="2800" b="1" dirty="0">
                <a:solidFill>
                  <a:srgbClr val="07080F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- </a:t>
            </a:r>
            <a:r>
              <a:rPr lang="uk-UA" altLang="ru-RU" sz="2800" b="1" dirty="0">
                <a:solidFill>
                  <a:srgbClr val="0708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altLang="ru-RU" sz="2800" b="1" dirty="0">
                <a:solidFill>
                  <a:srgbClr val="0708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загальна середня;</a:t>
            </a:r>
            <a:endParaRPr lang="uk-UA" altLang="ru-RU" sz="2800" b="1" dirty="0">
              <a:solidFill>
                <a:srgbClr val="07080F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2800" b="1" dirty="0">
                <a:solidFill>
                  <a:srgbClr val="07080F"/>
                </a:solidFill>
                <a:latin typeface="Arial" panose="020B0604020202020204" pitchFamily="34" charset="0"/>
              </a:rPr>
              <a:t> </a:t>
            </a:r>
            <a:r>
              <a:rPr lang="uk-UA" altLang="ru-RU" sz="2800" b="1" dirty="0">
                <a:solidFill>
                  <a:srgbClr val="07080F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-</a:t>
            </a:r>
            <a:r>
              <a:rPr lang="uk-UA" altLang="ru-RU" sz="2800" b="1" dirty="0">
                <a:solidFill>
                  <a:srgbClr val="0708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uk-UA" altLang="ru-RU" sz="2800" b="1" dirty="0">
                <a:solidFill>
                  <a:srgbClr val="0708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позашкільна.</a:t>
            </a:r>
            <a:endParaRPr lang="uk-UA" altLang="ru-RU" sz="2800" b="1" dirty="0">
              <a:solidFill>
                <a:srgbClr val="07080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800" b="1" dirty="0">
              <a:solidFill>
                <a:srgbClr val="07080F"/>
              </a:solidFill>
              <a:latin typeface="Tahoma" panose="020B0604030504040204" pitchFamily="34" charset="0"/>
            </a:endParaRPr>
          </a:p>
        </p:txBody>
      </p:sp>
      <p:sp>
        <p:nvSpPr>
          <p:cNvPr id="49163" name="Rectangle 11">
            <a:extLst>
              <a:ext uri="{FF2B5EF4-FFF2-40B4-BE49-F238E27FC236}">
                <a16:creationId xmlns:a16="http://schemas.microsoft.com/office/drawing/2014/main" id="{C59EA3CC-4172-4CBB-A0A5-8D0699175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3321642"/>
            <a:ext cx="4211637" cy="2514600"/>
          </a:xfrm>
          <a:prstGeom prst="rect">
            <a:avLst/>
          </a:prstGeom>
          <a:solidFill>
            <a:srgbClr val="F7FF9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altLang="ru-RU" sz="2400" b="1" dirty="0">
                <a:solidFill>
                  <a:srgbClr val="40458C"/>
                </a:solidFill>
                <a:latin typeface="Arial" panose="020B0604020202020204" pitchFamily="34" charset="0"/>
              </a:rPr>
              <a:t>  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uk-UA" altLang="ru-RU" sz="2600" b="1" dirty="0">
              <a:solidFill>
                <a:srgbClr val="0033CC"/>
              </a:solidFill>
              <a:latin typeface="Arial" panose="020B0604020202020204" pitchFamily="34" charset="0"/>
            </a:endParaRP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altLang="ru-RU" sz="26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uk-UA" altLang="ru-RU" sz="2600" b="1" dirty="0">
                <a:solidFill>
                  <a:srgbClr val="0033CC"/>
                </a:solidFill>
                <a:latin typeface="Arial" panose="020B0604020202020204" pitchFamily="34" charset="0"/>
              </a:rPr>
              <a:t>РОФЕСІЙНА ОСВІТА</a:t>
            </a:r>
            <a:r>
              <a:rPr lang="uk-UA" altLang="ru-RU" sz="26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altLang="ru-RU" sz="2600" b="1" dirty="0">
              <a:solidFill>
                <a:srgbClr val="0033CC"/>
              </a:solidFill>
              <a:latin typeface="Arial" panose="020B0604020202020204" pitchFamily="34" charset="0"/>
            </a:endParaRP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altLang="ru-RU" sz="2800" b="1" dirty="0">
                <a:solidFill>
                  <a:srgbClr val="07080F"/>
                </a:solidFill>
                <a:latin typeface="Tahoma" panose="020B0604030504040204" pitchFamily="34" charset="0"/>
              </a:rPr>
              <a:t>-</a:t>
            </a:r>
            <a:r>
              <a:rPr lang="uk-UA" altLang="ru-RU" sz="2600" dirty="0">
                <a:solidFill>
                  <a:srgbClr val="40458C"/>
                </a:solidFill>
                <a:latin typeface="Times New Roman" panose="02020603050405020304" pitchFamily="18" charset="0"/>
              </a:rPr>
              <a:t> </a:t>
            </a:r>
            <a:r>
              <a:rPr lang="uk-UA" altLang="ru-RU" sz="2700" b="1" dirty="0">
                <a:solidFill>
                  <a:srgbClr val="0708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професійно-технічна;</a:t>
            </a:r>
            <a:r>
              <a:rPr lang="uk-UA" altLang="ru-RU" sz="2700" b="1" dirty="0">
                <a:solidFill>
                  <a:srgbClr val="07080F"/>
                </a:solidFill>
                <a:latin typeface="Arial" panose="020B0604020202020204" pitchFamily="34" charset="0"/>
              </a:rPr>
              <a:t> 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altLang="ru-RU" sz="2800" b="1" dirty="0">
                <a:solidFill>
                  <a:srgbClr val="07080F"/>
                </a:solidFill>
                <a:latin typeface="Arial" panose="020B0604020202020204" pitchFamily="34" charset="0"/>
              </a:rPr>
              <a:t>-</a:t>
            </a:r>
            <a:r>
              <a:rPr lang="uk-UA" altLang="ru-RU" sz="2700" b="1" dirty="0">
                <a:solidFill>
                  <a:srgbClr val="07080F"/>
                </a:solidFill>
                <a:latin typeface="Arial" panose="020B0604020202020204" pitchFamily="34" charset="0"/>
              </a:rPr>
              <a:t> </a:t>
            </a:r>
            <a:r>
              <a:rPr lang="uk-UA" altLang="ru-RU" sz="2700" b="1" dirty="0">
                <a:solidFill>
                  <a:srgbClr val="0708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вища;</a:t>
            </a:r>
            <a:endParaRPr lang="uk-UA" altLang="ru-RU" sz="2700" b="1" dirty="0">
              <a:solidFill>
                <a:srgbClr val="07080F"/>
              </a:solidFill>
              <a:latin typeface="Arial" panose="020B0604020202020204" pitchFamily="34" charset="0"/>
            </a:endParaRP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altLang="ru-RU" sz="2700" b="1" dirty="0">
                <a:solidFill>
                  <a:srgbClr val="07080F"/>
                </a:solidFill>
                <a:latin typeface="Arial" panose="020B0604020202020204" pitchFamily="34" charset="0"/>
              </a:rPr>
              <a:t>- </a:t>
            </a:r>
            <a:r>
              <a:rPr lang="uk-UA" altLang="ru-RU" sz="2700" b="1" dirty="0">
                <a:solidFill>
                  <a:srgbClr val="0708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післядипломна;</a:t>
            </a:r>
            <a:endParaRPr lang="uk-UA" altLang="ru-RU" sz="2700" b="1" dirty="0">
              <a:solidFill>
                <a:srgbClr val="07080F"/>
              </a:solidFill>
              <a:latin typeface="Arial" panose="020B0604020202020204" pitchFamily="34" charset="0"/>
            </a:endParaRP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altLang="ru-RU" sz="2700" b="1" dirty="0">
                <a:solidFill>
                  <a:srgbClr val="07080F"/>
                </a:solidFill>
                <a:latin typeface="Arial" panose="020B0604020202020204" pitchFamily="34" charset="0"/>
              </a:rPr>
              <a:t>- </a:t>
            </a:r>
            <a:r>
              <a:rPr lang="uk-UA" altLang="ru-RU" sz="2700" b="1" dirty="0">
                <a:solidFill>
                  <a:srgbClr val="0708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підготовка</a:t>
            </a:r>
            <a:r>
              <a:rPr lang="uk-UA" altLang="ru-RU" sz="2700" b="1" dirty="0">
                <a:solidFill>
                  <a:srgbClr val="07080F"/>
                </a:solidFill>
                <a:latin typeface="Times New Roman" panose="02020603050405020304" pitchFamily="18" charset="0"/>
              </a:rPr>
              <a:t> </a:t>
            </a:r>
            <a:r>
              <a:rPr lang="uk-UA" altLang="ru-RU" sz="2700" b="1" dirty="0">
                <a:solidFill>
                  <a:srgbClr val="0708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науково-</a:t>
            </a:r>
            <a:endParaRPr lang="uk-UA" altLang="ru-RU" sz="2700" b="1" dirty="0">
              <a:solidFill>
                <a:srgbClr val="07080F"/>
              </a:solidFill>
              <a:latin typeface="Arial" panose="020B0604020202020204" pitchFamily="34" charset="0"/>
            </a:endParaRP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altLang="ru-RU" sz="2700" b="1" dirty="0">
                <a:solidFill>
                  <a:srgbClr val="07080F"/>
                </a:solidFill>
                <a:latin typeface="Arial" panose="020B0604020202020204" pitchFamily="34" charset="0"/>
              </a:rPr>
              <a:t>      </a:t>
            </a:r>
            <a:r>
              <a:rPr lang="uk-UA" altLang="ru-RU" sz="2700" b="1" dirty="0">
                <a:solidFill>
                  <a:srgbClr val="0708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педагогічних</a:t>
            </a:r>
            <a:r>
              <a:rPr lang="uk-UA" altLang="ru-RU" sz="2700" b="1" dirty="0">
                <a:solidFill>
                  <a:srgbClr val="07080F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uk-UA" altLang="ru-RU" sz="2700" b="1" dirty="0">
                <a:solidFill>
                  <a:srgbClr val="0708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кадрів</a:t>
            </a:r>
            <a:r>
              <a:rPr lang="uk-UA" altLang="ru-RU" sz="2700" b="1" dirty="0">
                <a:solidFill>
                  <a:srgbClr val="4045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altLang="ru-RU" sz="2700" b="1" dirty="0">
              <a:solidFill>
                <a:srgbClr val="40458C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700" dirty="0">
              <a:solidFill>
                <a:srgbClr val="40458C"/>
              </a:solidFill>
              <a:latin typeface="Tahoma" panose="020B060403050404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CEE707E-A309-46E1-8781-89E8766450FC}"/>
              </a:ext>
            </a:extLst>
          </p:cNvPr>
          <p:cNvSpPr/>
          <p:nvPr/>
        </p:nvSpPr>
        <p:spPr bwMode="auto">
          <a:xfrm>
            <a:off x="6894286" y="1448864"/>
            <a:ext cx="4688114" cy="193398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ШКІЛЬНА ОСВІТА:</a:t>
            </a:r>
          </a:p>
          <a:p>
            <a:pPr marL="514350" lvl="0" indent="-514350">
              <a:buFont typeface="Wingdings" panose="05000000000000000000" pitchFamily="2" charset="2"/>
              <a:buChar char="Ø"/>
            </a:pP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повна народна школа</a:t>
            </a:r>
          </a:p>
          <a:p>
            <a:pPr marL="514350" lvl="0" indent="-514350">
              <a:buFont typeface="Wingdings" panose="05000000000000000000" pitchFamily="2" charset="2"/>
              <a:buChar char="Ø"/>
            </a:pP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реальна школа</a:t>
            </a:r>
          </a:p>
          <a:p>
            <a:pPr marL="514350" lvl="0" indent="-514350">
              <a:buFont typeface="Wingdings" panose="05000000000000000000" pitchFamily="2" charset="2"/>
              <a:buChar char="Ø"/>
            </a:pP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гімназії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uk-UA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AA866F4-4D0A-44AE-AC84-4313C157BE34}"/>
              </a:ext>
            </a:extLst>
          </p:cNvPr>
          <p:cNvSpPr/>
          <p:nvPr/>
        </p:nvSpPr>
        <p:spPr bwMode="auto">
          <a:xfrm>
            <a:off x="5029446" y="3321641"/>
            <a:ext cx="6944839" cy="180190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ПРОФЕСІЙНА ОСВІТА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рофесійні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школи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низикого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типу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рофесійні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школи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вищого</a:t>
            </a:r>
            <a:r>
              <a:rPr kumimoji="0" lang="ru-RU" sz="2800" b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ти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пу</a:t>
            </a:r>
            <a:endParaRPr kumimoji="0" lang="ru-RU" sz="2800" b="1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086C16C-D609-4692-8A32-26541554EAC0}"/>
              </a:ext>
            </a:extLst>
          </p:cNvPr>
          <p:cNvSpPr/>
          <p:nvPr/>
        </p:nvSpPr>
        <p:spPr bwMode="auto">
          <a:xfrm>
            <a:off x="7030393" y="5123542"/>
            <a:ext cx="3693813" cy="158667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Вища освіта: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  <a:t>Університети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2700" b="1" dirty="0">
                <a:latin typeface="Arial" panose="020B0604020202020204" pitchFamily="34" charset="0"/>
                <a:cs typeface="Arial" panose="020B0604020202020204" pitchFamily="34" charset="0"/>
              </a:rPr>
              <a:t>Спец</a:t>
            </a:r>
            <a:r>
              <a:rPr lang="uk-UA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іальні</a:t>
            </a:r>
            <a:r>
              <a:rPr lang="uk-UA" sz="2700" b="1" dirty="0">
                <a:latin typeface="Arial" panose="020B0604020202020204" pitchFamily="34" charset="0"/>
                <a:cs typeface="Arial" panose="020B0604020202020204" pitchFamily="34" charset="0"/>
              </a:rPr>
              <a:t> ВНЗ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AA88679-5BB2-45D4-9B29-E3501DC1D2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364850"/>
            <a:ext cx="1539712" cy="102814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0994196-E9EC-478E-ACC4-CA63311E6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850" y="274974"/>
            <a:ext cx="1534017" cy="102081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30514"/>
            <a:ext cx="5994400" cy="582748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altLang="ru-RU" sz="1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Дошкільна освіта і виховання здійснюються у сім'ї, дошкільних закладах освіти у взаємодії з сім'єю і мають на меті забезпечення фізичного, психічного здоров'я дітей, їх всебічного розвитку, набуття життєвого досвіду, вироблення умінь, навичок, необхідних для подальшого навчання.</a:t>
            </a:r>
          </a:p>
          <a:p>
            <a:pPr>
              <a:buNone/>
            </a:pP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A260F5E5-3A88-406F-8738-1E07AF275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89431" y="1030514"/>
            <a:ext cx="6490952" cy="5827486"/>
          </a:xfrm>
        </p:spPr>
        <p:txBody>
          <a:bodyPr>
            <a:normAutofit fontScale="25000" lnSpcReduction="20000"/>
          </a:bodyPr>
          <a:lstStyle/>
          <a:p>
            <a:pPr lvl="0" algn="just">
              <a:buClr>
                <a:srgbClr val="FFF654"/>
              </a:buClr>
              <a:buNone/>
            </a:pP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Традиції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суспільного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дошкільного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виховання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Німеччині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є одними з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найдавніших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З 1957 р.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діє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закон про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вільне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відвідування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дитячих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садків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20 % з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утримує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держава, 80 % належать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церковним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общинам,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профспілкам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німецькому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Червоному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Хресту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службі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молоді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іншим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благодійним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товариствам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Батьки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оплачують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50 %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утримання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відшкодовує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власник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дошкільного закладу. </a:t>
            </a:r>
          </a:p>
          <a:p>
            <a:pPr lvl="0" algn="just">
              <a:buClr>
                <a:srgbClr val="FFF654"/>
              </a:buClr>
              <a:buNone/>
            </a:pP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Головні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концептуальні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засади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виховання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реалізуються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дитячих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садках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вільного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відкритого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типів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Найпоширеніший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тип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вільного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дитячого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садка —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штейнерівські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дитячі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садки і </a:t>
            </a:r>
            <a:r>
              <a:rPr lang="ru-RU" sz="6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дитячі</a:t>
            </a:r>
            <a:r>
              <a:rPr lang="ru-RU" sz="6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садки </a:t>
            </a:r>
            <a:r>
              <a:rPr lang="ru-RU" sz="6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Монтессорі</a:t>
            </a:r>
            <a:r>
              <a:rPr lang="ru-RU" sz="6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Відкритий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дитячий садок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організовано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на ситуативно-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орієнтованій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концепції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дошкільного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виховання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, для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характерні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:  </a:t>
            </a:r>
          </a:p>
          <a:p>
            <a:pPr algn="just">
              <a:buFontTx/>
              <a:buChar char="-"/>
            </a:pP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відкрите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участю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; -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базі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реальних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життєвих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зв'язків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; -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єдність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гри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;  -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різновікова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;   - 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зв'язок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громадськістю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співробітництво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батьків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і дошкільного закладу.</a:t>
            </a:r>
          </a:p>
          <a:p>
            <a:pPr algn="just">
              <a:buFontTx/>
              <a:buChar char="-"/>
            </a:pPr>
            <a:br>
              <a:rPr lang="ru-RU" sz="5600" dirty="0">
                <a:latin typeface="Times New Roman" pitchFamily="18" charset="0"/>
                <a:cs typeface="Times New Roman" pitchFamily="18" charset="0"/>
              </a:rPr>
            </a:b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Вихователь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повинен бути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здатним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систематичних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тривалих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спостережень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педагогічної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прогнозування</a:t>
            </a:r>
            <a:endParaRPr lang="ru-RU" sz="5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Clr>
                <a:srgbClr val="FFF654"/>
              </a:buClr>
              <a:buNone/>
            </a:pP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Німеччині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існують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типи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дошкільних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закладів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>
              <a:buClr>
                <a:srgbClr val="FFF654"/>
              </a:buClr>
              <a:buNone/>
            </a:pP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дитячі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садки з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повним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неповним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днем,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призначені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3-х — 6-ти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Clr>
                <a:srgbClr val="FFF654"/>
              </a:buClr>
              <a:buNone/>
            </a:pP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одногрупові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дошкільні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заклади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переважно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для старших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дошкільників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lvl="0" algn="just">
              <a:buClr>
                <a:srgbClr val="FFF654"/>
              </a:buClr>
              <a:buNone/>
            </a:pP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пришкільні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(для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п'ятирічних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lvl="0" algn="just">
              <a:buClr>
                <a:srgbClr val="FFF654"/>
              </a:buClr>
              <a:buNone/>
            </a:pP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підготовчі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класи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основної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школи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У них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виховують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навчають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п'ятирічних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Clr>
                <a:srgbClr val="FFF654"/>
              </a:buClr>
              <a:buNone/>
            </a:pP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цілодобові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інтернати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здорових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віком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3-х до 6-ти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 algn="just">
              <a:buClr>
                <a:srgbClr val="FFF654"/>
              </a:buClr>
              <a:buNone/>
            </a:pP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інтернати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проблемами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здоров'я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Clr>
                <a:srgbClr val="FFF654"/>
              </a:buClr>
              <a:buNone/>
            </a:pP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материнські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центри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У них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матері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разом з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дітьми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займаються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цікавою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корисною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діяльністю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спілкуються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собою та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спеціалістами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педагогіки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5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психології</a:t>
            </a:r>
            <a:r>
              <a:rPr lang="ru-RU" sz="5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48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5" name="Стрелка: влево-вправо 4">
            <a:extLst>
              <a:ext uri="{FF2B5EF4-FFF2-40B4-BE49-F238E27FC236}">
                <a16:creationId xmlns:a16="http://schemas.microsoft.com/office/drawing/2014/main" id="{9FB61A73-4576-441F-92B4-92D1F0C58376}"/>
              </a:ext>
            </a:extLst>
          </p:cNvPr>
          <p:cNvSpPr/>
          <p:nvPr/>
        </p:nvSpPr>
        <p:spPr>
          <a:xfrm>
            <a:off x="3302000" y="0"/>
            <a:ext cx="5384800" cy="1364343"/>
          </a:xfrm>
          <a:prstGeom prst="leftRightArrow">
            <a:avLst/>
          </a:prstGeom>
          <a:gradFill>
            <a:gsLst>
              <a:gs pos="25000">
                <a:schemeClr val="bg1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Дошкільна освіта</a:t>
            </a: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9" name="Group 29">
            <a:extLst>
              <a:ext uri="{FF2B5EF4-FFF2-40B4-BE49-F238E27FC236}">
                <a16:creationId xmlns:a16="http://schemas.microsoft.com/office/drawing/2014/main" id="{F7BD8BFB-C6E6-4DCC-AEC1-3FEFF051643E}"/>
              </a:ext>
            </a:extLst>
          </p:cNvPr>
          <p:cNvGrpSpPr>
            <a:grpSpLocks/>
          </p:cNvGrpSpPr>
          <p:nvPr/>
        </p:nvGrpSpPr>
        <p:grpSpPr bwMode="auto">
          <a:xfrm>
            <a:off x="-337714" y="2237658"/>
            <a:ext cx="5927145" cy="4490625"/>
            <a:chOff x="1190" y="1133"/>
            <a:chExt cx="4570" cy="3159"/>
          </a:xfrm>
        </p:grpSpPr>
        <p:sp>
          <p:nvSpPr>
            <p:cNvPr id="11" name="Text Box 6" descr="20%">
              <a:extLst>
                <a:ext uri="{FF2B5EF4-FFF2-40B4-BE49-F238E27FC236}">
                  <a16:creationId xmlns:a16="http://schemas.microsoft.com/office/drawing/2014/main" id="{26DD257B-51CF-42B8-9461-0E57DB286B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" y="1211"/>
              <a:ext cx="4236" cy="223"/>
            </a:xfrm>
            <a:prstGeom prst="rect">
              <a:avLst/>
            </a:prstGeom>
            <a:pattFill prst="pct20">
              <a:fgClr>
                <a:srgbClr val="00FFFF"/>
              </a:fgClr>
              <a:bgClr>
                <a:srgbClr val="FFFFFF"/>
              </a:bgClr>
            </a:pattFill>
            <a:ln w="9525">
              <a:solidFill>
                <a:srgbClr val="BBE0E3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altLang="ru-RU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Times New Roman" panose="02020603050405020304" pitchFamily="18" charset="0"/>
                </a:rPr>
                <a:t>дошкільні навчальні заклади (ясла)</a:t>
              </a:r>
              <a:endParaRPr kumimoji="0" lang="uk-UA" altLang="ru-RU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Text Box 7" descr="20%">
              <a:extLst>
                <a:ext uri="{FF2B5EF4-FFF2-40B4-BE49-F238E27FC236}">
                  <a16:creationId xmlns:a16="http://schemas.microsoft.com/office/drawing/2014/main" id="{F1E6EA15-B94F-4D90-9D43-E6BAADBBF9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" y="1537"/>
              <a:ext cx="4236" cy="215"/>
            </a:xfrm>
            <a:prstGeom prst="rect">
              <a:avLst/>
            </a:prstGeom>
            <a:pattFill prst="pct20">
              <a:fgClr>
                <a:srgbClr val="00FFFF"/>
              </a:fgClr>
              <a:bgClr>
                <a:srgbClr val="FFFFFF"/>
              </a:bgClr>
            </a:pattFill>
            <a:ln w="9525">
              <a:solidFill>
                <a:srgbClr val="BBE0E3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altLang="ru-RU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Times New Roman" panose="02020603050405020304" pitchFamily="18" charset="0"/>
                </a:rPr>
                <a:t>дошкільні навчальні заклади (ясла-садки)</a:t>
              </a:r>
              <a:endParaRPr kumimoji="0" lang="uk-UA" alt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Text Box 8" descr="20%">
              <a:extLst>
                <a:ext uri="{FF2B5EF4-FFF2-40B4-BE49-F238E27FC236}">
                  <a16:creationId xmlns:a16="http://schemas.microsoft.com/office/drawing/2014/main" id="{42D6DF8C-0C2D-476C-BFEA-EDEA5556A4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" y="1864"/>
              <a:ext cx="4236" cy="205"/>
            </a:xfrm>
            <a:prstGeom prst="rect">
              <a:avLst/>
            </a:prstGeom>
            <a:pattFill prst="pct20">
              <a:fgClr>
                <a:srgbClr val="00FFFF"/>
              </a:fgClr>
              <a:bgClr>
                <a:srgbClr val="FFFFFF"/>
              </a:bgClr>
            </a:pattFill>
            <a:ln w="9525">
              <a:solidFill>
                <a:srgbClr val="BBE0E3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altLang="ru-RU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Times New Roman" panose="02020603050405020304" pitchFamily="18" charset="0"/>
                </a:rPr>
                <a:t>дошкільні навчальні заклади (дитячі садки)</a:t>
              </a:r>
              <a:endParaRPr kumimoji="0" lang="uk-UA" altLang="ru-RU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Text Box 9" descr="20%">
              <a:extLst>
                <a:ext uri="{FF2B5EF4-FFF2-40B4-BE49-F238E27FC236}">
                  <a16:creationId xmlns:a16="http://schemas.microsoft.com/office/drawing/2014/main" id="{FF0E4970-ACFE-4D83-9437-5485AD1717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" y="2191"/>
              <a:ext cx="4236" cy="241"/>
            </a:xfrm>
            <a:prstGeom prst="rect">
              <a:avLst/>
            </a:prstGeom>
            <a:pattFill prst="pct20">
              <a:fgClr>
                <a:srgbClr val="00FFFF"/>
              </a:fgClr>
              <a:bgClr>
                <a:srgbClr val="FFFFFF"/>
              </a:bgClr>
            </a:pattFill>
            <a:ln w="9525">
              <a:solidFill>
                <a:srgbClr val="BBE0E3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just" defTabSz="914400" eaLnBrk="1" fontAlgn="base" latinLnBrk="0" hangingPunct="1">
                <a:lnSpc>
                  <a:spcPct val="7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altLang="ru-RU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Times New Roman" panose="02020603050405020304" pitchFamily="18" charset="0"/>
                </a:rPr>
                <a:t>дошкільні навчальні заклади (ясла-садки) компенсуючого типу</a:t>
              </a:r>
              <a:endParaRPr kumimoji="0" lang="ru-RU" altLang="ru-RU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Text Box 10" descr="20%">
              <a:extLst>
                <a:ext uri="{FF2B5EF4-FFF2-40B4-BE49-F238E27FC236}">
                  <a16:creationId xmlns:a16="http://schemas.microsoft.com/office/drawing/2014/main" id="{EE20332A-8080-4285-947C-295CDF3014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" y="2523"/>
              <a:ext cx="4236" cy="206"/>
            </a:xfrm>
            <a:prstGeom prst="rect">
              <a:avLst/>
            </a:prstGeom>
            <a:pattFill prst="pct20">
              <a:fgClr>
                <a:srgbClr val="00FFFF"/>
              </a:fgClr>
              <a:bgClr>
                <a:srgbClr val="FFFFFF"/>
              </a:bgClr>
            </a:pattFill>
            <a:ln w="9525">
              <a:solidFill>
                <a:srgbClr val="BBE0E3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altLang="ru-RU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Times New Roman" panose="02020603050405020304" pitchFamily="18" charset="0"/>
                </a:rPr>
                <a:t>будинки дитини</a:t>
              </a:r>
              <a:endParaRPr kumimoji="0" lang="uk-UA" altLang="ru-RU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Text Box 11" descr="20%">
              <a:extLst>
                <a:ext uri="{FF2B5EF4-FFF2-40B4-BE49-F238E27FC236}">
                  <a16:creationId xmlns:a16="http://schemas.microsoft.com/office/drawing/2014/main" id="{38775ABF-7F1C-43DB-8FF9-28BC4974C1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" y="2808"/>
              <a:ext cx="4236" cy="275"/>
            </a:xfrm>
            <a:prstGeom prst="rect">
              <a:avLst/>
            </a:prstGeom>
            <a:pattFill prst="pct20">
              <a:fgClr>
                <a:srgbClr val="00FFFF"/>
              </a:fgClr>
              <a:bgClr>
                <a:srgbClr val="FFFFFF"/>
              </a:bgClr>
            </a:pattFill>
            <a:ln w="9525">
              <a:solidFill>
                <a:srgbClr val="BBE0E3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7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altLang="ru-RU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Times New Roman" panose="02020603050405020304" pitchFamily="18" charset="0"/>
                </a:rPr>
                <a:t>дошкільні навчальні заклади (дитячі будинки) інтернатного типу</a:t>
              </a:r>
              <a:endParaRPr kumimoji="0" lang="uk-UA" altLang="ru-RU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7" name="Text Box 12" descr="20%">
              <a:extLst>
                <a:ext uri="{FF2B5EF4-FFF2-40B4-BE49-F238E27FC236}">
                  <a16:creationId xmlns:a16="http://schemas.microsoft.com/office/drawing/2014/main" id="{9DD9CF43-33AD-4ABB-AB15-748479746D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" y="3133"/>
              <a:ext cx="4236" cy="206"/>
            </a:xfrm>
            <a:prstGeom prst="rect">
              <a:avLst/>
            </a:prstGeom>
            <a:pattFill prst="pct20">
              <a:fgClr>
                <a:srgbClr val="00FFFF"/>
              </a:fgClr>
              <a:bgClr>
                <a:srgbClr val="FFFFFF"/>
              </a:bgClr>
            </a:pattFill>
            <a:ln w="9525">
              <a:solidFill>
                <a:srgbClr val="BBE0E3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altLang="ru-RU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Times New Roman" panose="02020603050405020304" pitchFamily="18" charset="0"/>
                </a:rPr>
                <a:t>дошкільні навчальні заклади (ясла-садки) сімейного типу</a:t>
              </a:r>
              <a:endParaRPr kumimoji="0" lang="uk-UA" altLang="ru-RU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8" name="Text Box 13" descr="20%">
              <a:extLst>
                <a:ext uri="{FF2B5EF4-FFF2-40B4-BE49-F238E27FC236}">
                  <a16:creationId xmlns:a16="http://schemas.microsoft.com/office/drawing/2014/main" id="{B0728E45-9713-4A44-9C3B-9081BCFDCB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" y="3427"/>
              <a:ext cx="4236" cy="344"/>
            </a:xfrm>
            <a:prstGeom prst="rect">
              <a:avLst/>
            </a:prstGeom>
            <a:pattFill prst="pct20">
              <a:fgClr>
                <a:srgbClr val="00FFFF"/>
              </a:fgClr>
              <a:bgClr>
                <a:srgbClr val="FFFFFF"/>
              </a:bgClr>
            </a:pattFill>
            <a:ln w="9525">
              <a:solidFill>
                <a:srgbClr val="BBE0E3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7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altLang="ru-RU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Times New Roman" panose="02020603050405020304" pitchFamily="18" charset="0"/>
                </a:rPr>
                <a:t>дошкільні навчальні заклади (ясла-садки) комбінованого типу</a:t>
              </a:r>
              <a:endParaRPr kumimoji="0" lang="uk-UA" altLang="ru-RU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9" name="Text Box 14" descr="20%">
              <a:extLst>
                <a:ext uri="{FF2B5EF4-FFF2-40B4-BE49-F238E27FC236}">
                  <a16:creationId xmlns:a16="http://schemas.microsoft.com/office/drawing/2014/main" id="{98A324EF-E224-4033-8123-F5A2E9800A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" y="3815"/>
              <a:ext cx="4236" cy="205"/>
            </a:xfrm>
            <a:prstGeom prst="rect">
              <a:avLst/>
            </a:prstGeom>
            <a:pattFill prst="pct20">
              <a:fgClr>
                <a:srgbClr val="00FFFF"/>
              </a:fgClr>
              <a:bgClr>
                <a:srgbClr val="FFFFFF"/>
              </a:bgClr>
            </a:pattFill>
            <a:ln w="9525">
              <a:solidFill>
                <a:srgbClr val="BBE0E3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altLang="ru-RU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Times New Roman" panose="02020603050405020304" pitchFamily="18" charset="0"/>
                </a:rPr>
                <a:t>дошкільні навчальні заклади (центри розвитку дитини)</a:t>
              </a:r>
              <a:endParaRPr kumimoji="0" lang="uk-UA" altLang="ru-RU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0" name="Text Box 15" descr="20%">
              <a:extLst>
                <a:ext uri="{FF2B5EF4-FFF2-40B4-BE49-F238E27FC236}">
                  <a16:creationId xmlns:a16="http://schemas.microsoft.com/office/drawing/2014/main" id="{715D9B02-76C1-4633-BAA1-BFAF60DD31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" y="4114"/>
              <a:ext cx="4236" cy="178"/>
            </a:xfrm>
            <a:prstGeom prst="rect">
              <a:avLst/>
            </a:prstGeom>
            <a:pattFill prst="pct20">
              <a:fgClr>
                <a:srgbClr val="00FFFF"/>
              </a:fgClr>
              <a:bgClr>
                <a:srgbClr val="FFFFFF"/>
              </a:bgClr>
            </a:pattFill>
            <a:ln w="9525">
              <a:solidFill>
                <a:srgbClr val="BBE0E3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altLang="ru-RU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Times New Roman" panose="02020603050405020304" pitchFamily="18" charset="0"/>
                </a:rPr>
                <a:t>дитячі будинки сімейного типу</a:t>
              </a:r>
              <a:endParaRPr kumimoji="0" lang="uk-UA" altLang="ru-RU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E41DA06F-C751-4E94-AFE0-7854281D42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9" y="1133"/>
              <a:ext cx="3" cy="3068"/>
            </a:xfrm>
            <a:custGeom>
              <a:avLst/>
              <a:gdLst>
                <a:gd name="T0" fmla="*/ 0 w 3"/>
                <a:gd name="T1" fmla="*/ 0 h 3068"/>
                <a:gd name="T2" fmla="*/ 3 w 3"/>
                <a:gd name="T3" fmla="*/ 3068 h 3068"/>
                <a:gd name="T4" fmla="*/ 0 60000 65536"/>
                <a:gd name="T5" fmla="*/ 0 60000 65536"/>
                <a:gd name="T6" fmla="*/ 0 w 3"/>
                <a:gd name="T7" fmla="*/ 0 h 3068"/>
                <a:gd name="T8" fmla="*/ 3 w 3"/>
                <a:gd name="T9" fmla="*/ 3068 h 30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" h="3068">
                  <a:moveTo>
                    <a:pt x="0" y="0"/>
                  </a:moveTo>
                  <a:lnTo>
                    <a:pt x="3" y="3068"/>
                  </a:lnTo>
                </a:path>
              </a:pathLst>
            </a:custGeom>
            <a:solidFill>
              <a:srgbClr val="FFFFFF"/>
            </a:solidFill>
            <a:ln w="9525">
              <a:solidFill>
                <a:srgbClr val="BBE0E3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2" name="Line 17">
              <a:extLst>
                <a:ext uri="{FF2B5EF4-FFF2-40B4-BE49-F238E27FC236}">
                  <a16:creationId xmlns:a16="http://schemas.microsoft.com/office/drawing/2014/main" id="{03A10FD5-32C8-47C1-9FD4-8A72C8EB46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0" y="1298"/>
              <a:ext cx="334" cy="0"/>
            </a:xfrm>
            <a:prstGeom prst="line">
              <a:avLst/>
            </a:prstGeom>
            <a:noFill/>
            <a:ln w="9525">
              <a:solidFill>
                <a:srgbClr val="BBE0E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3" name="Line 18">
              <a:extLst>
                <a:ext uri="{FF2B5EF4-FFF2-40B4-BE49-F238E27FC236}">
                  <a16:creationId xmlns:a16="http://schemas.microsoft.com/office/drawing/2014/main" id="{B966BA37-9A54-4056-A582-6FA06D5F45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0" y="1661"/>
              <a:ext cx="334" cy="0"/>
            </a:xfrm>
            <a:prstGeom prst="line">
              <a:avLst/>
            </a:prstGeom>
            <a:noFill/>
            <a:ln w="9525">
              <a:solidFill>
                <a:srgbClr val="BBE0E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4" name="Line 19">
              <a:extLst>
                <a:ext uri="{FF2B5EF4-FFF2-40B4-BE49-F238E27FC236}">
                  <a16:creationId xmlns:a16="http://schemas.microsoft.com/office/drawing/2014/main" id="{2C484087-24A2-4136-AA11-70F126DE6A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0" y="1979"/>
              <a:ext cx="334" cy="0"/>
            </a:xfrm>
            <a:prstGeom prst="line">
              <a:avLst/>
            </a:prstGeom>
            <a:noFill/>
            <a:ln w="9525">
              <a:solidFill>
                <a:srgbClr val="BBE0E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5" name="Line 20">
              <a:extLst>
                <a:ext uri="{FF2B5EF4-FFF2-40B4-BE49-F238E27FC236}">
                  <a16:creationId xmlns:a16="http://schemas.microsoft.com/office/drawing/2014/main" id="{78270733-16C3-4E98-9B48-69584A3826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0" y="2296"/>
              <a:ext cx="334" cy="0"/>
            </a:xfrm>
            <a:prstGeom prst="line">
              <a:avLst/>
            </a:prstGeom>
            <a:noFill/>
            <a:ln w="9525">
              <a:solidFill>
                <a:srgbClr val="BBE0E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6" name="Line 21">
              <a:extLst>
                <a:ext uri="{FF2B5EF4-FFF2-40B4-BE49-F238E27FC236}">
                  <a16:creationId xmlns:a16="http://schemas.microsoft.com/office/drawing/2014/main" id="{B726F908-EE00-4398-9D93-6356831FF2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0" y="2613"/>
              <a:ext cx="334" cy="1"/>
            </a:xfrm>
            <a:prstGeom prst="line">
              <a:avLst/>
            </a:prstGeom>
            <a:noFill/>
            <a:ln w="9525">
              <a:solidFill>
                <a:srgbClr val="BBE0E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7" name="Line 22">
              <a:extLst>
                <a:ext uri="{FF2B5EF4-FFF2-40B4-BE49-F238E27FC236}">
                  <a16:creationId xmlns:a16="http://schemas.microsoft.com/office/drawing/2014/main" id="{CCCA7832-5920-4F79-8A49-5D4B34A965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0" y="2930"/>
              <a:ext cx="334" cy="1"/>
            </a:xfrm>
            <a:prstGeom prst="line">
              <a:avLst/>
            </a:prstGeom>
            <a:noFill/>
            <a:ln w="9525">
              <a:solidFill>
                <a:srgbClr val="BBE0E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8" name="Line 23">
              <a:extLst>
                <a:ext uri="{FF2B5EF4-FFF2-40B4-BE49-F238E27FC236}">
                  <a16:creationId xmlns:a16="http://schemas.microsoft.com/office/drawing/2014/main" id="{F0DAAE21-A743-4D75-8D10-7F937DEE33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0" y="3248"/>
              <a:ext cx="334" cy="1"/>
            </a:xfrm>
            <a:prstGeom prst="line">
              <a:avLst/>
            </a:prstGeom>
            <a:noFill/>
            <a:ln w="9525">
              <a:solidFill>
                <a:srgbClr val="BBE0E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9" name="Line 24">
              <a:extLst>
                <a:ext uri="{FF2B5EF4-FFF2-40B4-BE49-F238E27FC236}">
                  <a16:creationId xmlns:a16="http://schemas.microsoft.com/office/drawing/2014/main" id="{EF9BC7EE-2F69-4D24-92A9-84E8D5384A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0" y="3565"/>
              <a:ext cx="334" cy="1"/>
            </a:xfrm>
            <a:prstGeom prst="line">
              <a:avLst/>
            </a:prstGeom>
            <a:noFill/>
            <a:ln w="9525">
              <a:solidFill>
                <a:srgbClr val="BBE0E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30" name="Line 25">
              <a:extLst>
                <a:ext uri="{FF2B5EF4-FFF2-40B4-BE49-F238E27FC236}">
                  <a16:creationId xmlns:a16="http://schemas.microsoft.com/office/drawing/2014/main" id="{AC8340F2-9739-4C30-839A-92663419AC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0" y="3928"/>
              <a:ext cx="334" cy="1"/>
            </a:xfrm>
            <a:prstGeom prst="line">
              <a:avLst/>
            </a:prstGeom>
            <a:noFill/>
            <a:ln w="9525">
              <a:solidFill>
                <a:srgbClr val="BBE0E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31" name="Line 26">
              <a:extLst>
                <a:ext uri="{FF2B5EF4-FFF2-40B4-BE49-F238E27FC236}">
                  <a16:creationId xmlns:a16="http://schemas.microsoft.com/office/drawing/2014/main" id="{B978FACE-14BC-47AD-9FEF-952A6E2ADE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0" y="4201"/>
              <a:ext cx="334" cy="0"/>
            </a:xfrm>
            <a:prstGeom prst="line">
              <a:avLst/>
            </a:prstGeom>
            <a:noFill/>
            <a:ln w="9525">
              <a:solidFill>
                <a:srgbClr val="BBE0E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80366169-0A78-4592-B5AF-F15D98CF0C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27" y="99570"/>
            <a:ext cx="1539712" cy="1028146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EF59DBDA-43C1-42C3-906D-9A443A9CCF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0214" y="9694"/>
            <a:ext cx="1534017" cy="1020819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238905" y="1765029"/>
            <a:ext cx="3438293" cy="100811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Початкова школа</a:t>
            </a:r>
          </a:p>
          <a:p>
            <a:pPr algn="ctr"/>
            <a:r>
              <a:rPr lang="uk-UA" sz="24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(1-4 класи)</a:t>
            </a:r>
            <a:endParaRPr lang="ru-RU" sz="2400" dirty="0">
              <a:solidFill>
                <a:srgbClr val="002060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103768" y="3892071"/>
            <a:ext cx="2088232" cy="100811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Гімназія</a:t>
            </a:r>
          </a:p>
          <a:p>
            <a:pPr algn="ctr"/>
            <a:r>
              <a:rPr lang="uk-UA" sz="20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 (до 13 класу)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955868" y="3889567"/>
            <a:ext cx="2088232" cy="100811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Реальна </a:t>
            </a:r>
          </a:p>
          <a:p>
            <a:pPr algn="ctr"/>
            <a:r>
              <a:rPr lang="uk-UA" sz="20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Школа</a:t>
            </a:r>
          </a:p>
          <a:p>
            <a:pPr algn="ctr"/>
            <a:r>
              <a:rPr lang="uk-UA" sz="20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(5-10 класи)</a:t>
            </a:r>
            <a:endParaRPr lang="ru-RU" sz="2000" dirty="0">
              <a:solidFill>
                <a:srgbClr val="002060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807968" y="3892071"/>
            <a:ext cx="2088232" cy="100811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Повна народна школа</a:t>
            </a:r>
          </a:p>
          <a:p>
            <a:pPr algn="ctr"/>
            <a:r>
              <a:rPr lang="uk-UA" sz="20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(5-10 класи)</a:t>
            </a:r>
            <a:endParaRPr lang="ru-RU" sz="2000" dirty="0">
              <a:solidFill>
                <a:srgbClr val="002060"/>
              </a:solidFill>
              <a:latin typeface="Bahnschrift SemiBold Condensed" panose="020B0502040204020203" pitchFamily="34" charset="0"/>
            </a:endParaRPr>
          </a:p>
        </p:txBody>
      </p:sp>
      <p:cxnSp>
        <p:nvCxnSpPr>
          <p:cNvPr id="11" name="Прямая со стрелкой 10"/>
          <p:cNvCxnSpPr>
            <a:cxnSpLocks/>
          </p:cNvCxnSpPr>
          <p:nvPr/>
        </p:nvCxnSpPr>
        <p:spPr>
          <a:xfrm flipH="1">
            <a:off x="6596365" y="2773141"/>
            <a:ext cx="1485042" cy="1082340"/>
          </a:xfrm>
          <a:prstGeom prst="straightConnector1">
            <a:avLst/>
          </a:prstGeom>
          <a:ln w="3175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cxnSpLocks/>
          </p:cNvCxnSpPr>
          <p:nvPr/>
        </p:nvCxnSpPr>
        <p:spPr>
          <a:xfrm flipH="1">
            <a:off x="8988207" y="2773141"/>
            <a:ext cx="11777" cy="1082340"/>
          </a:xfrm>
          <a:prstGeom prst="straightConnector1">
            <a:avLst/>
          </a:prstGeom>
          <a:ln w="3175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cxnSpLocks/>
          </p:cNvCxnSpPr>
          <p:nvPr/>
        </p:nvCxnSpPr>
        <p:spPr>
          <a:xfrm>
            <a:off x="9742924" y="2807227"/>
            <a:ext cx="1287933" cy="1048254"/>
          </a:xfrm>
          <a:prstGeom prst="straightConnector1">
            <a:avLst/>
          </a:prstGeom>
          <a:ln w="31750">
            <a:solidFill>
              <a:schemeClr val="accent4">
                <a:lumMod val="75000"/>
                <a:alpha val="99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B94936E3-07E0-4259-AB84-1B1C6FB95CB1}"/>
              </a:ext>
            </a:extLst>
          </p:cNvPr>
          <p:cNvSpPr/>
          <p:nvPr/>
        </p:nvSpPr>
        <p:spPr>
          <a:xfrm>
            <a:off x="1471023" y="1527082"/>
            <a:ext cx="3206839" cy="7384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Середня</a:t>
            </a:r>
            <a:r>
              <a:rPr lang="uk-UA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uk-UA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освіта</a:t>
            </a:r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B595E2AF-44CA-423A-81A8-0721F4848321}"/>
              </a:ext>
            </a:extLst>
          </p:cNvPr>
          <p:cNvSpPr/>
          <p:nvPr/>
        </p:nvSpPr>
        <p:spPr>
          <a:xfrm>
            <a:off x="105337" y="2547481"/>
            <a:ext cx="1848063" cy="10081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Condensed" panose="020B0502040204020203" pitchFamily="34" charset="0"/>
              </a:rPr>
              <a:t>Початкова загальна освіта</a:t>
            </a:r>
          </a:p>
          <a:p>
            <a:pPr algn="ctr"/>
            <a:r>
              <a:rPr lang="uk-UA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Condensed" panose="020B0502040204020203" pitchFamily="34" charset="0"/>
              </a:rPr>
              <a:t>1-4 класи</a:t>
            </a:r>
            <a:endParaRPr lang="ru-RU" sz="2000" dirty="0">
              <a:latin typeface="Bahnschrift SemiBold Condensed" panose="020B0502040204020203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366BA43C-6DFE-4C70-8E34-959303042E33}"/>
              </a:ext>
            </a:extLst>
          </p:cNvPr>
          <p:cNvSpPr/>
          <p:nvPr/>
        </p:nvSpPr>
        <p:spPr>
          <a:xfrm>
            <a:off x="2057926" y="2657033"/>
            <a:ext cx="1899094" cy="11984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Condensed" panose="020B0502040204020203" pitchFamily="34" charset="0"/>
              </a:rPr>
              <a:t>Базова загальна середня освіта</a:t>
            </a:r>
          </a:p>
          <a:p>
            <a:pPr algn="ctr"/>
            <a:r>
              <a:rPr lang="uk-UA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Condensed" panose="020B0502040204020203" pitchFamily="34" charset="0"/>
              </a:rPr>
              <a:t>5-9 класи</a:t>
            </a:r>
            <a:endParaRPr lang="ru-RU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 Condensed" panose="020B0502040204020203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12549B04-5856-4B30-A68D-E20F66123569}"/>
              </a:ext>
            </a:extLst>
          </p:cNvPr>
          <p:cNvSpPr/>
          <p:nvPr/>
        </p:nvSpPr>
        <p:spPr>
          <a:xfrm>
            <a:off x="4112821" y="2594603"/>
            <a:ext cx="1899095" cy="94261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Condensed" panose="020B0502040204020203" pitchFamily="34" charset="0"/>
              </a:rPr>
              <a:t>Повна загальна середня освіта</a:t>
            </a:r>
          </a:p>
          <a:p>
            <a:pPr algn="ctr"/>
            <a:r>
              <a:rPr lang="uk-UA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Condensed" panose="020B0502040204020203" pitchFamily="34" charset="0"/>
              </a:rPr>
              <a:t>10-11класи</a:t>
            </a:r>
            <a:endParaRPr lang="ru-RU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 Condensed" panose="020B0502040204020203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522DA4E-F2E2-4756-AFA7-FAE0E0C34DC8}"/>
              </a:ext>
            </a:extLst>
          </p:cNvPr>
          <p:cNvSpPr/>
          <p:nvPr/>
        </p:nvSpPr>
        <p:spPr>
          <a:xfrm>
            <a:off x="957392" y="4944241"/>
            <a:ext cx="3786389" cy="126201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cs typeface="Times New Roman" panose="02020603050405020304" pitchFamily="18" charset="0"/>
              </a:rPr>
              <a:t>Позашкільна освіта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Condensed" panose="020B0502040204020203" pitchFamily="34" charset="0"/>
                <a:cs typeface="AngsanaUPC" panose="02020603050405020304" pitchFamily="18" charset="-34"/>
              </a:rPr>
              <a:t>палаци, будинки, центри, станції дитячої, юнацької творчості</a:t>
            </a:r>
            <a:endParaRPr lang="ru-RU" alt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 Condensed" panose="020B0502040204020203" pitchFamily="34" charset="0"/>
              <a:cs typeface="AngsanaUPC" panose="02020603050405020304" pitchFamily="18" charset="-34"/>
            </a:endParaRPr>
          </a:p>
          <a:p>
            <a:pPr algn="ctr"/>
            <a:endParaRPr lang="ru-RU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C187C1E7-C418-4526-B320-35DF96B4EF2F}"/>
              </a:ext>
            </a:extLst>
          </p:cNvPr>
          <p:cNvSpPr/>
          <p:nvPr/>
        </p:nvSpPr>
        <p:spPr>
          <a:xfrm>
            <a:off x="1803644" y="3855481"/>
            <a:ext cx="2541598" cy="84053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Condensed" panose="020B0502040204020203" pitchFamily="34" charset="0"/>
              </a:rPr>
              <a:t>Гімназія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 Condensed" panose="020B0502040204020203" pitchFamily="34" charset="0"/>
            </a:endParaRP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F403FABA-164E-47B1-8AD6-F0DA8C62C7E7}"/>
              </a:ext>
            </a:extLst>
          </p:cNvPr>
          <p:cNvCxnSpPr>
            <a:cxnSpLocks/>
          </p:cNvCxnSpPr>
          <p:nvPr/>
        </p:nvCxnSpPr>
        <p:spPr>
          <a:xfrm>
            <a:off x="4176465" y="2294715"/>
            <a:ext cx="680922" cy="319166"/>
          </a:xfrm>
          <a:prstGeom prst="straightConnector1">
            <a:avLst/>
          </a:prstGeom>
          <a:ln w="317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DD1A1CC3-F210-40E7-A2E0-2930AC0841CC}"/>
              </a:ext>
            </a:extLst>
          </p:cNvPr>
          <p:cNvCxnSpPr>
            <a:cxnSpLocks/>
          </p:cNvCxnSpPr>
          <p:nvPr/>
        </p:nvCxnSpPr>
        <p:spPr>
          <a:xfrm flipH="1">
            <a:off x="850076" y="2269085"/>
            <a:ext cx="924036" cy="335572"/>
          </a:xfrm>
          <a:prstGeom prst="straightConnector1">
            <a:avLst/>
          </a:prstGeom>
          <a:ln w="317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E2614C32-BF1C-472E-97EE-8DD4D0E2EC4D}"/>
              </a:ext>
            </a:extLst>
          </p:cNvPr>
          <p:cNvCxnSpPr>
            <a:cxnSpLocks/>
          </p:cNvCxnSpPr>
          <p:nvPr/>
        </p:nvCxnSpPr>
        <p:spPr>
          <a:xfrm>
            <a:off x="3071856" y="2294715"/>
            <a:ext cx="0" cy="362318"/>
          </a:xfrm>
          <a:prstGeom prst="straightConnector1">
            <a:avLst/>
          </a:prstGeom>
          <a:ln w="317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F0EA9BDF-2737-4A58-8270-B89876D79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46" y="173837"/>
            <a:ext cx="1539712" cy="102814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03343DF3-D3EF-47C9-AFDB-397FA4FD52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153" y="330360"/>
            <a:ext cx="1534017" cy="1020819"/>
          </a:xfrm>
          <a:prstGeom prst="rect">
            <a:avLst/>
          </a:prstGeom>
        </p:spPr>
      </p:pic>
      <p:sp>
        <p:nvSpPr>
          <p:cNvPr id="40" name="Стрелка: влево-вправо 39">
            <a:extLst>
              <a:ext uri="{FF2B5EF4-FFF2-40B4-BE49-F238E27FC236}">
                <a16:creationId xmlns:a16="http://schemas.microsoft.com/office/drawing/2014/main" id="{B59978DF-74D3-4397-9FAA-CB2DB437AA35}"/>
              </a:ext>
            </a:extLst>
          </p:cNvPr>
          <p:cNvSpPr/>
          <p:nvPr/>
        </p:nvSpPr>
        <p:spPr>
          <a:xfrm>
            <a:off x="1981384" y="-59971"/>
            <a:ext cx="7761540" cy="1506740"/>
          </a:xfrm>
          <a:prstGeom prst="leftRightArrow">
            <a:avLst/>
          </a:prstGeom>
          <a:gradFill>
            <a:gsLst>
              <a:gs pos="40000">
                <a:schemeClr val="accent2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400" dirty="0">
                <a:solidFill>
                  <a:srgbClr val="000000">
                    <a:lumMod val="95000"/>
                    <a:lumOff val="5000"/>
                  </a:srgbClr>
                </a:solidFill>
                <a:latin typeface="Arial Black" panose="020B0A04020102020204" pitchFamily="34" charset="0"/>
                <a:ea typeface="+mj-ea"/>
                <a:cs typeface="Times New Roman" panose="02020603050405020304" pitchFamily="18" charset="0"/>
              </a:rPr>
              <a:t>Рівні шкільної освіти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4966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E0F08AF-CC4A-4F1C-A696-1265369654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9806" y="986970"/>
            <a:ext cx="5836194" cy="5624285"/>
          </a:xfrm>
        </p:spPr>
        <p:txBody>
          <a:bodyPr>
            <a:normAutofit fontScale="77500" lnSpcReduction="20000"/>
          </a:bodyPr>
          <a:lstStyle/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altLang="ru-RU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Повна загальна середня освіта </a:t>
            </a:r>
            <a:r>
              <a:rPr lang="uk-UA" altLang="ru-RU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Україні є обов'язковою і може отримуватись у різних типах закладів освіти. </a:t>
            </a: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altLang="ru-RU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 загальноосвітня школа </a:t>
            </a:r>
            <a:r>
              <a:rPr lang="uk-UA" altLang="ru-RU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трьох ступенів:</a:t>
            </a:r>
          </a:p>
          <a:p>
            <a:pPr marL="342900" indent="-3429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uk-UA" altLang="ru-RU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перший </a:t>
            </a:r>
            <a:r>
              <a:rPr lang="uk-UA" altLang="ru-RU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початкова школа, що забезпечує початкову загальну освіту,</a:t>
            </a:r>
          </a:p>
          <a:p>
            <a:pPr marL="342900" indent="-3429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uk-UA" altLang="ru-RU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другий </a:t>
            </a:r>
            <a:r>
              <a:rPr lang="uk-UA" altLang="ru-RU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основна школа, що забезпечує базову загальну середню освіту, </a:t>
            </a:r>
          </a:p>
          <a:p>
            <a:pPr marL="342900" indent="-3429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uk-UA" altLang="ru-RU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третій</a:t>
            </a:r>
            <a:r>
              <a:rPr lang="uk-UA" altLang="ru-RU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старша школа, що забезпечує повну загальну середню освіту (школи кожного з трьох ступенів можуть функціонувати разом або самостійно; вони можуть мати профільні класи /з поглибленим вивченням окремих предметів або початкової допрофесійної підготовки/; навчання починається з 6 або7 віку)</a:t>
            </a:r>
            <a:endParaRPr lang="ru-RU" altLang="ru-RU" sz="2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altLang="ru-RU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навчально-виховні комплекси: </a:t>
            </a:r>
            <a:r>
              <a:rPr lang="uk-UA" altLang="ru-RU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«дошкільний навчальний </a:t>
            </a:r>
            <a:r>
              <a:rPr lang="uk-UA" altLang="ru-RU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заклад+загальноосвітній</a:t>
            </a:r>
            <a:r>
              <a:rPr lang="uk-UA" altLang="ru-RU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навчальний заклад» або об'єднання з іншими навчальними закладами, а також загальноосвітні навчальні заклади та групи продовженого дня</a:t>
            </a:r>
            <a:endParaRPr lang="ru-RU" altLang="ru-RU" sz="2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altLang="ru-RU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спеціалізовані школи, гімназії, ліцеї, колегіуми, вечірні (змінні) школи</a:t>
            </a:r>
            <a:endParaRPr lang="ru-RU" altLang="ru-RU" sz="2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altLang="ru-RU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загальноосвітні школи-інтернати, дитячі будинки, в тому числі сімейного типу, загальноосвітні санаторні школи-інтернати, дитячі будинки, загальноосвітні школи і професійно-технічні училища соціальної реабілітації</a:t>
            </a:r>
            <a:endParaRPr lang="ru-RU" altLang="ru-RU" sz="2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altLang="ru-RU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дітей, які не мають необхідних умов для виховання і навчання у сім'ї, для дітей-сиріт, для дітей, які потребують тривалого лікування, для осіб, які мають вади у фізичному чи розумовому розвитку, для дітей і підлітків, які потребують особливих умов виховання</a:t>
            </a:r>
            <a:endParaRPr lang="ru-RU" altLang="ru-RU" sz="2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1BF6987-1BF1-4BD9-A9D5-44B62E353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7612" y="986971"/>
            <a:ext cx="5634102" cy="5624285"/>
          </a:xfrm>
        </p:spPr>
        <p:txBody>
          <a:bodyPr>
            <a:normAutofit fontScale="77500" lnSpcReduction="2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Навчання в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школі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починається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віці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обов'язкове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9, а в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деяких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землях 10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ClrTx/>
              <a:buSzTx/>
            </a:pPr>
            <a:r>
              <a:rPr lang="ru-RU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Першим </a:t>
            </a:r>
            <a:r>
              <a:rPr lang="ru-RU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ступенем</a:t>
            </a:r>
            <a:r>
              <a:rPr lang="ru-RU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шкільній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є початкова школа: </a:t>
            </a:r>
            <a:r>
              <a:rPr lang="ru-RU" sz="26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1 - 4 </a:t>
            </a:r>
            <a:r>
              <a:rPr lang="ru-RU" sz="26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класи</a:t>
            </a:r>
            <a:r>
              <a:rPr lang="ru-RU" sz="26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26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деяких</a:t>
            </a:r>
            <a:r>
              <a:rPr lang="ru-RU" sz="26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землях 1 - 6 </a:t>
            </a:r>
            <a:r>
              <a:rPr lang="ru-RU" sz="26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класи</a:t>
            </a:r>
            <a:r>
              <a:rPr lang="ru-RU" sz="26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початкових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класах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особливо в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перші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 роки, широко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застосовується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комплексне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Німецька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мова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арифметика,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краєзнавство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музика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фізкультура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релігія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викладаються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комплексі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Лише в 3 і 4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класах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виділяються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окремі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предмети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хоча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мова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краєзнавство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музика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продовжують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викладатися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комплексі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Перші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шість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учні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займаються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разом, в 4 - 6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класах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розв'язується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де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учень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продовжуватиме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освіту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600" b="1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повній</a:t>
            </a:r>
            <a:r>
              <a:rPr lang="ru-RU" sz="26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народній</a:t>
            </a:r>
            <a:r>
              <a:rPr lang="ru-RU" sz="26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реальній</a:t>
            </a:r>
            <a:r>
              <a:rPr lang="ru-RU" sz="26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школі</a:t>
            </a:r>
            <a:r>
              <a:rPr lang="ru-RU" sz="26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6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гімназії</a:t>
            </a:r>
            <a:r>
              <a:rPr lang="ru-RU" sz="26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матеріального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достатку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батьків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здібностей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бажання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FFCB0A-5246-4A51-8A45-3B15871F78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67" y="3802"/>
            <a:ext cx="1534017" cy="102434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F48E35-2E00-46A3-9B15-EB79D1676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983" y="43333"/>
            <a:ext cx="1534017" cy="1020819"/>
          </a:xfrm>
          <a:prstGeom prst="rect">
            <a:avLst/>
          </a:prstGeom>
        </p:spPr>
      </p:pic>
      <p:sp>
        <p:nvSpPr>
          <p:cNvPr id="7" name="Стрелка: влево-вправо 6">
            <a:extLst>
              <a:ext uri="{FF2B5EF4-FFF2-40B4-BE49-F238E27FC236}">
                <a16:creationId xmlns:a16="http://schemas.microsoft.com/office/drawing/2014/main" id="{5960FD50-E714-4631-B032-B62CEDDBBA79}"/>
              </a:ext>
            </a:extLst>
          </p:cNvPr>
          <p:cNvSpPr/>
          <p:nvPr/>
        </p:nvSpPr>
        <p:spPr>
          <a:xfrm>
            <a:off x="2906992" y="-14724"/>
            <a:ext cx="5836194" cy="1024343"/>
          </a:xfrm>
          <a:prstGeom prst="leftRightArrow">
            <a:avLst/>
          </a:prstGeom>
          <a:gradFill>
            <a:gsLst>
              <a:gs pos="40000">
                <a:schemeClr val="accent2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>
                <a:solidFill>
                  <a:srgbClr val="A6B727">
                    <a:lumMod val="50000"/>
                  </a:srgbClr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Зміст шкільної освіти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3606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CFCEB2-8B85-475F-84F8-E68F83F7CC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417" y="1403797"/>
            <a:ext cx="5273924" cy="529771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Гімназія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загальноосвітній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навчально-виховний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 другого-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третього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науково-теоретичну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гуманітарну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загальнокультурну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обдарованих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здібних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Гімназія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створюється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соціально-економічних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культурно-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у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за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науковогообгрунтування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комплексу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провідних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конструктивних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гімназії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кадрового,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-методичного,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матеріально-технічного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практичної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1600" dirty="0">
                <a:solidFill>
                  <a:srgbClr val="212529"/>
                </a:solidFill>
                <a:latin typeface="Menlo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Гімназія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створюється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1-7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класів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5-11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загальноосвітньої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для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учнів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віком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до 17 (18)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засновника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гімназії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таким,  як у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- III 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на  1-2  роки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гімназії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зараховуються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учні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закінчили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школу і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пройшли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конкурсний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відбір.Умови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конкурсу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розробляються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дирекцією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гімназії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за 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участю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самоврядування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F1C9C78A-5B8C-4C8C-BF25-3B9EA1015F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1" y="1403797"/>
            <a:ext cx="5878286" cy="5171173"/>
          </a:xfrm>
        </p:spPr>
        <p:txBody>
          <a:bodyPr>
            <a:normAutofit fontScale="25000" lnSpcReduction="20000"/>
          </a:bodyPr>
          <a:lstStyle/>
          <a:p>
            <a:r>
              <a:rPr lang="uk-UA" sz="7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Гімназії </a:t>
            </a:r>
            <a:r>
              <a:rPr lang="uk-UA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- єдині учбові заклади, що дають доступ до вищої освіти. На молодших її ступенях вчиться не більш 16% підлітків відповідного віку. В перебігу навчання відбувається відсів школярів, який особливо великий після 10 класу, на переході з середньої на старший ступінь гімназії (11 - 13 класи). Гімназії мають спеціалізований характер і традиційно діляться на класичні, природно-математичні і сучасних мов. Є також інженерні, економічні і педагогічні гімназії.  </a:t>
            </a:r>
          </a:p>
          <a:p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Обов'язкові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предмети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для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всіх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типів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гімназій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-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німецька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мова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історія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географія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, математика,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біологія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фізкультура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музика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і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релігія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. В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класичних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гімназіях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обов'язкове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вивчення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латинської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грецької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і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однієї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з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сучасних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мов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. В природно-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математичних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посилено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вивчаються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математика,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фізика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і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хімія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. В старших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класах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вводяться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предмети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по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вибору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. </a:t>
            </a:r>
          </a:p>
          <a:p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В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цілому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освіта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в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гімназії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носить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переважно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гуманітарний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характер. В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шкільній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системі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Німеччини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порівняно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невелике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місце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займають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«</a:t>
            </a:r>
            <a:r>
              <a:rPr lang="ru-RU" sz="7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загальні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школи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», 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в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яких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немає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чіткого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розділення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на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види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навчання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.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Їх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існування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можна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розглядати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поки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як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експеримент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. За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Конституцією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Німеччини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дозволені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приватні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школи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серед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які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багато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релігійних</a:t>
            </a:r>
            <a:r>
              <a:rPr lang="ru-RU" sz="7200" dirty="0">
                <a:solidFill>
                  <a:srgbClr val="002060"/>
                </a:solidFill>
                <a:latin typeface="Times New Roman" panose="02020603050405020304" pitchFamily="18" charset="0"/>
              </a:rPr>
              <a:t>. </a:t>
            </a:r>
          </a:p>
          <a:p>
            <a:endParaRPr lang="ru-RU" sz="7200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endParaRPr lang="ru-RU" sz="7200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79576" y="4365105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1E0E19-EDD1-4078-BFA2-1E328453B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67" y="3802"/>
            <a:ext cx="1534017" cy="102434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C1D35B8-BFA5-4093-B5B3-56C720F731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983" y="43333"/>
            <a:ext cx="1534017" cy="1020819"/>
          </a:xfrm>
          <a:prstGeom prst="rect">
            <a:avLst/>
          </a:prstGeom>
        </p:spPr>
      </p:pic>
      <p:sp>
        <p:nvSpPr>
          <p:cNvPr id="9" name="Стрелка: влево-вправо 8">
            <a:extLst>
              <a:ext uri="{FF2B5EF4-FFF2-40B4-BE49-F238E27FC236}">
                <a16:creationId xmlns:a16="http://schemas.microsoft.com/office/drawing/2014/main" id="{4E39780B-4016-4733-BD8C-58440119F7DE}"/>
              </a:ext>
            </a:extLst>
          </p:cNvPr>
          <p:cNvSpPr/>
          <p:nvPr/>
        </p:nvSpPr>
        <p:spPr>
          <a:xfrm>
            <a:off x="2906992" y="-14724"/>
            <a:ext cx="5836194" cy="1024343"/>
          </a:xfrm>
          <a:prstGeom prst="leftRightArrow">
            <a:avLst/>
          </a:prstGeom>
          <a:gradFill>
            <a:gsLst>
              <a:gs pos="40000">
                <a:schemeClr val="accent2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rPr>
              <a:t>Гімназії</a:t>
            </a:r>
            <a:endParaRPr lang="ru-RU" sz="4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006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 descr="25%">
            <a:extLst>
              <a:ext uri="{FF2B5EF4-FFF2-40B4-BE49-F238E27FC236}">
                <a16:creationId xmlns:a16="http://schemas.microsoft.com/office/drawing/2014/main" id="{C50166D5-352E-46D8-BDE0-D4F7E3B14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5588" y="167425"/>
            <a:ext cx="9800823" cy="429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uk-UA" altLang="ru-RU" sz="3600" b="1" dirty="0">
                <a:solidFill>
                  <a:srgbClr val="FFFFFF"/>
                </a:solidFill>
                <a:latin typeface="Times New Roman" panose="02020603050405020304" pitchFamily="18" charset="0"/>
              </a:rPr>
              <a:t>	</a:t>
            </a:r>
            <a:endParaRPr lang="ru-RU" altLang="ru-RU" sz="3600" dirty="0">
              <a:latin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27F680-C0DF-487F-8265-11E882D1FB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8247" y="1514113"/>
            <a:ext cx="5629634" cy="5170050"/>
          </a:xfrm>
        </p:spPr>
        <p:txBody>
          <a:bodyPr>
            <a:normAutofit fontScale="25000" lnSpcReduction="20000"/>
          </a:bodyPr>
          <a:lstStyle/>
          <a:p>
            <a:pPr marL="0" lvl="0" indent="0" algn="just" defTabSz="4572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altLang="ru-RU" sz="6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Позашкільна освіта та виховання є частиною структури освіти </a:t>
            </a:r>
            <a:r>
              <a:rPr lang="uk-UA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і спрямовуються на розвиток здібностей, талантів дітей, учнівської та студентської молоді, задоволення їх інтересів, духовних запитів і потреб у професійному визначенні. </a:t>
            </a:r>
          </a:p>
          <a:p>
            <a:pPr marL="0" lvl="0" indent="0" algn="just" defTabSz="4572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	Вони здійснюються закладами освіти, сім’єю, трудовими колективами, громадськими організаціями, товариствами, фон-дами і ґрунтуються на принципі добро-вільності вибору типів закладів, видів діяльності.</a:t>
            </a:r>
          </a:p>
          <a:p>
            <a:pPr marL="0" lvl="0" indent="0" algn="just" defTabSz="4572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Навчально-виховний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процес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позашкільних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навчальних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закладах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незалежно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підпорядкування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типів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форм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власності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здійснюється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altLang="ru-RU" sz="6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типовими</a:t>
            </a:r>
            <a:r>
              <a:rPr lang="ru-RU" altLang="ru-RU" sz="6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навчальними</a:t>
            </a:r>
            <a:r>
              <a:rPr lang="ru-RU" altLang="ru-RU" sz="6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планами і </a:t>
            </a:r>
            <a:r>
              <a:rPr lang="ru-RU" altLang="ru-RU" sz="6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програмами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затверджуються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спеціально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уповноваженим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центральним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органом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виконавчої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влади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галузі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освіти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іншими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центральними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органами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виконавчої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влади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, у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сфері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управління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яких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перебувають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позашкільні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навчальні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заклади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0" lvl="0" indent="0" algn="just" defTabSz="4572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Позашкільні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навчальні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заклади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можуть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планувати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роботу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гуртків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секцій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іншими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навчальними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планами і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програмами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умови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затвердження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їх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відповідними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місцевими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органами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виконавчої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6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влади</a:t>
            </a:r>
            <a:r>
              <a:rPr lang="ru-RU" altLang="ru-RU" sz="6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C96EB1B-BCE8-4B0D-80E6-B3B4BB9C7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2639" y="1514114"/>
            <a:ext cx="5374889" cy="501352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позашкільну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неформальна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вона не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відноситься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Діють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робітничої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надаються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церквами і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профспілками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О.В.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Шапочкіної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описано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цікавий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факт,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неформальної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шкільної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успішності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формальних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закладів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введено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експериментальну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Крім них,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вільного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 і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молодіжні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клуби 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Дослідницею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неформальної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майбутніх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учителів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громадянська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взаємовплив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взаємодоповнення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формальної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неформальної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неперервної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варіативність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методичного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неформальної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: влево-вправо 5">
            <a:extLst>
              <a:ext uri="{FF2B5EF4-FFF2-40B4-BE49-F238E27FC236}">
                <a16:creationId xmlns:a16="http://schemas.microsoft.com/office/drawing/2014/main" id="{73D52EF9-7B55-4A5B-A4F0-B8C9633B218C}"/>
              </a:ext>
            </a:extLst>
          </p:cNvPr>
          <p:cNvSpPr/>
          <p:nvPr/>
        </p:nvSpPr>
        <p:spPr>
          <a:xfrm>
            <a:off x="2906992" y="-14724"/>
            <a:ext cx="5836194" cy="1024343"/>
          </a:xfrm>
          <a:prstGeom prst="leftRightArrow">
            <a:avLst/>
          </a:prstGeom>
          <a:gradFill>
            <a:gsLst>
              <a:gs pos="40000">
                <a:schemeClr val="accent2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>
                <a:solidFill>
                  <a:srgbClr val="A6B727">
                    <a:lumMod val="50000"/>
                  </a:srgbClr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Позашкільна освіта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7766EB4-B5E4-4767-B64E-409F9B075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46" y="173837"/>
            <a:ext cx="1539712" cy="102814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F323FD6-38C1-4E77-9909-C4D0D5981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153" y="330360"/>
            <a:ext cx="1534017" cy="102081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068108" y="1479342"/>
            <a:ext cx="4752528" cy="122413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Професійні школи 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3060" y="3413513"/>
            <a:ext cx="2945099" cy="16561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Низького типу</a:t>
            </a:r>
          </a:p>
          <a:p>
            <a:pPr algn="ctr"/>
            <a:endParaRPr lang="uk-UA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</a:rPr>
              <a:t>(направлені на отримання знань</a:t>
            </a:r>
            <a:r>
              <a:rPr lang="en-US" sz="1600" dirty="0">
                <a:solidFill>
                  <a:srgbClr val="002060"/>
                </a:solidFill>
                <a:latin typeface="Book Antiqua"/>
              </a:rPr>
              <a:t>,</a:t>
            </a:r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</a:rPr>
              <a:t> пов</a:t>
            </a:r>
            <a:r>
              <a:rPr lang="en-US" sz="1600" dirty="0">
                <a:solidFill>
                  <a:srgbClr val="002060"/>
                </a:solidFill>
                <a:latin typeface="Book Antiqua"/>
              </a:rPr>
              <a:t>’</a:t>
            </a:r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</a:rPr>
              <a:t>язаних з їх професією)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388011" y="3439013"/>
            <a:ext cx="2736304" cy="16561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Вищого типу</a:t>
            </a:r>
          </a:p>
          <a:p>
            <a:pPr algn="ctr"/>
            <a:endParaRPr lang="uk-UA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</a:rPr>
              <a:t>(готовлять кваліфікованих працівників)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7955868" y="2761359"/>
            <a:ext cx="576064" cy="64807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10504135" y="2780928"/>
            <a:ext cx="504056" cy="64807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3ED0D521-7109-4CB7-A6D2-8761D7E626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67" y="3802"/>
            <a:ext cx="1534017" cy="10243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32FB36B3-8221-4B8A-A32E-6BCD65E1AE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983" y="43333"/>
            <a:ext cx="1534017" cy="1020819"/>
          </a:xfrm>
          <a:prstGeom prst="rect">
            <a:avLst/>
          </a:prstGeom>
        </p:spPr>
      </p:pic>
      <p:sp>
        <p:nvSpPr>
          <p:cNvPr id="33" name="Стрелка: влево-вправо 32">
            <a:extLst>
              <a:ext uri="{FF2B5EF4-FFF2-40B4-BE49-F238E27FC236}">
                <a16:creationId xmlns:a16="http://schemas.microsoft.com/office/drawing/2014/main" id="{6ECB28F3-7CD1-4FF3-A076-ADC81CCBC111}"/>
              </a:ext>
            </a:extLst>
          </p:cNvPr>
          <p:cNvSpPr/>
          <p:nvPr/>
        </p:nvSpPr>
        <p:spPr>
          <a:xfrm>
            <a:off x="2396819" y="13262"/>
            <a:ext cx="7047553" cy="1024343"/>
          </a:xfrm>
          <a:prstGeom prst="leftRightArrow">
            <a:avLst/>
          </a:prstGeom>
          <a:gradFill>
            <a:gsLst>
              <a:gs pos="40000">
                <a:schemeClr val="accent2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>
                <a:solidFill>
                  <a:srgbClr val="A6B727">
                    <a:lumMod val="50000"/>
                  </a:srgbClr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Професійно-технічна освіта</a:t>
            </a:r>
            <a:endParaRPr lang="ru-RU" dirty="0"/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2B6FCFDD-6CB5-4C21-8116-DE0D9D607F71}"/>
              </a:ext>
            </a:extLst>
          </p:cNvPr>
          <p:cNvSpPr/>
          <p:nvPr/>
        </p:nvSpPr>
        <p:spPr>
          <a:xfrm>
            <a:off x="929095" y="1650990"/>
            <a:ext cx="3986725" cy="720402"/>
          </a:xfrm>
          <a:prstGeom prst="roundRect">
            <a:avLst/>
          </a:prstGeom>
          <a:solidFill>
            <a:srgbClr val="FDFB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altLang="ru-RU" sz="2700" b="1" dirty="0">
                <a:solidFill>
                  <a:srgbClr val="0708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Професійно-технічна</a:t>
            </a:r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43747B77-D6A4-400C-8B36-F2B6DEB92565}"/>
              </a:ext>
            </a:extLst>
          </p:cNvPr>
          <p:cNvSpPr/>
          <p:nvPr/>
        </p:nvSpPr>
        <p:spPr>
          <a:xfrm>
            <a:off x="1217027" y="2708370"/>
            <a:ext cx="3352619" cy="730643"/>
          </a:xfrm>
          <a:prstGeom prst="roundRect">
            <a:avLst/>
          </a:prstGeom>
          <a:solidFill>
            <a:srgbClr val="FDFB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altLang="ru-RU" sz="2700" b="1" dirty="0">
                <a:solidFill>
                  <a:srgbClr val="0708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Вища</a:t>
            </a:r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8BAA19B4-5585-4385-8728-221F9DF45ACB}"/>
              </a:ext>
            </a:extLst>
          </p:cNvPr>
          <p:cNvSpPr/>
          <p:nvPr/>
        </p:nvSpPr>
        <p:spPr>
          <a:xfrm>
            <a:off x="1253773" y="3819359"/>
            <a:ext cx="3352619" cy="730643"/>
          </a:xfrm>
          <a:prstGeom prst="roundRect">
            <a:avLst/>
          </a:prstGeom>
          <a:solidFill>
            <a:srgbClr val="FDFB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altLang="ru-RU" sz="2700" b="1" dirty="0">
                <a:solidFill>
                  <a:srgbClr val="0708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Післядипломна</a:t>
            </a: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01D46832-1721-4313-A7DE-A6CE8486A036}"/>
              </a:ext>
            </a:extLst>
          </p:cNvPr>
          <p:cNvSpPr/>
          <p:nvPr/>
        </p:nvSpPr>
        <p:spPr>
          <a:xfrm>
            <a:off x="759826" y="5044880"/>
            <a:ext cx="4267019" cy="1621260"/>
          </a:xfrm>
          <a:prstGeom prst="roundRect">
            <a:avLst/>
          </a:prstGeom>
          <a:solidFill>
            <a:srgbClr val="FDFB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altLang="ru-RU" sz="2700" b="1" dirty="0">
                <a:solidFill>
                  <a:srgbClr val="0708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Підготовка</a:t>
            </a:r>
          </a:p>
          <a:p>
            <a:pPr lvl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altLang="ru-RU" sz="2700" b="1" dirty="0">
                <a:solidFill>
                  <a:srgbClr val="0708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науково-педагогічних</a:t>
            </a:r>
          </a:p>
          <a:p>
            <a:pPr lvl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altLang="ru-RU" sz="2700" b="1" dirty="0">
                <a:solidFill>
                  <a:srgbClr val="0708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кадрів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03A75F78-9919-4C63-8055-3D541722EC99}"/>
              </a:ext>
            </a:extLst>
          </p:cNvPr>
          <p:cNvCxnSpPr>
            <a:stCxn id="41" idx="2"/>
          </p:cNvCxnSpPr>
          <p:nvPr/>
        </p:nvCxnSpPr>
        <p:spPr>
          <a:xfrm flipH="1">
            <a:off x="2864217" y="2371392"/>
            <a:ext cx="58241" cy="3009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1B41717C-0694-4484-9983-9585818A574D}"/>
              </a:ext>
            </a:extLst>
          </p:cNvPr>
          <p:cNvCxnSpPr>
            <a:cxnSpLocks/>
          </p:cNvCxnSpPr>
          <p:nvPr/>
        </p:nvCxnSpPr>
        <p:spPr>
          <a:xfrm>
            <a:off x="2941780" y="2361646"/>
            <a:ext cx="0" cy="32042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CE155604-FB79-43DB-8223-DAFCB8E146D2}"/>
              </a:ext>
            </a:extLst>
          </p:cNvPr>
          <p:cNvCxnSpPr>
            <a:cxnSpLocks/>
          </p:cNvCxnSpPr>
          <p:nvPr/>
        </p:nvCxnSpPr>
        <p:spPr>
          <a:xfrm flipH="1">
            <a:off x="2930084" y="3439013"/>
            <a:ext cx="11696" cy="41461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A0824B83-CA21-4539-A83A-EB5E05EE4471}"/>
              </a:ext>
            </a:extLst>
          </p:cNvPr>
          <p:cNvCxnSpPr>
            <a:cxnSpLocks/>
            <a:stCxn id="43" idx="2"/>
          </p:cNvCxnSpPr>
          <p:nvPr/>
        </p:nvCxnSpPr>
        <p:spPr>
          <a:xfrm>
            <a:off x="2930083" y="4550002"/>
            <a:ext cx="11697" cy="5196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798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Объект 24">
            <a:extLst>
              <a:ext uri="{FF2B5EF4-FFF2-40B4-BE49-F238E27FC236}">
                <a16:creationId xmlns:a16="http://schemas.microsoft.com/office/drawing/2014/main" id="{F981EB39-5820-4620-886C-2706A6F2BF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9501" y="1170953"/>
            <a:ext cx="5588379" cy="5404018"/>
          </a:xfrm>
        </p:spPr>
        <p:txBody>
          <a:bodyPr>
            <a:normAutofit fontScale="25000" lnSpcReduction="20000"/>
          </a:bodyPr>
          <a:lstStyle/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Професійно-технічна освіта забезпечує здобуття громадянами професії відповідно до їх покликань, інтересів, здібностей, перепідготовку, підвищення їх професійної кваліфікації. </a:t>
            </a: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Професійно-технічна освіта громадян здійснюється </a:t>
            </a:r>
            <a:r>
              <a:rPr lang="uk-UA" altLang="ru-RU" sz="7200" b="1" u="sng" dirty="0">
                <a:solidFill>
                  <a:schemeClr val="tx1"/>
                </a:solidFill>
                <a:latin typeface="Times New Roman" panose="02020603050405020304" pitchFamily="18" charset="0"/>
              </a:rPr>
              <a:t>на базі повної загальної</a:t>
            </a:r>
            <a:r>
              <a:rPr lang="uk-UA" altLang="ru-RU" sz="7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uk-UA" altLang="ru-RU" sz="7200" b="1" u="sng" dirty="0">
                <a:solidFill>
                  <a:schemeClr val="tx1"/>
                </a:solidFill>
                <a:latin typeface="Times New Roman" panose="02020603050405020304" pitchFamily="18" charset="0"/>
              </a:rPr>
              <a:t>середньої</a:t>
            </a:r>
            <a:r>
              <a:rPr lang="uk-UA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освіти або </a:t>
            </a:r>
            <a:r>
              <a:rPr lang="uk-UA" altLang="ru-RU" sz="7200" b="1" u="sng" dirty="0">
                <a:solidFill>
                  <a:schemeClr val="tx1"/>
                </a:solidFill>
                <a:latin typeface="Times New Roman" panose="02020603050405020304" pitchFamily="18" charset="0"/>
              </a:rPr>
              <a:t>базової загальної середньої</a:t>
            </a:r>
            <a:r>
              <a:rPr lang="uk-UA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освіти з наданням можливості здобувати повну загальну середню освіту.</a:t>
            </a: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- ПТЗО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можуть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мати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денні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вечірні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відділення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створювати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і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входити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в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різні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комплекси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об'єднання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.</a:t>
            </a: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– ПТЗО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здійснюють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підготовку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перепідготовку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і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підвищення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кваліфікації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громадян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за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державним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контрактом, а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також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за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угодами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з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підприємствами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об'єднаннями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установами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організаціями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окремими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громадянами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.</a:t>
            </a: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– ПТЗО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можуть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мати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одне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або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декілька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базових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підприємств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об'єднань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організацій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, для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яких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вони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готують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робітничі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кадри.</a:t>
            </a: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72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Випускникам</a:t>
            </a:r>
            <a:r>
              <a:rPr lang="ru-RU" altLang="ru-RU" sz="72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ПТЗО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відповідно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до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їх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освітньо-кваліфікаційного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рівня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присвоюється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кваліфікація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«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кваліфікований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робітник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» з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набутої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професії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відповідного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розряду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(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категорії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).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Випускникам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ВПУ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може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присвоюватися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кваліфікація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«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молодший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7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спеціаліст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</a:rPr>
              <a:t>».</a:t>
            </a: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altLang="ru-RU" sz="72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26" name="Объект 25">
            <a:extLst>
              <a:ext uri="{FF2B5EF4-FFF2-40B4-BE49-F238E27FC236}">
                <a16:creationId xmlns:a16="http://schemas.microsoft.com/office/drawing/2014/main" id="{0F00B472-4F4C-4C2F-9EDF-2145DA80C3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97880" y="1170954"/>
            <a:ext cx="5870868" cy="5244360"/>
          </a:xfrm>
        </p:spPr>
        <p:txBody>
          <a:bodyPr>
            <a:normAutofit fontScale="25000" lnSpcReduction="20000"/>
          </a:bodyPr>
          <a:lstStyle/>
          <a:p>
            <a:pPr marL="274320" lvl="0" indent="0" algn="just">
              <a:lnSpc>
                <a:spcPct val="100000"/>
              </a:lnSpc>
              <a:spcBef>
                <a:spcPct val="20000"/>
              </a:spcBef>
              <a:buClr>
                <a:srgbClr val="FFF654"/>
              </a:buClr>
              <a:buSzPct val="95000"/>
              <a:buNone/>
            </a:pP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 система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обов'язкова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випускників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повної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народної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 тих,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навчаються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ній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переважна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відвідують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7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професійній</a:t>
            </a:r>
            <a:r>
              <a:rPr lang="ru-RU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школі</a:t>
            </a:r>
            <a:r>
              <a:rPr lang="ru-RU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нижчого</a:t>
            </a:r>
            <a:r>
              <a:rPr lang="ru-RU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типу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відриву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 вони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проходять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курс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учнівства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74320" lvl="0" indent="0" algn="just">
              <a:lnSpc>
                <a:spcPct val="100000"/>
              </a:lnSpc>
              <a:spcBef>
                <a:spcPct val="20000"/>
              </a:spcBef>
              <a:buClr>
                <a:srgbClr val="FFF654"/>
              </a:buClr>
              <a:buSzPct val="95000"/>
              <a:buNone/>
            </a:pP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школах </a:t>
            </a:r>
            <a:r>
              <a:rPr lang="ru-RU" sz="7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вузькопрофесійна</a:t>
            </a:r>
            <a:r>
              <a:rPr lang="ru-RU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учні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одержують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основному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спеціальністю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школах є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загальноосвітні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право на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проходження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професійні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підвищеного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типу. </a:t>
            </a:r>
          </a:p>
          <a:p>
            <a:pPr marL="274320" lvl="0" indent="0" algn="just">
              <a:lnSpc>
                <a:spcPct val="100000"/>
              </a:lnSpc>
              <a:spcBef>
                <a:spcPct val="20000"/>
              </a:spcBef>
              <a:buClr>
                <a:srgbClr val="FFF654"/>
              </a:buClr>
              <a:buSzPct val="95000"/>
              <a:buNone/>
            </a:pP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шкіл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підвищеного</a:t>
            </a:r>
            <a:r>
              <a:rPr lang="ru-RU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вельми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різноманітна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безліч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7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шкіл</a:t>
            </a:r>
            <a:r>
              <a:rPr lang="ru-RU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спеціальностей</a:t>
            </a:r>
            <a:r>
              <a:rPr lang="ru-RU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домогосподарські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медичні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сподарські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терміном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1 - 4 роки.</a:t>
            </a:r>
          </a:p>
          <a:p>
            <a:pPr marL="274320" lvl="0" indent="0" algn="just">
              <a:lnSpc>
                <a:spcPct val="100000"/>
              </a:lnSpc>
              <a:spcBef>
                <a:spcPct val="20000"/>
              </a:spcBef>
              <a:buClr>
                <a:srgbClr val="FFF654"/>
              </a:buClr>
              <a:buSzPct val="95000"/>
              <a:buNone/>
            </a:pP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готують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кваліфікованих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чином для </a:t>
            </a:r>
            <a:r>
              <a:rPr lang="ru-RU" sz="7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Є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невелика мережа </a:t>
            </a:r>
            <a:r>
              <a:rPr lang="ru-RU" sz="7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училищ і </a:t>
            </a:r>
            <a:r>
              <a:rPr lang="ru-RU" sz="7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інженерних</a:t>
            </a:r>
            <a:r>
              <a:rPr lang="ru-RU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шкіл</a:t>
            </a:r>
            <a:r>
              <a:rPr lang="ru-RU" sz="7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тих,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закінчили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класів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гімназії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них 2 - 3 роки,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готуються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інженери</a:t>
            </a:r>
            <a:r>
              <a:rPr lang="ru-RU" sz="7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широкого </a:t>
            </a:r>
            <a:r>
              <a:rPr lang="ru-RU" sz="7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профілю</a:t>
            </a:r>
            <a:endParaRPr lang="ru-RU" sz="7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FFBCFF21-497B-4520-B98F-CEE3918AF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67" y="3802"/>
            <a:ext cx="1534017" cy="102434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F35FE88-9DF9-474A-A1E8-FC2301EC6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983" y="43333"/>
            <a:ext cx="1534017" cy="1020819"/>
          </a:xfrm>
          <a:prstGeom prst="rect">
            <a:avLst/>
          </a:prstGeom>
        </p:spPr>
      </p:pic>
      <p:sp>
        <p:nvSpPr>
          <p:cNvPr id="30" name="Стрелка: влево-вправо 29">
            <a:extLst>
              <a:ext uri="{FF2B5EF4-FFF2-40B4-BE49-F238E27FC236}">
                <a16:creationId xmlns:a16="http://schemas.microsoft.com/office/drawing/2014/main" id="{AF24F20A-9693-46A9-B441-8CFC647349AB}"/>
              </a:ext>
            </a:extLst>
          </p:cNvPr>
          <p:cNvSpPr/>
          <p:nvPr/>
        </p:nvSpPr>
        <p:spPr>
          <a:xfrm>
            <a:off x="2396819" y="13262"/>
            <a:ext cx="7047553" cy="1024343"/>
          </a:xfrm>
          <a:prstGeom prst="leftRightArrow">
            <a:avLst/>
          </a:prstGeom>
          <a:gradFill>
            <a:gsLst>
              <a:gs pos="40000">
                <a:schemeClr val="accent2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>
                <a:solidFill>
                  <a:srgbClr val="A6B727">
                    <a:lumMod val="50000"/>
                  </a:srgbClr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Професійно-технічна освіта</a:t>
            </a:r>
            <a:endParaRPr lang="ru-RU" dirty="0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0735987D-5975-4EE3-8398-AA2F4BBEC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67" y="0"/>
            <a:ext cx="1534017" cy="10243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EFAE79E4-75D3-4FB3-899D-B797DAEE30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983" y="39531"/>
            <a:ext cx="1534017" cy="1020819"/>
          </a:xfrm>
          <a:prstGeom prst="rect">
            <a:avLst/>
          </a:prstGeom>
        </p:spPr>
      </p:pic>
      <p:sp>
        <p:nvSpPr>
          <p:cNvPr id="33" name="Стрелка: влево-вправо 32">
            <a:extLst>
              <a:ext uri="{FF2B5EF4-FFF2-40B4-BE49-F238E27FC236}">
                <a16:creationId xmlns:a16="http://schemas.microsoft.com/office/drawing/2014/main" id="{F167072D-3A1A-4363-A7CF-0FE8390C5005}"/>
              </a:ext>
            </a:extLst>
          </p:cNvPr>
          <p:cNvSpPr/>
          <p:nvPr/>
        </p:nvSpPr>
        <p:spPr>
          <a:xfrm>
            <a:off x="2396819" y="9460"/>
            <a:ext cx="7047553" cy="1024343"/>
          </a:xfrm>
          <a:prstGeom prst="leftRightArrow">
            <a:avLst/>
          </a:prstGeom>
          <a:gradFill>
            <a:gsLst>
              <a:gs pos="40000">
                <a:schemeClr val="accent2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>
                <a:solidFill>
                  <a:srgbClr val="A6B727">
                    <a:lumMod val="50000"/>
                  </a:srgbClr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Професійно-технічна освіта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71107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Поток">
  <a:themeElements>
    <a:clrScheme name="Другая 2">
      <a:dk1>
        <a:sysClr val="windowText" lastClr="000000"/>
      </a:dk1>
      <a:lt1>
        <a:srgbClr val="FF0000"/>
      </a:lt1>
      <a:dk2>
        <a:srgbClr val="000000"/>
      </a:dk2>
      <a:lt2>
        <a:srgbClr val="DBF5F9"/>
      </a:lt2>
      <a:accent1>
        <a:srgbClr val="FFFFFF"/>
      </a:accent1>
      <a:accent2>
        <a:srgbClr val="FFFFFF"/>
      </a:accent2>
      <a:accent3>
        <a:srgbClr val="FFF654"/>
      </a:accent3>
      <a:accent4>
        <a:srgbClr val="000000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4664</TotalTime>
  <Words>2581</Words>
  <Application>Microsoft Office PowerPoint</Application>
  <PresentationFormat>Широкоэкранный</PresentationFormat>
  <Paragraphs>267</Paragraphs>
  <Slides>17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35" baseType="lpstr">
      <vt:lpstr>AngsanaUPC</vt:lpstr>
      <vt:lpstr>Arial</vt:lpstr>
      <vt:lpstr>Arial Black</vt:lpstr>
      <vt:lpstr>Bahnschrift SemiBold</vt:lpstr>
      <vt:lpstr>Bahnschrift SemiBold Condensed</vt:lpstr>
      <vt:lpstr>Book Antiqua</vt:lpstr>
      <vt:lpstr>Calibri</vt:lpstr>
      <vt:lpstr>Constantia</vt:lpstr>
      <vt:lpstr>Corbel</vt:lpstr>
      <vt:lpstr>Menlo</vt:lpstr>
      <vt:lpstr>Symbol</vt:lpstr>
      <vt:lpstr>Tahoma</vt:lpstr>
      <vt:lpstr>Times New Roman</vt:lpstr>
      <vt:lpstr>Wingdings</vt:lpstr>
      <vt:lpstr>Wingdings 2</vt:lpstr>
      <vt:lpstr>Базис</vt:lpstr>
      <vt:lpstr>Поток</vt:lpstr>
      <vt:lpstr>Picture</vt:lpstr>
      <vt:lpstr>Порівняльний аналіз Системи освіти України та Німеччині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освіти в Німеччині </dc:title>
  <dc:creator>Пользователь</dc:creator>
  <cp:lastModifiedBy>Пользователь</cp:lastModifiedBy>
  <cp:revision>77</cp:revision>
  <dcterms:created xsi:type="dcterms:W3CDTF">2020-11-07T14:05:45Z</dcterms:created>
  <dcterms:modified xsi:type="dcterms:W3CDTF">2020-11-17T08:45:24Z</dcterms:modified>
</cp:coreProperties>
</file>