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81" autoAdjust="0"/>
    <p:restoredTop sz="94660"/>
  </p:normalViewPr>
  <p:slideViewPr>
    <p:cSldViewPr>
      <p:cViewPr varScale="1">
        <p:scale>
          <a:sx n="83" d="100"/>
          <a:sy n="83" d="100"/>
        </p:scale>
        <p:origin x="-128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628800"/>
            <a:ext cx="6172200" cy="1296144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latin typeface="Segoe Script" pitchFamily="66" charset="0"/>
              </a:rPr>
              <a:t>ЕЛСІ ДЕ ВОЛЬФ – мати сучасного дизайну</a:t>
            </a:r>
            <a:endParaRPr lang="uk-UA" dirty="0">
              <a:solidFill>
                <a:schemeClr val="tx1"/>
              </a:solidFill>
              <a:latin typeface="Segoe Script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5805264"/>
            <a:ext cx="3598168" cy="569658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latin typeface="Segoe Script" pitchFamily="66" charset="0"/>
              </a:rPr>
              <a:t>Мельник Д. О. ДИЗ-20-з</a:t>
            </a:r>
            <a:endParaRPr lang="uk-UA" dirty="0">
              <a:solidFill>
                <a:schemeClr val="tx1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332656"/>
            <a:ext cx="3178696" cy="4824536"/>
          </a:xfrm>
        </p:spPr>
        <p:txBody>
          <a:bodyPr>
            <a:noAutofit/>
          </a:bodyPr>
          <a:lstStyle/>
          <a:p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Элси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Андерсон де Вульф - американська театральна актриса і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дизайнеруа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інтер'єрів, відома своїми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антівікторіанскіми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інтер'єрами. Одна з основоположниць сучасного дизайну. Перша професійна жінка-дизайнер інтер'єрів в США. 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/>
            </a:r>
            <a:b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У 1903 році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Елсі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де Вульф, її подруга Елізабет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Марбері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і філантропка Анна Морган купили віллу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Тріанон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у Версалі у Франції, яка стала другим центром їх суспільного життя.</a:t>
            </a:r>
            <a:b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Елсі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де Вульф і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Марбері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зняли на двох будинок в Нью-Йорку під назвою «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Ірвінг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Хауз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», який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Елсі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де Вульф переобладнала у французькому стилі, що зробило компаньйонок наймоднішими господинями Нью-Йорка.</a:t>
            </a:r>
            <a:endParaRPr lang="uk-UA" sz="1400" dirty="0">
              <a:solidFill>
                <a:schemeClr val="tx1"/>
              </a:solidFill>
              <a:latin typeface="Palatino Linotype" pitchFamily="18" charset="0"/>
            </a:endParaRPr>
          </a:p>
        </p:txBody>
      </p:sp>
      <p:sp>
        <p:nvSpPr>
          <p:cNvPr id="1026" name="AutoShape 2" descr="[Фотография]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28" name="AutoShape 4" descr="[Фотография]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30" name="AutoShape 6" descr="[Фотография]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" name="Рисунок 5" descr="едв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4209323" cy="61653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60032" y="5229200"/>
            <a:ext cx="33123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latin typeface="Palatino Linotype" pitchFamily="18" charset="0"/>
              </a:rPr>
              <a:t>Популяризувала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носіння</a:t>
            </a:r>
            <a:r>
              <a:rPr lang="ru-RU" sz="1400" b="1" dirty="0" smtClean="0">
                <a:latin typeface="Palatino Linotype" pitchFamily="18" charset="0"/>
              </a:rPr>
              <a:t> коротких </a:t>
            </a:r>
            <a:r>
              <a:rPr lang="ru-RU" sz="1400" b="1" dirty="0" err="1" smtClean="0">
                <a:latin typeface="Palatino Linotype" pitchFamily="18" charset="0"/>
              </a:rPr>
              <a:t>білих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рукавичок</a:t>
            </a:r>
            <a:r>
              <a:rPr lang="ru-RU" sz="1400" b="1" dirty="0" smtClean="0">
                <a:latin typeface="Palatino Linotype" pitchFamily="18" charset="0"/>
              </a:rPr>
              <a:t>. </a:t>
            </a:r>
            <a:r>
              <a:rPr lang="ru-RU" sz="1400" b="1" dirty="0" err="1" smtClean="0">
                <a:latin typeface="Palatino Linotype" pitchFamily="18" charset="0"/>
              </a:rPr>
              <a:t>Першою</a:t>
            </a:r>
            <a:r>
              <a:rPr lang="ru-RU" sz="1400" b="1" dirty="0" smtClean="0">
                <a:latin typeface="Palatino Linotype" pitchFamily="18" charset="0"/>
              </a:rPr>
              <a:t> в 1924 </a:t>
            </a:r>
            <a:r>
              <a:rPr lang="ru-RU" sz="1400" b="1" dirty="0" err="1" smtClean="0">
                <a:latin typeface="Palatino Linotype" pitchFamily="18" charset="0"/>
              </a:rPr>
              <a:t>році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фарбувала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сиве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волосся</a:t>
            </a:r>
            <a:r>
              <a:rPr lang="ru-RU" sz="1400" b="1" dirty="0" smtClean="0">
                <a:latin typeface="Palatino Linotype" pitchFamily="18" charset="0"/>
              </a:rPr>
              <a:t> в </a:t>
            </a:r>
            <a:r>
              <a:rPr lang="ru-RU" sz="1400" b="1" dirty="0" err="1" smtClean="0">
                <a:latin typeface="Palatino Linotype" pitchFamily="18" charset="0"/>
              </a:rPr>
              <a:t>блакитний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колір</a:t>
            </a:r>
            <a:r>
              <a:rPr lang="ru-RU" sz="1400" b="1" dirty="0" smtClean="0">
                <a:latin typeface="Palatino Linotype" pitchFamily="18" charset="0"/>
              </a:rPr>
              <a:t>. </a:t>
            </a:r>
            <a:r>
              <a:rPr lang="ru-RU" sz="1400" b="1" dirty="0" err="1" smtClean="0">
                <a:latin typeface="Palatino Linotype" pitchFamily="18" charset="0"/>
              </a:rPr>
              <a:t>Винайшла</a:t>
            </a:r>
            <a:r>
              <a:rPr lang="ru-RU" sz="1400" b="1" dirty="0" smtClean="0">
                <a:latin typeface="Palatino Linotype" pitchFamily="18" charset="0"/>
              </a:rPr>
              <a:t> коктейль «</a:t>
            </a:r>
            <a:r>
              <a:rPr lang="ru-RU" sz="1400" b="1" dirty="0" err="1" smtClean="0">
                <a:latin typeface="Palatino Linotype" pitchFamily="18" charset="0"/>
              </a:rPr>
              <a:t>Рожева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леді</a:t>
            </a:r>
            <a:r>
              <a:rPr lang="ru-RU" sz="1400" b="1" dirty="0" smtClean="0">
                <a:latin typeface="Palatino Linotype" pitchFamily="18" charset="0"/>
              </a:rPr>
              <a:t>»</a:t>
            </a:r>
            <a:endParaRPr lang="uk-UA" sz="1400" dirty="0">
              <a:latin typeface="Palatino Linotype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3312368" cy="5688632"/>
          </a:xfrm>
        </p:spPr>
        <p:txBody>
          <a:bodyPr>
            <a:normAutofit/>
          </a:bodyPr>
          <a:lstStyle/>
          <a:p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За пропозицією Елізабет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Марбері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і Сари Купер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Хьюітт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(</a:t>
            </a:r>
            <a:r>
              <a:rPr lang="en-US" sz="1400" b="1" dirty="0" smtClean="0">
                <a:solidFill>
                  <a:schemeClr val="tx1"/>
                </a:solidFill>
                <a:latin typeface="Palatino Linotype" pitchFamily="18" charset="0"/>
              </a:rPr>
              <a:t>Sarah Cooper Hewitt)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Елсі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де Вульф зайнялася дизайном інтер'єрів, в той час майже виключно чоловічою справою. Їй допомогли репутація сценографа, успіх в оздобленні будинку, який вона ділила з подругою Елізабет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Марбері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і зв'язку в суспільстві. Архітектор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Стенфорд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Уайт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допоміг їй виграти замовлення на дизайн інтер'єрів для колоніального клубу - першого приватного жіночого клубу, заснованого в Нью-Йорку в 1903 році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Флоренс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Харриман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. Там вона продемонструвала свої фірмові принципи дизайну: простота, легкість (за рахунок використання дзеркал і світлих відтінків фарби і тканини), а також візуальне (а не просте стилістичне) єдність. Її вражаючий успіх там твердо поставив її як першу професійну жінку-дизайнера інтер'єру в США.</a:t>
            </a:r>
            <a:endParaRPr lang="uk-UA" sz="1400" dirty="0">
              <a:solidFill>
                <a:schemeClr val="tx1"/>
              </a:solidFill>
              <a:latin typeface="Palatino Linotype" pitchFamily="18" charset="0"/>
            </a:endParaRPr>
          </a:p>
        </p:txBody>
      </p:sp>
      <p:sp>
        <p:nvSpPr>
          <p:cNvPr id="16386" name="AutoShape 2" descr="[Фотография]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388" name="AutoShape 4" descr="[Фотография]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Рисунок 4" descr="едв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476672"/>
            <a:ext cx="4032448" cy="5005394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3050"/>
            <a:ext cx="8424936" cy="1931814"/>
          </a:xfrm>
        </p:spPr>
        <p:txBody>
          <a:bodyPr>
            <a:noAutofit/>
          </a:bodyPr>
          <a:lstStyle/>
          <a:p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Після відкриття Колоніального клубу в 1905 році протягом шести років працювала дизайнером інтер'єрів. У 1913 році відкрила своє бюро. У 1915 році робила інтер'єри другого поверху садиби в Нью-Йорку для Генрі Клей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Фріка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, що зробило її багатою. Серед її клієнтів були Анна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Вандербільт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, Анна Морган,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Віндзор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і багато інших. Ввела моду на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шинуазрі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, легкі і світлі французькі інтер'єри, легкі оббивні тканини з квітковими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принтами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, зручні меблі та практичні інтер'єри.</a:t>
            </a:r>
            <a:b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Яскраво виражений і явно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антівікторіанскій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стиль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Елсі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де Вульф сприяв формуванню смаку у її покоління. Серія статей в журналах </a:t>
            </a:r>
            <a:r>
              <a:rPr lang="en-US" sz="1400" b="1" dirty="0" smtClean="0">
                <a:solidFill>
                  <a:schemeClr val="tx1"/>
                </a:solidFill>
                <a:latin typeface="Palatino Linotype" pitchFamily="18" charset="0"/>
              </a:rPr>
              <a:t>Good Housekeeping ( «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Домашний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uk-UA" sz="1400" b="1" dirty="0" err="1" smtClean="0">
                <a:solidFill>
                  <a:schemeClr val="tx1"/>
                </a:solidFill>
                <a:latin typeface="Palatino Linotype" pitchFamily="18" charset="0"/>
              </a:rPr>
              <a:t>очаг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») і </a:t>
            </a:r>
            <a:r>
              <a:rPr lang="en-US" sz="1400" b="1" dirty="0" smtClean="0">
                <a:solidFill>
                  <a:schemeClr val="tx1"/>
                </a:solidFill>
                <a:latin typeface="Palatino Linotype" pitchFamily="18" charset="0"/>
              </a:rPr>
              <a:t>The Delineator 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була зібрана нею в книзі </a:t>
            </a:r>
            <a:r>
              <a:rPr lang="en-US" sz="1400" b="1" dirty="0" smtClean="0">
                <a:solidFill>
                  <a:schemeClr val="tx1"/>
                </a:solidFill>
                <a:latin typeface="Palatino Linotype" pitchFamily="18" charset="0"/>
              </a:rPr>
              <a:t>The House in Good Taste ( «</a:t>
            </a:r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Будинок в доброму смаку»), опублікованій в 1913 році і стала популярною серед американських жінок.</a:t>
            </a:r>
            <a:endParaRPr lang="uk-UA" sz="1400" dirty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7" name="Содержимое 6" descr="едв2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827584" y="2276872"/>
            <a:ext cx="2520280" cy="3770338"/>
          </a:xfrm>
        </p:spPr>
      </p:pic>
      <p:pic>
        <p:nvPicPr>
          <p:cNvPr id="8" name="Содержимое 7" descr="едв1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427984" y="3140968"/>
            <a:ext cx="3600400" cy="36004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395536" y="6093296"/>
            <a:ext cx="3657600" cy="658368"/>
          </a:xfrm>
        </p:spPr>
        <p:txBody>
          <a:bodyPr/>
          <a:lstStyle/>
          <a:p>
            <a:r>
              <a:rPr lang="ru-RU" dirty="0" err="1" smtClean="0"/>
              <a:t>Жіночий</a:t>
            </a:r>
            <a:r>
              <a:rPr lang="ru-RU" dirty="0" smtClean="0"/>
              <a:t> </a:t>
            </a:r>
            <a:r>
              <a:rPr lang="ru-RU" dirty="0" err="1" smtClean="0"/>
              <a:t>Колоніальний</a:t>
            </a:r>
            <a:r>
              <a:rPr lang="ru-RU" dirty="0" smtClean="0"/>
              <a:t> клуб в Нью-Йорку</a:t>
            </a:r>
            <a:endParaRPr lang="uk-UA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55976" y="2420888"/>
            <a:ext cx="3657600" cy="658368"/>
          </a:xfrm>
        </p:spPr>
        <p:txBody>
          <a:bodyPr/>
          <a:lstStyle/>
          <a:p>
            <a:r>
              <a:rPr lang="ru-RU" dirty="0" err="1" smtClean="0"/>
              <a:t>Інтер'єр</a:t>
            </a:r>
            <a:r>
              <a:rPr lang="ru-RU" dirty="0" smtClean="0"/>
              <a:t> </a:t>
            </a:r>
            <a:r>
              <a:rPr lang="ru-RU" dirty="0" err="1" smtClean="0"/>
              <a:t>павільйону</a:t>
            </a:r>
            <a:r>
              <a:rPr lang="ru-RU" dirty="0" smtClean="0"/>
              <a:t> на </a:t>
            </a:r>
            <a:r>
              <a:rPr lang="ru-RU" dirty="0" err="1" smtClean="0"/>
              <a:t>віллі</a:t>
            </a:r>
            <a:r>
              <a:rPr lang="ru-RU" dirty="0" smtClean="0"/>
              <a:t> </a:t>
            </a:r>
            <a:r>
              <a:rPr lang="ru-RU" dirty="0" err="1" smtClean="0"/>
              <a:t>Тріанон</a:t>
            </a:r>
            <a:r>
              <a:rPr lang="ru-RU" dirty="0" smtClean="0"/>
              <a:t> у </a:t>
            </a:r>
            <a:r>
              <a:rPr lang="ru-RU" dirty="0" err="1" smtClean="0"/>
              <a:t>Версалі</a:t>
            </a:r>
            <a:endParaRPr lang="uk-UA" dirty="0"/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едв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88640"/>
            <a:ext cx="4297308" cy="3024336"/>
          </a:xfrm>
          <a:prstGeom prst="rect">
            <a:avLst/>
          </a:prstGeom>
        </p:spPr>
      </p:pic>
      <p:pic>
        <p:nvPicPr>
          <p:cNvPr id="7" name="Рисунок 6" descr="едв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375636"/>
            <a:ext cx="3960440" cy="3328713"/>
          </a:xfrm>
          <a:prstGeom prst="rect">
            <a:avLst/>
          </a:prstGeom>
        </p:spPr>
      </p:pic>
      <p:pic>
        <p:nvPicPr>
          <p:cNvPr id="8" name="Рисунок 7" descr="едв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356992"/>
            <a:ext cx="4445802" cy="3354878"/>
          </a:xfrm>
          <a:prstGeom prst="rect">
            <a:avLst/>
          </a:prstGeom>
        </p:spPr>
      </p:pic>
      <p:pic>
        <p:nvPicPr>
          <p:cNvPr id="9" name="Рисунок 8" descr="едв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260648"/>
            <a:ext cx="3960440" cy="2952328"/>
          </a:xfrm>
          <a:prstGeom prst="rect">
            <a:avLst/>
          </a:prstGeom>
        </p:spPr>
      </p:pic>
      <p:pic>
        <p:nvPicPr>
          <p:cNvPr id="10" name="Рисунок 9" descr="едв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35696" y="2132856"/>
            <a:ext cx="864096" cy="104418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547664" y="2924944"/>
            <a:ext cx="15696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 smtClean="0">
                <a:latin typeface="Palatino Linotype" pitchFamily="18" charset="0"/>
              </a:rPr>
              <a:t>Фарбовані меблі</a:t>
            </a:r>
            <a:endParaRPr lang="uk-UA" sz="1400" dirty="0">
              <a:latin typeface="Palatino Linotype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4032448" cy="864096"/>
          </a:xfrm>
        </p:spPr>
        <p:txBody>
          <a:bodyPr>
            <a:normAutofit fontScale="90000"/>
          </a:bodyPr>
          <a:lstStyle/>
          <a:p>
            <a:r>
              <a:rPr lang="uk-UA" sz="1400" b="1" dirty="0" smtClean="0">
                <a:solidFill>
                  <a:schemeClr val="tx1"/>
                </a:solidFill>
                <a:latin typeface="Palatino Linotype" pitchFamily="18" charset="0"/>
              </a:rPr>
              <a:t>Багато прийомів з першого проекту лягли в основу її стилю. З цього почався її шлях в дизайні інтер'єру. Увінчався успіх заснуванням власної компанії.</a:t>
            </a:r>
            <a:endParaRPr lang="uk-UA" sz="1400" b="1" dirty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4" name="Содержимое 3" descr="едв1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340767"/>
            <a:ext cx="4104456" cy="2985059"/>
          </a:xfrm>
        </p:spPr>
      </p:pic>
      <p:sp>
        <p:nvSpPr>
          <p:cNvPr id="5" name="Прямоугольник 4"/>
          <p:cNvSpPr/>
          <p:nvPr/>
        </p:nvSpPr>
        <p:spPr>
          <a:xfrm>
            <a:off x="1115616" y="4581128"/>
            <a:ext cx="37444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latin typeface="Palatino Linotype" pitchFamily="18" charset="0"/>
              </a:rPr>
              <a:t>Наступним</a:t>
            </a:r>
            <a:r>
              <a:rPr lang="ru-RU" sz="1400" b="1" dirty="0" smtClean="0">
                <a:latin typeface="Palatino Linotype" pitchFamily="18" charset="0"/>
              </a:rPr>
              <a:t> проектом для </a:t>
            </a:r>
            <a:r>
              <a:rPr lang="ru-RU" sz="1400" b="1" dirty="0" err="1" smtClean="0">
                <a:latin typeface="Palatino Linotype" pitchFamily="18" charset="0"/>
              </a:rPr>
              <a:t>Елсі</a:t>
            </a:r>
            <a:r>
              <a:rPr lang="ru-RU" sz="1400" b="1" dirty="0" smtClean="0">
                <a:latin typeface="Palatino Linotype" pitchFamily="18" charset="0"/>
              </a:rPr>
              <a:t> стало </a:t>
            </a:r>
            <a:r>
              <a:rPr lang="ru-RU" sz="1400" b="1" dirty="0" err="1" smtClean="0">
                <a:latin typeface="Palatino Linotype" pitchFamily="18" charset="0"/>
              </a:rPr>
              <a:t>замовлення</a:t>
            </a:r>
            <a:r>
              <a:rPr lang="ru-RU" sz="1400" b="1" dirty="0" smtClean="0">
                <a:latin typeface="Palatino Linotype" pitchFamily="18" charset="0"/>
              </a:rPr>
              <a:t> на </a:t>
            </a:r>
            <a:r>
              <a:rPr lang="ru-RU" sz="1400" b="1" dirty="0" err="1" smtClean="0">
                <a:latin typeface="Palatino Linotype" pitchFamily="18" charset="0"/>
              </a:rPr>
              <a:t>оформлення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Колоні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Клаб</a:t>
            </a:r>
            <a:r>
              <a:rPr lang="ru-RU" sz="1400" b="1" dirty="0" smtClean="0">
                <a:latin typeface="Palatino Linotype" pitchFamily="18" charset="0"/>
              </a:rPr>
              <a:t> в Нью-Йорку (1905). </a:t>
            </a:r>
            <a:r>
              <a:rPr lang="ru-RU" sz="1400" b="1" dirty="0" err="1" smtClean="0">
                <a:latin typeface="Palatino Linotype" pitchFamily="18" charset="0"/>
              </a:rPr>
              <a:t>Це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був</a:t>
            </a:r>
            <a:r>
              <a:rPr lang="ru-RU" sz="1400" b="1" dirty="0" smtClean="0">
                <a:latin typeface="Palatino Linotype" pitchFamily="18" charset="0"/>
              </a:rPr>
              <a:t> перший </a:t>
            </a:r>
            <a:r>
              <a:rPr lang="ru-RU" sz="1400" b="1" dirty="0" err="1" smtClean="0">
                <a:latin typeface="Palatino Linotype" pitchFamily="18" charset="0"/>
              </a:rPr>
              <a:t>жіночий</a:t>
            </a:r>
            <a:r>
              <a:rPr lang="ru-RU" sz="1400" b="1" dirty="0" smtClean="0">
                <a:latin typeface="Palatino Linotype" pitchFamily="18" charset="0"/>
              </a:rPr>
              <a:t> клуб, </a:t>
            </a:r>
            <a:r>
              <a:rPr lang="ru-RU" sz="1400" b="1" dirty="0" err="1" smtClean="0">
                <a:latin typeface="Palatino Linotype" pitchFamily="18" charset="0"/>
              </a:rPr>
              <a:t>який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функціонує</a:t>
            </a:r>
            <a:r>
              <a:rPr lang="ru-RU" sz="1400" b="1" dirty="0" smtClean="0">
                <a:latin typeface="Palatino Linotype" pitchFamily="18" charset="0"/>
              </a:rPr>
              <a:t> як </a:t>
            </a:r>
            <a:r>
              <a:rPr lang="ru-RU" sz="1400" b="1" dirty="0" err="1" smtClean="0">
                <a:latin typeface="Palatino Linotype" pitchFamily="18" charset="0"/>
              </a:rPr>
              <a:t>готель</a:t>
            </a:r>
            <a:r>
              <a:rPr lang="ru-RU" sz="1400" b="1" dirty="0" smtClean="0">
                <a:latin typeface="Palatino Linotype" pitchFamily="18" charset="0"/>
              </a:rPr>
              <a:t>. Робота по дизайну клубу </a:t>
            </a:r>
            <a:r>
              <a:rPr lang="ru-RU" sz="1400" b="1" dirty="0" err="1" smtClean="0">
                <a:latin typeface="Palatino Linotype" pitchFamily="18" charset="0"/>
              </a:rPr>
              <a:t>тривала</a:t>
            </a:r>
            <a:r>
              <a:rPr lang="ru-RU" sz="1400" b="1" dirty="0" smtClean="0">
                <a:latin typeface="Palatino Linotype" pitchFamily="18" charset="0"/>
              </a:rPr>
              <a:t> 2 роки </a:t>
            </a:r>
            <a:r>
              <a:rPr lang="ru-RU" sz="1400" b="1" dirty="0" err="1" smtClean="0">
                <a:latin typeface="Palatino Linotype" pitchFamily="18" charset="0"/>
              </a:rPr>
              <a:t>і</a:t>
            </a:r>
            <a:r>
              <a:rPr lang="ru-RU" sz="1400" b="1" dirty="0" smtClean="0">
                <a:latin typeface="Palatino Linotype" pitchFamily="18" charset="0"/>
              </a:rPr>
              <a:t> принесла де Вульф славу.</a:t>
            </a:r>
          </a:p>
          <a:p>
            <a:r>
              <a:rPr lang="ru-RU" sz="1400" dirty="0" smtClean="0">
                <a:latin typeface="Palatino Linotype" pitchFamily="18" charset="0"/>
              </a:rPr>
              <a:t/>
            </a:r>
            <a:br>
              <a:rPr lang="ru-RU" sz="1400" dirty="0" smtClean="0">
                <a:latin typeface="Palatino Linotype" pitchFamily="18" charset="0"/>
              </a:rPr>
            </a:br>
            <a:endParaRPr lang="uk-UA" sz="1400" dirty="0">
              <a:latin typeface="Palatino Linotype" pitchFamily="18" charset="0"/>
            </a:endParaRPr>
          </a:p>
        </p:txBody>
      </p:sp>
      <p:pic>
        <p:nvPicPr>
          <p:cNvPr id="6" name="Рисунок 5" descr="едв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88640"/>
            <a:ext cx="2414946" cy="3240360"/>
          </a:xfrm>
          <a:prstGeom prst="rect">
            <a:avLst/>
          </a:prstGeom>
        </p:spPr>
      </p:pic>
      <p:pic>
        <p:nvPicPr>
          <p:cNvPr id="7" name="Рисунок 6" descr="едв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3584978"/>
            <a:ext cx="3419460" cy="28514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5400000">
            <a:off x="6361155" y="1927877"/>
            <a:ext cx="34256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Palatino Linotype" pitchFamily="18" charset="0"/>
              </a:rPr>
              <a:t>The Colony Club</a:t>
            </a:r>
            <a:endParaRPr lang="uk-UA" sz="2800" dirty="0">
              <a:latin typeface="Palatino Linotype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2200" y="188640"/>
            <a:ext cx="1997968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>
                <a:latin typeface="Palatino Linotype" pitchFamily="18" charset="0"/>
              </a:rPr>
              <a:t>Популярність </a:t>
            </a:r>
            <a:r>
              <a:rPr lang="uk-UA" sz="1400" dirty="0" err="1" smtClean="0">
                <a:latin typeface="Palatino Linotype" pitchFamily="18" charset="0"/>
              </a:rPr>
              <a:t>Елсі</a:t>
            </a:r>
            <a:r>
              <a:rPr lang="uk-UA" sz="1400" dirty="0" smtClean="0">
                <a:latin typeface="Palatino Linotype" pitchFamily="18" charset="0"/>
              </a:rPr>
              <a:t> набирала обертів. У 1910 році їй запропонували написати серію статей про декор будинку, даючи поради, якими могла б скористатися будь-яка американка. Ці статті в подальшому були перероблені в книгу «</a:t>
            </a:r>
            <a:r>
              <a:rPr lang="en-US" sz="1400" dirty="0" smtClean="0">
                <a:latin typeface="Palatino Linotype" pitchFamily="18" charset="0"/>
              </a:rPr>
              <a:t>The house in good taste» (1913 </a:t>
            </a:r>
            <a:r>
              <a:rPr lang="uk-UA" sz="1400" dirty="0" smtClean="0">
                <a:latin typeface="Palatino Linotype" pitchFamily="18" charset="0"/>
              </a:rPr>
              <a:t>р). Книга стала бестселером в США і Англії.</a:t>
            </a:r>
            <a:br>
              <a:rPr lang="uk-UA" sz="1400" dirty="0" smtClean="0">
                <a:latin typeface="Palatino Linotype" pitchFamily="18" charset="0"/>
              </a:rPr>
            </a:br>
            <a:r>
              <a:rPr lang="uk-UA" sz="1400" dirty="0" smtClean="0">
                <a:latin typeface="Palatino Linotype" pitchFamily="18" charset="0"/>
              </a:rPr>
              <a:t/>
            </a:r>
            <a:br>
              <a:rPr lang="uk-UA" sz="1400" dirty="0" smtClean="0">
                <a:latin typeface="Palatino Linotype" pitchFamily="18" charset="0"/>
              </a:rPr>
            </a:br>
            <a:r>
              <a:rPr lang="uk-UA" sz="1400" dirty="0" err="1" smtClean="0">
                <a:latin typeface="Palatino Linotype" pitchFamily="18" charset="0"/>
              </a:rPr>
              <a:t>Елсі</a:t>
            </a:r>
            <a:r>
              <a:rPr lang="uk-UA" sz="1400" dirty="0" smtClean="0">
                <a:latin typeface="Palatino Linotype" pitchFamily="18" charset="0"/>
              </a:rPr>
              <a:t> проводила багато часу у Франції, її стиль піддався деяким змінам, під впливом культури цієї країни. Вона стала додавати орнаменти під леопарда і зебру, поєднуючи їх з яскравими квітами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3" name="Рисунок 2" descr="едв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39"/>
            <a:ext cx="2520280" cy="3394579"/>
          </a:xfrm>
          <a:prstGeom prst="rect">
            <a:avLst/>
          </a:prstGeom>
        </p:spPr>
      </p:pic>
      <p:pic>
        <p:nvPicPr>
          <p:cNvPr id="4" name="Рисунок 3" descr="едв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717032"/>
            <a:ext cx="2520280" cy="29523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99792" y="188640"/>
            <a:ext cx="381642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Palatino Linotype" pitchFamily="18" charset="0"/>
              </a:rPr>
              <a:t>Стиль </a:t>
            </a:r>
            <a:r>
              <a:rPr lang="ru-RU" sz="1600" b="1" dirty="0" err="1" smtClean="0">
                <a:latin typeface="Palatino Linotype" pitchFamily="18" charset="0"/>
              </a:rPr>
              <a:t>Элси</a:t>
            </a:r>
            <a:r>
              <a:rPr lang="ru-RU" sz="1600" b="1" dirty="0" smtClean="0">
                <a:latin typeface="Palatino Linotype" pitchFamily="18" charset="0"/>
              </a:rPr>
              <a:t> де Вульф:</a:t>
            </a:r>
            <a:br>
              <a:rPr lang="ru-RU" sz="1600" b="1" dirty="0" smtClean="0">
                <a:latin typeface="Palatino Linotype" pitchFamily="18" charset="0"/>
              </a:rPr>
            </a:br>
            <a:r>
              <a:rPr lang="ru-RU" sz="1600" b="1" dirty="0" smtClean="0">
                <a:latin typeface="Palatino Linotype" pitchFamily="18" charset="0"/>
              </a:rPr>
              <a:t>Светлые пастельные оттенки стен</a:t>
            </a:r>
          </a:p>
          <a:p>
            <a:pPr algn="ctr"/>
            <a:r>
              <a:rPr lang="ru-RU" b="1" dirty="0" smtClean="0">
                <a:latin typeface="Palatino Linotype" pitchFamily="18" charset="0"/>
              </a:rPr>
              <a:t/>
            </a:r>
            <a:br>
              <a:rPr lang="ru-RU" b="1" dirty="0" smtClean="0">
                <a:latin typeface="Palatino Linotype" pitchFamily="18" charset="0"/>
              </a:rPr>
            </a:br>
            <a:endParaRPr lang="uk-UA" b="1" dirty="0">
              <a:latin typeface="Palatino Linotype" pitchFamily="18" charset="0"/>
            </a:endParaRPr>
          </a:p>
        </p:txBody>
      </p:sp>
      <p:pic>
        <p:nvPicPr>
          <p:cNvPr id="6" name="Рисунок 5" descr="едв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1268760"/>
            <a:ext cx="3399133" cy="4815438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34563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latin typeface="Palatino Linotype" pitchFamily="18" charset="0"/>
              </a:rPr>
              <a:t>Ситець</a:t>
            </a:r>
            <a:r>
              <a:rPr lang="ru-RU" sz="1400" b="1" dirty="0" smtClean="0">
                <a:latin typeface="Palatino Linotype" pitchFamily="18" charset="0"/>
              </a:rPr>
              <a:t> в </a:t>
            </a:r>
            <a:r>
              <a:rPr lang="ru-RU" sz="1400" b="1" dirty="0" err="1" smtClean="0">
                <a:latin typeface="Palatino Linotype" pitchFamily="18" charset="0"/>
              </a:rPr>
              <a:t>рослинний</a:t>
            </a:r>
            <a:r>
              <a:rPr lang="ru-RU" sz="1400" b="1" dirty="0" smtClean="0">
                <a:latin typeface="Palatino Linotype" pitchFamily="18" charset="0"/>
              </a:rPr>
              <a:t>, </a:t>
            </a:r>
            <a:r>
              <a:rPr lang="ru-RU" sz="1400" b="1" dirty="0" err="1" smtClean="0">
                <a:latin typeface="Palatino Linotype" pitchFamily="18" charset="0"/>
              </a:rPr>
              <a:t>квітковий</a:t>
            </a:r>
            <a:r>
              <a:rPr lang="ru-RU" sz="1400" b="1" dirty="0" smtClean="0">
                <a:latin typeface="Palatino Linotype" pitchFamily="18" charset="0"/>
              </a:rPr>
              <a:t> орнамент </a:t>
            </a:r>
            <a:r>
              <a:rPr lang="ru-RU" sz="1400" b="1" dirty="0" err="1" smtClean="0">
                <a:latin typeface="Palatino Linotype" pitchFamily="18" charset="0"/>
              </a:rPr>
              <a:t>і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тваринні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принти</a:t>
            </a:r>
            <a:endParaRPr lang="ru-RU" sz="1400" b="1" dirty="0" smtClean="0">
              <a:latin typeface="Palatino Linotype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  <p:pic>
        <p:nvPicPr>
          <p:cNvPr id="3" name="Рисунок 2" descr="едв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24744"/>
            <a:ext cx="3096343" cy="2670248"/>
          </a:xfrm>
          <a:prstGeom prst="rect">
            <a:avLst/>
          </a:prstGeom>
        </p:spPr>
      </p:pic>
      <p:pic>
        <p:nvPicPr>
          <p:cNvPr id="4" name="Рисунок 3" descr="едв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33056"/>
            <a:ext cx="3096344" cy="26753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92280" y="260648"/>
            <a:ext cx="13276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>
                <a:latin typeface="Palatino Linotype" pitchFamily="18" charset="0"/>
              </a:rPr>
              <a:t>Антикваріат</a:t>
            </a:r>
            <a:endParaRPr lang="uk-UA" sz="1400" b="1" dirty="0">
              <a:latin typeface="Palatino Linotype" pitchFamily="18" charset="0"/>
            </a:endParaRPr>
          </a:p>
        </p:txBody>
      </p:sp>
      <p:pic>
        <p:nvPicPr>
          <p:cNvPr id="6" name="Рисунок 5" descr="едв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548680"/>
            <a:ext cx="2672528" cy="33123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19872" y="3861048"/>
            <a:ext cx="16561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latin typeface="Palatino Linotype" pitchFamily="18" charset="0"/>
              </a:rPr>
              <a:t>Оформлення</a:t>
            </a:r>
            <a:r>
              <a:rPr lang="ru-RU" sz="1400" b="1" dirty="0" smtClean="0">
                <a:latin typeface="Palatino Linotype" pitchFamily="18" charset="0"/>
              </a:rPr>
              <a:t> прикроватной </a:t>
            </a:r>
            <a:r>
              <a:rPr lang="ru-RU" sz="1400" b="1" dirty="0" err="1" smtClean="0">
                <a:latin typeface="Palatino Linotype" pitchFamily="18" charset="0"/>
              </a:rPr>
              <a:t>зони</a:t>
            </a:r>
            <a:r>
              <a:rPr lang="ru-RU" sz="1400" b="1" dirty="0" smtClean="0">
                <a:latin typeface="Palatino Linotype" pitchFamily="18" charset="0"/>
              </a:rPr>
              <a:t> (</a:t>
            </a:r>
            <a:r>
              <a:rPr lang="ru-RU" sz="1400" b="1" dirty="0" err="1" smtClean="0">
                <a:latin typeface="Palatino Linotype" pitchFamily="18" charset="0"/>
              </a:rPr>
              <a:t>туалетний</a:t>
            </a:r>
            <a:r>
              <a:rPr lang="ru-RU" sz="1400" b="1" dirty="0" smtClean="0">
                <a:latin typeface="Palatino Linotype" pitchFamily="18" charset="0"/>
              </a:rPr>
              <a:t> столик </a:t>
            </a:r>
            <a:r>
              <a:rPr lang="ru-RU" sz="1400" b="1" dirty="0" err="1" smtClean="0">
                <a:latin typeface="Palatino Linotype" pitchFamily="18" charset="0"/>
              </a:rPr>
              <a:t>з</a:t>
            </a:r>
            <a:r>
              <a:rPr lang="ru-RU" sz="1400" b="1" dirty="0" smtClean="0">
                <a:latin typeface="Palatino Linotype" pitchFamily="18" charset="0"/>
              </a:rPr>
              <a:t> лампою </a:t>
            </a:r>
            <a:r>
              <a:rPr lang="ru-RU" sz="1400" b="1" dirty="0" err="1" smtClean="0">
                <a:latin typeface="Palatino Linotype" pitchFamily="18" charset="0"/>
              </a:rPr>
              <a:t>і</a:t>
            </a:r>
            <a:r>
              <a:rPr lang="ru-RU" sz="1400" b="1" dirty="0" smtClean="0">
                <a:latin typeface="Palatino Linotype" pitchFamily="18" charset="0"/>
              </a:rPr>
              <a:t> блокнотом, </a:t>
            </a:r>
            <a:r>
              <a:rPr lang="ru-RU" sz="1400" b="1" dirty="0" err="1" smtClean="0">
                <a:latin typeface="Palatino Linotype" pitchFamily="18" charset="0"/>
              </a:rPr>
              <a:t>завіси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і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постільна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білизна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зазвичай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були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виконані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з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однієї</a:t>
            </a:r>
            <a:r>
              <a:rPr lang="ru-RU" sz="1400" b="1" dirty="0" smtClean="0">
                <a:latin typeface="Palatino Linotype" pitchFamily="18" charset="0"/>
              </a:rPr>
              <a:t> </a:t>
            </a:r>
            <a:r>
              <a:rPr lang="ru-RU" sz="1400" b="1" dirty="0" err="1" smtClean="0">
                <a:latin typeface="Palatino Linotype" pitchFamily="18" charset="0"/>
              </a:rPr>
              <a:t>тканини</a:t>
            </a:r>
            <a:r>
              <a:rPr lang="ru-RU" sz="1400" b="1" dirty="0" smtClean="0">
                <a:latin typeface="Palatino Linotype" pitchFamily="18" charset="0"/>
              </a:rPr>
              <a:t>).</a:t>
            </a:r>
            <a:endParaRPr lang="uk-UA" sz="1400" b="1" dirty="0">
              <a:latin typeface="Palatino Linotype" pitchFamily="18" charset="0"/>
            </a:endParaRPr>
          </a:p>
        </p:txBody>
      </p:sp>
      <p:pic>
        <p:nvPicPr>
          <p:cNvPr id="8" name="Рисунок 7" descr="едв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1880" y="548680"/>
            <a:ext cx="2441828" cy="3024336"/>
          </a:xfrm>
          <a:prstGeom prst="rect">
            <a:avLst/>
          </a:prstGeom>
        </p:spPr>
      </p:pic>
      <p:pic>
        <p:nvPicPr>
          <p:cNvPr id="9" name="Рисунок 8" descr="едв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8064" y="3980322"/>
            <a:ext cx="3555856" cy="2765666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</TotalTime>
  <Words>446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ЕЛСІ ДЕ ВОЛЬФ – мати сучасного дизайну</vt:lpstr>
      <vt:lpstr>Элси Андерсон де Вульф - американська театральна актриса і дизайнеруа інтер'єрів, відома своїми антівікторіанскіми інтер'єрами. Одна з основоположниць сучасного дизайну. Перша професійна жінка-дизайнер інтер'єрів в США.  У 1903 році Елсі де Вульф, її подруга Елізабет Марбері і філантропка Анна Морган купили віллу Тріанон у Версалі у Франції, яка стала другим центром їх суспільного життя. Елсі де Вульф і Марбері зняли на двох будинок в Нью-Йорку під назвою «Ірвінг Хауз», який Елсі де Вульф переобладнала у французькому стилі, що зробило компаньйонок наймоднішими господинями Нью-Йорка.</vt:lpstr>
      <vt:lpstr>За пропозицією Елізабет Марбері і Сари Купер Хьюітт (Sarah Cooper Hewitt) Елсі де Вульф зайнялася дизайном інтер'єрів, в той час майже виключно чоловічою справою. Їй допомогли репутація сценографа, успіх в оздобленні будинку, який вона ділила з подругою Елізабет Марбері і зв'язку в суспільстві. Архітектор Стенфорд Уайт допоміг їй виграти замовлення на дизайн інтер'єрів для колоніального клубу - першого приватного жіночого клубу, заснованого в Нью-Йорку в 1903 році Флоренс Харриман. Там вона продемонструвала свої фірмові принципи дизайну: простота, легкість (за рахунок використання дзеркал і світлих відтінків фарби і тканини), а також візуальне (а не просте стилістичне) єдність. Її вражаючий успіх там твердо поставив її як першу професійну жінку-дизайнера інтер'єру в США.</vt:lpstr>
      <vt:lpstr>Після відкриття Колоніального клубу в 1905 році протягом шести років працювала дизайнером інтер'єрів. У 1913 році відкрила своє бюро. У 1915 році робила інтер'єри другого поверху садиби в Нью-Йорку для Генрі Клей Фріка, що зробило її багатою. Серед її клієнтів були Анна Вандербільт, Анна Морган, Віндзор і багато інших. Ввела моду на шинуазрі, легкі і світлі французькі інтер'єри, легкі оббивні тканини з квітковими принтами, зручні меблі та практичні інтер'єри. Яскраво виражений і явно антівікторіанскій стиль Елсі де Вульф сприяв формуванню смаку у її покоління. Серія статей в журналах Good Housekeeping ( «Домашний очаг») і The Delineator була зібрана нею в книзі The House in Good Taste ( «Будинок в доброму смаку»), опублікованій в 1913 році і стала популярною серед американських жінок.</vt:lpstr>
      <vt:lpstr>Слайд 5</vt:lpstr>
      <vt:lpstr>Багато прийомів з першого проекту лягли в основу її стилю. З цього почався її шлях в дизайні інтер'єру. Увінчався успіх заснуванням власної компанії.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ЕЛСІ ДЕ ВОЛЬФ – мати сучасного дизайну</dc:title>
  <dc:creator>111</dc:creator>
  <cp:lastModifiedBy>111</cp:lastModifiedBy>
  <cp:revision>2</cp:revision>
  <dcterms:created xsi:type="dcterms:W3CDTF">2020-10-24T16:11:44Z</dcterms:created>
  <dcterms:modified xsi:type="dcterms:W3CDTF">2020-10-28T23:33:07Z</dcterms:modified>
</cp:coreProperties>
</file>