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79" r:id="rId5"/>
    <p:sldId id="262" r:id="rId6"/>
    <p:sldId id="267" r:id="rId7"/>
    <p:sldId id="272" r:id="rId8"/>
    <p:sldId id="288" r:id="rId9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7FB4"/>
    <a:srgbClr val="508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4" y="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svg"/><Relationship Id="rId5" Type="http://schemas.openxmlformats.org/officeDocument/2006/relationships/image" Target="../media/image7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play/63996/464/176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26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3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image" Target="../media/image71.svg"/><Relationship Id="rId4" Type="http://schemas.openxmlformats.org/officeDocument/2006/relationships/image" Target="../media/image65.svg"/><Relationship Id="rId9" Type="http://schemas.openxmlformats.org/officeDocument/2006/relationships/image" Target="../media/image20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5" Type="http://schemas.openxmlformats.org/officeDocument/2006/relationships/image" Target="../media/image18.png"/><Relationship Id="rId10" Type="http://schemas.openxmlformats.org/officeDocument/2006/relationships/image" Target="../media/image71.svg"/><Relationship Id="rId4" Type="http://schemas.openxmlformats.org/officeDocument/2006/relationships/image" Target="../media/image65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Зображення, що містить білий, квитанція, текст&#10;&#10;Автоматично згенерований опис">
            <a:extLst>
              <a:ext uri="{FF2B5EF4-FFF2-40B4-BE49-F238E27FC236}">
                <a16:creationId xmlns:a16="http://schemas.microsoft.com/office/drawing/2014/main" xmlns="" id="{AC29A447-2631-B55D-9E20-CFEBA3292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997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 flipH="1">
            <a:off x="-499368" y="671659"/>
            <a:ext cx="2140185" cy="1956486"/>
          </a:xfrm>
          <a:custGeom>
            <a:avLst/>
            <a:gdLst/>
            <a:ahLst/>
            <a:cxnLst/>
            <a:rect l="l" t="t" r="r" b="b"/>
            <a:pathLst>
              <a:path w="2140185" h="1956486">
                <a:moveTo>
                  <a:pt x="2140185" y="0"/>
                </a:moveTo>
                <a:lnTo>
                  <a:pt x="0" y="0"/>
                </a:lnTo>
                <a:lnTo>
                  <a:pt x="0" y="1956487"/>
                </a:lnTo>
                <a:lnTo>
                  <a:pt x="2140185" y="1956487"/>
                </a:lnTo>
                <a:lnTo>
                  <a:pt x="214018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4" name="Group 4"/>
          <p:cNvGrpSpPr/>
          <p:nvPr/>
        </p:nvGrpSpPr>
        <p:grpSpPr>
          <a:xfrm>
            <a:off x="1806448" y="2480170"/>
            <a:ext cx="14605832" cy="5639614"/>
            <a:chOff x="0" y="0"/>
            <a:chExt cx="7620000" cy="294224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620000" cy="2939700"/>
            </a:xfrm>
            <a:custGeom>
              <a:avLst/>
              <a:gdLst/>
              <a:ahLst/>
              <a:cxnLst/>
              <a:rect l="l" t="t" r="r" b="b"/>
              <a:pathLst>
                <a:path w="7620000" h="2939700">
                  <a:moveTo>
                    <a:pt x="7620000" y="2081180"/>
                  </a:moveTo>
                  <a:lnTo>
                    <a:pt x="7620000" y="222250"/>
                  </a:lnTo>
                  <a:cubicBezTo>
                    <a:pt x="7620000" y="100330"/>
                    <a:pt x="7519670" y="0"/>
                    <a:pt x="7397750" y="0"/>
                  </a:cubicBezTo>
                  <a:lnTo>
                    <a:pt x="222250" y="0"/>
                  </a:lnTo>
                  <a:cubicBezTo>
                    <a:pt x="100330" y="0"/>
                    <a:pt x="0" y="100330"/>
                    <a:pt x="0" y="222250"/>
                  </a:cubicBezTo>
                  <a:lnTo>
                    <a:pt x="0" y="2079910"/>
                  </a:lnTo>
                  <a:cubicBezTo>
                    <a:pt x="0" y="2203100"/>
                    <a:pt x="100330" y="2302160"/>
                    <a:pt x="222250" y="2302160"/>
                  </a:cubicBezTo>
                  <a:lnTo>
                    <a:pt x="3547110" y="2302160"/>
                  </a:lnTo>
                  <a:lnTo>
                    <a:pt x="3808730" y="2939700"/>
                  </a:lnTo>
                  <a:lnTo>
                    <a:pt x="4070350" y="2302160"/>
                  </a:lnTo>
                  <a:lnTo>
                    <a:pt x="7395210" y="2302160"/>
                  </a:lnTo>
                  <a:cubicBezTo>
                    <a:pt x="7519670" y="2303430"/>
                    <a:pt x="7620000" y="2204370"/>
                    <a:pt x="7620000" y="2081180"/>
                  </a:cubicBezTo>
                  <a:close/>
                </a:path>
              </a:pathLst>
            </a:custGeom>
            <a:solidFill>
              <a:srgbClr val="497FB4"/>
            </a:soli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841084" y="3645678"/>
            <a:ext cx="14605832" cy="3308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68"/>
              </a:lnSpc>
            </a:pPr>
            <a:r>
              <a:rPr lang="uk-UA" sz="6120" dirty="0" smtClean="0">
                <a:solidFill>
                  <a:srgbClr val="FFFFFF"/>
                </a:solidFill>
                <a:latin typeface="Core Narae Pro Bold"/>
              </a:rPr>
              <a:t>Найбільше та найменше значення функції</a:t>
            </a:r>
          </a:p>
          <a:p>
            <a:pPr algn="ctr">
              <a:lnSpc>
                <a:spcPts val="8568"/>
              </a:lnSpc>
            </a:pPr>
            <a:r>
              <a:rPr lang="uk-UA" sz="6120" dirty="0" smtClean="0">
                <a:solidFill>
                  <a:srgbClr val="FFFFFF"/>
                </a:solidFill>
                <a:latin typeface="Core Narae Pro Bold"/>
              </a:rPr>
              <a:t>Парні і непарні функції</a:t>
            </a:r>
            <a:endParaRPr lang="en-US" sz="6120" dirty="0">
              <a:solidFill>
                <a:srgbClr val="FFFFFF"/>
              </a:solidFill>
              <a:latin typeface="Core Narae Pr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044912" y="2874545"/>
            <a:ext cx="6198175" cy="772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26"/>
              </a:lnSpc>
              <a:spcBef>
                <a:spcPct val="0"/>
              </a:spcBef>
            </a:pPr>
            <a:r>
              <a:rPr lang="en-US" sz="4733" dirty="0">
                <a:solidFill>
                  <a:srgbClr val="FFFFFF"/>
                </a:solidFill>
                <a:latin typeface="Core Narae Pro Bold"/>
              </a:rPr>
              <a:t>УРОК </a:t>
            </a:r>
            <a:r>
              <a:rPr lang="uk-UA" sz="4733" dirty="0" smtClean="0">
                <a:solidFill>
                  <a:srgbClr val="FFFFFF"/>
                </a:solidFill>
                <a:latin typeface="Core Narae Pro Bold"/>
              </a:rPr>
              <a:t>АЛГЕБРИ</a:t>
            </a:r>
            <a:endParaRPr lang="en-US" sz="4733" dirty="0">
              <a:solidFill>
                <a:srgbClr val="FFFFFF"/>
              </a:solidFill>
              <a:latin typeface="Core Narae Pro Bold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3065884" y="3314494"/>
            <a:ext cx="3195240" cy="0"/>
          </a:xfrm>
          <a:prstGeom prst="line">
            <a:avLst/>
          </a:prstGeom>
          <a:ln w="47625" cap="rnd">
            <a:solidFill>
              <a:srgbClr val="FFFFF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9" name="AutoShape 9"/>
          <p:cNvSpPr/>
          <p:nvPr/>
        </p:nvSpPr>
        <p:spPr>
          <a:xfrm>
            <a:off x="12026876" y="3314494"/>
            <a:ext cx="3195240" cy="0"/>
          </a:xfrm>
          <a:prstGeom prst="line">
            <a:avLst/>
          </a:prstGeom>
          <a:ln w="47625" cap="rnd">
            <a:solidFill>
              <a:srgbClr val="FFFFFF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10" name="Freeform 10"/>
          <p:cNvSpPr/>
          <p:nvPr/>
        </p:nvSpPr>
        <p:spPr>
          <a:xfrm>
            <a:off x="16446916" y="819133"/>
            <a:ext cx="2045020" cy="2022925"/>
          </a:xfrm>
          <a:custGeom>
            <a:avLst/>
            <a:gdLst/>
            <a:ahLst/>
            <a:cxnLst/>
            <a:rect l="l" t="t" r="r" b="b"/>
            <a:pathLst>
              <a:path w="2045020" h="2022925">
                <a:moveTo>
                  <a:pt x="0" y="0"/>
                </a:moveTo>
                <a:lnTo>
                  <a:pt x="2045020" y="0"/>
                </a:lnTo>
                <a:lnTo>
                  <a:pt x="2045020" y="2022925"/>
                </a:lnTo>
                <a:lnTo>
                  <a:pt x="0" y="20229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>
          <a:xfrm>
            <a:off x="739759" y="7677202"/>
            <a:ext cx="1802116" cy="1691834"/>
          </a:xfrm>
          <a:custGeom>
            <a:avLst/>
            <a:gdLst/>
            <a:ahLst/>
            <a:cxnLst/>
            <a:rect l="l" t="t" r="r" b="b"/>
            <a:pathLst>
              <a:path w="1802116" h="1691834">
                <a:moveTo>
                  <a:pt x="0" y="0"/>
                </a:moveTo>
                <a:lnTo>
                  <a:pt x="1802117" y="0"/>
                </a:lnTo>
                <a:lnTo>
                  <a:pt x="1802117" y="1691834"/>
                </a:lnTo>
                <a:lnTo>
                  <a:pt x="0" y="169183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2" name="Freeform 12"/>
          <p:cNvSpPr/>
          <p:nvPr/>
        </p:nvSpPr>
        <p:spPr>
          <a:xfrm>
            <a:off x="15259610" y="7288282"/>
            <a:ext cx="2374612" cy="2080754"/>
          </a:xfrm>
          <a:custGeom>
            <a:avLst/>
            <a:gdLst/>
            <a:ahLst/>
            <a:cxnLst/>
            <a:rect l="l" t="t" r="r" b="b"/>
            <a:pathLst>
              <a:path w="2374612" h="2080754">
                <a:moveTo>
                  <a:pt x="0" y="0"/>
                </a:moveTo>
                <a:lnTo>
                  <a:pt x="2374612" y="0"/>
                </a:lnTo>
                <a:lnTo>
                  <a:pt x="2374612" y="2080754"/>
                </a:lnTo>
                <a:lnTo>
                  <a:pt x="0" y="20807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Зображення, що містить білий, квитанція, текст&#10;&#10;Автоматично згенерований опис">
            <a:extLst>
              <a:ext uri="{FF2B5EF4-FFF2-40B4-BE49-F238E27FC236}">
                <a16:creationId xmlns:a16="http://schemas.microsoft.com/office/drawing/2014/main" xmlns="" id="{5CF29B41-48DF-039A-7128-4692793D7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997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0210800" y="6221292"/>
            <a:ext cx="5082128" cy="4078408"/>
          </a:xfrm>
          <a:custGeom>
            <a:avLst/>
            <a:gdLst/>
            <a:ahLst/>
            <a:cxnLst/>
            <a:rect l="l" t="t" r="r" b="b"/>
            <a:pathLst>
              <a:path w="5082128" h="4078408">
                <a:moveTo>
                  <a:pt x="0" y="0"/>
                </a:moveTo>
                <a:lnTo>
                  <a:pt x="5082128" y="0"/>
                </a:lnTo>
                <a:lnTo>
                  <a:pt x="5082128" y="4078408"/>
                </a:lnTo>
                <a:lnTo>
                  <a:pt x="0" y="40784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4" name="Group 4"/>
          <p:cNvGrpSpPr/>
          <p:nvPr/>
        </p:nvGrpSpPr>
        <p:grpSpPr>
          <a:xfrm>
            <a:off x="7571509" y="1196950"/>
            <a:ext cx="9883855" cy="4479950"/>
            <a:chOff x="0" y="0"/>
            <a:chExt cx="2284142" cy="18687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84142" cy="1868727"/>
            </a:xfrm>
            <a:custGeom>
              <a:avLst/>
              <a:gdLst/>
              <a:ahLst/>
              <a:cxnLst/>
              <a:rect l="l" t="t" r="r" b="b"/>
              <a:pathLst>
                <a:path w="2284142" h="1868727">
                  <a:moveTo>
                    <a:pt x="2159682" y="1868727"/>
                  </a:moveTo>
                  <a:lnTo>
                    <a:pt x="124460" y="1868727"/>
                  </a:lnTo>
                  <a:cubicBezTo>
                    <a:pt x="55880" y="1868727"/>
                    <a:pt x="0" y="1812847"/>
                    <a:pt x="0" y="17442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59682" y="0"/>
                  </a:lnTo>
                  <a:cubicBezTo>
                    <a:pt x="2228262" y="0"/>
                    <a:pt x="2284142" y="55880"/>
                    <a:pt x="2284142" y="124460"/>
                  </a:cubicBezTo>
                  <a:lnTo>
                    <a:pt x="2284142" y="1744267"/>
                  </a:lnTo>
                  <a:cubicBezTo>
                    <a:pt x="2284142" y="1812847"/>
                    <a:pt x="2228262" y="1868727"/>
                    <a:pt x="2159682" y="1868727"/>
                  </a:cubicBezTo>
                  <a:close/>
                </a:path>
              </a:pathLst>
            </a:custGeom>
            <a:solidFill>
              <a:srgbClr val="497FB4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862650" y="3708833"/>
            <a:ext cx="275736" cy="27573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85671" y="22846"/>
            <a:ext cx="6785838" cy="2348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520"/>
              </a:lnSpc>
              <a:spcBef>
                <a:spcPct val="0"/>
              </a:spcBef>
            </a:pPr>
            <a:r>
              <a:rPr lang="uk-UA" sz="6800" dirty="0" smtClean="0">
                <a:solidFill>
                  <a:srgbClr val="497FB4"/>
                </a:solidFill>
                <a:latin typeface="Core Narae Pro Bold"/>
              </a:rPr>
              <a:t>Домашнє завдання</a:t>
            </a:r>
            <a:endParaRPr lang="en-US" sz="6800" dirty="0">
              <a:solidFill>
                <a:srgbClr val="497FB4"/>
              </a:solidFill>
              <a:latin typeface="Core Narae Pro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345353" y="1666015"/>
            <a:ext cx="8813021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uk-UA" sz="7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С.7-9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uk-UA" sz="72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№1.26(5-8), 1.28</a:t>
            </a:r>
            <a:endParaRPr lang="uk-UA" sz="72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Freeform 3"/>
          <p:cNvSpPr/>
          <p:nvPr/>
        </p:nvSpPr>
        <p:spPr>
          <a:xfrm>
            <a:off x="787116" y="2686383"/>
            <a:ext cx="4495800" cy="7798856"/>
          </a:xfrm>
          <a:custGeom>
            <a:avLst/>
            <a:gdLst/>
            <a:ahLst/>
            <a:cxnLst/>
            <a:rect l="l" t="t" r="r" b="b"/>
            <a:pathLst>
              <a:path w="5441345" h="8637056">
                <a:moveTo>
                  <a:pt x="0" y="0"/>
                </a:moveTo>
                <a:lnTo>
                  <a:pt x="5441345" y="0"/>
                </a:lnTo>
                <a:lnTo>
                  <a:pt x="5441345" y="8637056"/>
                </a:lnTo>
                <a:lnTo>
                  <a:pt x="0" y="86370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Зображення, що містить білий, квитанція, текст&#10;&#10;Автоматично згенерований опис">
            <a:extLst>
              <a:ext uri="{FF2B5EF4-FFF2-40B4-BE49-F238E27FC236}">
                <a16:creationId xmlns:a16="http://schemas.microsoft.com/office/drawing/2014/main" xmlns="" id="{57D2CE8B-35A7-EC01-5B1C-2A9C5A66F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997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53996" y="2056130"/>
            <a:ext cx="15580007" cy="8850375"/>
            <a:chOff x="0" y="0"/>
            <a:chExt cx="3822377" cy="21713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22377" cy="2171339"/>
            </a:xfrm>
            <a:custGeom>
              <a:avLst/>
              <a:gdLst/>
              <a:ahLst/>
              <a:cxnLst/>
              <a:rect l="l" t="t" r="r" b="b"/>
              <a:pathLst>
                <a:path w="3822377" h="2171339">
                  <a:moveTo>
                    <a:pt x="3697917" y="2171338"/>
                  </a:moveTo>
                  <a:lnTo>
                    <a:pt x="124460" y="2171338"/>
                  </a:lnTo>
                  <a:cubicBezTo>
                    <a:pt x="55880" y="2171338"/>
                    <a:pt x="0" y="2115458"/>
                    <a:pt x="0" y="204687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697917" y="0"/>
                  </a:lnTo>
                  <a:cubicBezTo>
                    <a:pt x="3766497" y="0"/>
                    <a:pt x="3822377" y="55880"/>
                    <a:pt x="3822377" y="124460"/>
                  </a:cubicBezTo>
                  <a:lnTo>
                    <a:pt x="3822377" y="2046879"/>
                  </a:lnTo>
                  <a:cubicBezTo>
                    <a:pt x="3822377" y="2115458"/>
                    <a:pt x="3766497" y="2171339"/>
                    <a:pt x="3697917" y="2171339"/>
                  </a:cubicBezTo>
                  <a:close/>
                </a:path>
              </a:pathLst>
            </a:custGeom>
            <a:solidFill>
              <a:srgbClr val="497FB4"/>
            </a:soli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53996" y="510752"/>
            <a:ext cx="14114604" cy="1218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519"/>
              </a:lnSpc>
              <a:spcBef>
                <a:spcPct val="0"/>
              </a:spcBef>
            </a:pPr>
            <a:r>
              <a:rPr lang="uk-UA" sz="6799" dirty="0" smtClean="0">
                <a:solidFill>
                  <a:srgbClr val="497FB4"/>
                </a:solidFill>
                <a:latin typeface="Core Narae Pro Bold"/>
              </a:rPr>
              <a:t>ІНТЕРАКТИВНА ВПРАВА</a:t>
            </a:r>
            <a:endParaRPr lang="en-US" sz="6799" dirty="0">
              <a:solidFill>
                <a:srgbClr val="497FB4"/>
              </a:solidFill>
              <a:latin typeface="Core Narae Pro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901737" y="2647717"/>
            <a:ext cx="14484527" cy="585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39"/>
              </a:lnSpc>
            </a:pPr>
            <a:r>
              <a:rPr lang="en-US" sz="359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3599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wordwall.net/play/63996/464/176</a:t>
            </a:r>
            <a:r>
              <a:rPr lang="uk-UA" sz="3599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288</a:t>
            </a:r>
            <a:endParaRPr lang="uk-UA" sz="3599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67100"/>
            <a:ext cx="7010400" cy="668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Зображення, що містить білий, квитанція, текст&#10;&#10;Автоматично згенерований опис">
            <a:extLst>
              <a:ext uri="{FF2B5EF4-FFF2-40B4-BE49-F238E27FC236}">
                <a16:creationId xmlns:a16="http://schemas.microsoft.com/office/drawing/2014/main" xmlns="" id="{7DDA7D05-0E10-0283-C29F-CC9CC4904C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13"/>
            <a:ext cx="18288000" cy="102997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00100" y="4418156"/>
            <a:ext cx="9439836" cy="5074947"/>
            <a:chOff x="0" y="0"/>
            <a:chExt cx="4625423" cy="24866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25423" cy="2486672"/>
            </a:xfrm>
            <a:custGeom>
              <a:avLst/>
              <a:gdLst/>
              <a:ahLst/>
              <a:cxnLst/>
              <a:rect l="l" t="t" r="r" b="b"/>
              <a:pathLst>
                <a:path w="4625423" h="2486672">
                  <a:moveTo>
                    <a:pt x="4500962" y="2486672"/>
                  </a:moveTo>
                  <a:lnTo>
                    <a:pt x="124460" y="2486672"/>
                  </a:lnTo>
                  <a:cubicBezTo>
                    <a:pt x="55880" y="2486672"/>
                    <a:pt x="0" y="2430792"/>
                    <a:pt x="0" y="23622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500963" y="0"/>
                  </a:lnTo>
                  <a:cubicBezTo>
                    <a:pt x="4569543" y="0"/>
                    <a:pt x="4625423" y="55880"/>
                    <a:pt x="4625423" y="124460"/>
                  </a:cubicBezTo>
                  <a:lnTo>
                    <a:pt x="4625423" y="2362212"/>
                  </a:lnTo>
                  <a:cubicBezTo>
                    <a:pt x="4625423" y="2430792"/>
                    <a:pt x="4569543" y="2486672"/>
                    <a:pt x="4500963" y="2486672"/>
                  </a:cubicBezTo>
                  <a:close/>
                </a:path>
              </a:pathLst>
            </a:custGeom>
            <a:solidFill>
              <a:srgbClr val="46739F">
                <a:alpha val="43922"/>
              </a:srgbClr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96057" y="2339787"/>
            <a:ext cx="8995336" cy="5059219"/>
            <a:chOff x="0" y="0"/>
            <a:chExt cx="4407622" cy="247896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07622" cy="2478966"/>
            </a:xfrm>
            <a:custGeom>
              <a:avLst/>
              <a:gdLst/>
              <a:ahLst/>
              <a:cxnLst/>
              <a:rect l="l" t="t" r="r" b="b"/>
              <a:pathLst>
                <a:path w="4407622" h="2478966">
                  <a:moveTo>
                    <a:pt x="4283162" y="2478965"/>
                  </a:moveTo>
                  <a:lnTo>
                    <a:pt x="124460" y="2478965"/>
                  </a:lnTo>
                  <a:cubicBezTo>
                    <a:pt x="55880" y="2478965"/>
                    <a:pt x="0" y="2423085"/>
                    <a:pt x="0" y="23545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83162" y="0"/>
                  </a:lnTo>
                  <a:cubicBezTo>
                    <a:pt x="4351742" y="0"/>
                    <a:pt x="4407622" y="55880"/>
                    <a:pt x="4407622" y="124460"/>
                  </a:cubicBezTo>
                  <a:lnTo>
                    <a:pt x="4407622" y="2354506"/>
                  </a:lnTo>
                  <a:cubicBezTo>
                    <a:pt x="4407622" y="2423085"/>
                    <a:pt x="4351742" y="2478966"/>
                    <a:pt x="4283162" y="2478966"/>
                  </a:cubicBezTo>
                  <a:close/>
                </a:path>
              </a:pathLst>
            </a:custGeom>
            <a:solidFill>
              <a:srgbClr val="46739F">
                <a:alpha val="43922"/>
              </a:srgbClr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050749" y="1652158"/>
            <a:ext cx="15033717" cy="7325340"/>
            <a:chOff x="0" y="0"/>
            <a:chExt cx="4407622" cy="247896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07622" cy="2478966"/>
            </a:xfrm>
            <a:custGeom>
              <a:avLst/>
              <a:gdLst/>
              <a:ahLst/>
              <a:cxnLst/>
              <a:rect l="l" t="t" r="r" b="b"/>
              <a:pathLst>
                <a:path w="4407622" h="2478966">
                  <a:moveTo>
                    <a:pt x="4283162" y="2478965"/>
                  </a:moveTo>
                  <a:lnTo>
                    <a:pt x="124460" y="2478965"/>
                  </a:lnTo>
                  <a:cubicBezTo>
                    <a:pt x="55880" y="2478965"/>
                    <a:pt x="0" y="2423085"/>
                    <a:pt x="0" y="23545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283162" y="0"/>
                  </a:lnTo>
                  <a:cubicBezTo>
                    <a:pt x="4351742" y="0"/>
                    <a:pt x="4407622" y="55880"/>
                    <a:pt x="4407622" y="124460"/>
                  </a:cubicBezTo>
                  <a:lnTo>
                    <a:pt x="4407622" y="2354506"/>
                  </a:lnTo>
                  <a:cubicBezTo>
                    <a:pt x="4407622" y="2423085"/>
                    <a:pt x="4351742" y="2478966"/>
                    <a:pt x="4283162" y="2478966"/>
                  </a:cubicBezTo>
                  <a:close/>
                </a:path>
              </a:pathLst>
            </a:custGeom>
            <a:solidFill>
              <a:srgbClr val="4472C4"/>
            </a:soli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2" name="Freeform 12"/>
          <p:cNvSpPr/>
          <p:nvPr/>
        </p:nvSpPr>
        <p:spPr>
          <a:xfrm>
            <a:off x="429243" y="647200"/>
            <a:ext cx="2057952" cy="2502069"/>
          </a:xfrm>
          <a:custGeom>
            <a:avLst/>
            <a:gdLst/>
            <a:ahLst/>
            <a:cxnLst/>
            <a:rect l="l" t="t" r="r" b="b"/>
            <a:pathLst>
              <a:path w="2940354" h="3574898">
                <a:moveTo>
                  <a:pt x="0" y="0"/>
                </a:moveTo>
                <a:lnTo>
                  <a:pt x="2940354" y="0"/>
                </a:lnTo>
                <a:lnTo>
                  <a:pt x="2940354" y="3574899"/>
                </a:lnTo>
                <a:lnTo>
                  <a:pt x="0" y="35748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3" name="Freeform 13"/>
          <p:cNvSpPr/>
          <p:nvPr/>
        </p:nvSpPr>
        <p:spPr>
          <a:xfrm>
            <a:off x="15289340" y="5765100"/>
            <a:ext cx="2998660" cy="4114800"/>
          </a:xfrm>
          <a:custGeom>
            <a:avLst/>
            <a:gdLst/>
            <a:ahLst/>
            <a:cxnLst/>
            <a:rect l="l" t="t" r="r" b="b"/>
            <a:pathLst>
              <a:path w="2998660" h="4114800">
                <a:moveTo>
                  <a:pt x="0" y="0"/>
                </a:moveTo>
                <a:lnTo>
                  <a:pt x="2998660" y="0"/>
                </a:lnTo>
                <a:lnTo>
                  <a:pt x="29986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xmlns="" id="{858A1358-3F45-03EC-B6D7-F08B67CBAF94}"/>
              </a:ext>
            </a:extLst>
          </p:cNvPr>
          <p:cNvSpPr txBox="1"/>
          <p:nvPr/>
        </p:nvSpPr>
        <p:spPr>
          <a:xfrm>
            <a:off x="1458219" y="738509"/>
            <a:ext cx="15371561" cy="913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uk-UA" sz="5600" dirty="0" smtClean="0">
                <a:solidFill>
                  <a:srgbClr val="497FB4"/>
                </a:solidFill>
                <a:latin typeface="Core Narae Pro Bold"/>
              </a:rPr>
              <a:t>ПАРНА, НЕПАРНА</a:t>
            </a:r>
            <a:endParaRPr lang="en-US" sz="5600" dirty="0">
              <a:solidFill>
                <a:srgbClr val="497FB4"/>
              </a:solidFill>
              <a:latin typeface="Core Narae Pro Bold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31" y="1898234"/>
            <a:ext cx="14638639" cy="283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730665"/>
            <a:ext cx="11860340" cy="557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9860967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ображення, що містить білий, квитанція, текст&#10;&#10;Автоматично згенерований опис">
            <a:extLst>
              <a:ext uri="{FF2B5EF4-FFF2-40B4-BE49-F238E27FC236}">
                <a16:creationId xmlns:a16="http://schemas.microsoft.com/office/drawing/2014/main" xmlns="" id="{88C5DA59-7F6F-7275-BFA2-36B2CD79D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9970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533400" y="2895600"/>
            <a:ext cx="3465930" cy="4914425"/>
          </a:xfrm>
          <a:custGeom>
            <a:avLst/>
            <a:gdLst/>
            <a:ahLst/>
            <a:cxnLst/>
            <a:rect l="l" t="t" r="r" b="b"/>
            <a:pathLst>
              <a:path w="4905053" h="6628449">
                <a:moveTo>
                  <a:pt x="0" y="0"/>
                </a:moveTo>
                <a:lnTo>
                  <a:pt x="4905053" y="0"/>
                </a:lnTo>
                <a:lnTo>
                  <a:pt x="4905053" y="6628450"/>
                </a:lnTo>
                <a:lnTo>
                  <a:pt x="0" y="66284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TextBox 7"/>
          <p:cNvSpPr txBox="1"/>
          <p:nvPr/>
        </p:nvSpPr>
        <p:spPr>
          <a:xfrm>
            <a:off x="7783598" y="1894635"/>
            <a:ext cx="9707169" cy="784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uk-UA" sz="4800" dirty="0" smtClean="0">
                <a:solidFill>
                  <a:srgbClr val="497FB4"/>
                </a:solidFill>
                <a:latin typeface="Core Narae Pro Bold"/>
              </a:rPr>
              <a:t>Робота з підручником</a:t>
            </a:r>
            <a:endParaRPr lang="en-US" sz="4800" dirty="0">
              <a:solidFill>
                <a:srgbClr val="497FB4"/>
              </a:solidFill>
              <a:latin typeface="Core Narae Pro Bold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31" y="2857500"/>
            <a:ext cx="12954000" cy="554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l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Зображення, що містить білий, квитанція, текст&#10;&#10;Автоматично згенерований опис">
            <a:extLst>
              <a:ext uri="{FF2B5EF4-FFF2-40B4-BE49-F238E27FC236}">
                <a16:creationId xmlns:a16="http://schemas.microsoft.com/office/drawing/2014/main" xmlns="" id="{86D124CB-E4C2-DC8F-54C9-E014D6AB2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99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89742" y="5448300"/>
            <a:ext cx="8219622" cy="38116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8800" b="1" dirty="0" smtClean="0">
                <a:solidFill>
                  <a:srgbClr val="497F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Самостійна робота</a:t>
            </a:r>
            <a:endParaRPr lang="uk-UA" sz="8800" b="1" dirty="0">
              <a:solidFill>
                <a:srgbClr val="497F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4"/>
          <p:cNvSpPr/>
          <p:nvPr/>
        </p:nvSpPr>
        <p:spPr>
          <a:xfrm rot="-2432548" flipV="1">
            <a:off x="1948465" y="-36019"/>
            <a:ext cx="8271254" cy="3401553"/>
          </a:xfrm>
          <a:custGeom>
            <a:avLst/>
            <a:gdLst/>
            <a:ahLst/>
            <a:cxnLst/>
            <a:rect l="l" t="t" r="r" b="b"/>
            <a:pathLst>
              <a:path w="8271254" h="3401553">
                <a:moveTo>
                  <a:pt x="0" y="3401553"/>
                </a:moveTo>
                <a:lnTo>
                  <a:pt x="8271253" y="3401553"/>
                </a:lnTo>
                <a:lnTo>
                  <a:pt x="8271253" y="0"/>
                </a:lnTo>
                <a:lnTo>
                  <a:pt x="0" y="0"/>
                </a:lnTo>
                <a:lnTo>
                  <a:pt x="0" y="340155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5" name="Group 5"/>
          <p:cNvGrpSpPr/>
          <p:nvPr/>
        </p:nvGrpSpPr>
        <p:grpSpPr>
          <a:xfrm>
            <a:off x="9144000" y="2413798"/>
            <a:ext cx="7818554" cy="8521008"/>
            <a:chOff x="0" y="0"/>
            <a:chExt cx="1918193" cy="20905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18193" cy="2090532"/>
            </a:xfrm>
            <a:custGeom>
              <a:avLst/>
              <a:gdLst/>
              <a:ahLst/>
              <a:cxnLst/>
              <a:rect l="l" t="t" r="r" b="b"/>
              <a:pathLst>
                <a:path w="1918193" h="2090532">
                  <a:moveTo>
                    <a:pt x="1793733" y="2090532"/>
                  </a:moveTo>
                  <a:lnTo>
                    <a:pt x="124460" y="2090532"/>
                  </a:lnTo>
                  <a:cubicBezTo>
                    <a:pt x="55880" y="2090532"/>
                    <a:pt x="0" y="2034652"/>
                    <a:pt x="0" y="19660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93733" y="0"/>
                  </a:lnTo>
                  <a:cubicBezTo>
                    <a:pt x="1862313" y="0"/>
                    <a:pt x="1918193" y="55880"/>
                    <a:pt x="1918193" y="124460"/>
                  </a:cubicBezTo>
                  <a:lnTo>
                    <a:pt x="1918193" y="1966072"/>
                  </a:lnTo>
                  <a:cubicBezTo>
                    <a:pt x="1918193" y="2034652"/>
                    <a:pt x="1862313" y="2090532"/>
                    <a:pt x="1793733" y="2090532"/>
                  </a:cubicBezTo>
                  <a:close/>
                </a:path>
              </a:pathLst>
            </a:custGeom>
            <a:solidFill>
              <a:srgbClr val="497FB4"/>
            </a:solidFill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629203" y="2892476"/>
            <a:ext cx="6848147" cy="1528759"/>
            <a:chOff x="0" y="0"/>
            <a:chExt cx="1803627" cy="40263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03627" cy="402636"/>
            </a:xfrm>
            <a:custGeom>
              <a:avLst/>
              <a:gdLst/>
              <a:ahLst/>
              <a:cxnLst/>
              <a:rect l="l" t="t" r="r" b="b"/>
              <a:pathLst>
                <a:path w="1803627" h="402636">
                  <a:moveTo>
                    <a:pt x="57656" y="0"/>
                  </a:moveTo>
                  <a:lnTo>
                    <a:pt x="1745971" y="0"/>
                  </a:lnTo>
                  <a:cubicBezTo>
                    <a:pt x="1761262" y="0"/>
                    <a:pt x="1775928" y="6074"/>
                    <a:pt x="1786740" y="16887"/>
                  </a:cubicBezTo>
                  <a:cubicBezTo>
                    <a:pt x="1797553" y="27700"/>
                    <a:pt x="1803627" y="42365"/>
                    <a:pt x="1803627" y="57656"/>
                  </a:cubicBezTo>
                  <a:lnTo>
                    <a:pt x="1803627" y="344980"/>
                  </a:lnTo>
                  <a:cubicBezTo>
                    <a:pt x="1803627" y="376823"/>
                    <a:pt x="1777814" y="402636"/>
                    <a:pt x="1745971" y="402636"/>
                  </a:cubicBezTo>
                  <a:lnTo>
                    <a:pt x="57656" y="402636"/>
                  </a:lnTo>
                  <a:cubicBezTo>
                    <a:pt x="42365" y="402636"/>
                    <a:pt x="27700" y="396562"/>
                    <a:pt x="16887" y="385749"/>
                  </a:cubicBezTo>
                  <a:cubicBezTo>
                    <a:pt x="6074" y="374936"/>
                    <a:pt x="0" y="360271"/>
                    <a:pt x="0" y="344980"/>
                  </a:cubicBezTo>
                  <a:lnTo>
                    <a:pt x="0" y="57656"/>
                  </a:lnTo>
                  <a:cubicBezTo>
                    <a:pt x="0" y="25814"/>
                    <a:pt x="25814" y="0"/>
                    <a:pt x="57656" y="0"/>
                  </a:cubicBezTo>
                  <a:close/>
                </a:path>
              </a:pathLst>
            </a:custGeom>
            <a:solidFill>
              <a:srgbClr val="497FB4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1803627" cy="4693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4544" y="4961730"/>
            <a:ext cx="7077463" cy="3839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Зображення, що містить білий, квитанція, текст&#10;&#10;Автоматично згенерований опис">
            <a:extLst>
              <a:ext uri="{FF2B5EF4-FFF2-40B4-BE49-F238E27FC236}">
                <a16:creationId xmlns:a16="http://schemas.microsoft.com/office/drawing/2014/main" xmlns="" id="{31A557DD-5719-F54C-B2AF-0B94D6273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9970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1028700" y="1028700"/>
            <a:ext cx="2780777" cy="2752970"/>
          </a:xfrm>
          <a:custGeom>
            <a:avLst/>
            <a:gdLst/>
            <a:ahLst/>
            <a:cxnLst/>
            <a:rect l="l" t="t" r="r" b="b"/>
            <a:pathLst>
              <a:path w="2780777" h="2752970">
                <a:moveTo>
                  <a:pt x="0" y="0"/>
                </a:moveTo>
                <a:lnTo>
                  <a:pt x="2780777" y="0"/>
                </a:lnTo>
                <a:lnTo>
                  <a:pt x="2780777" y="2752970"/>
                </a:lnTo>
                <a:lnTo>
                  <a:pt x="0" y="27529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 flipH="1" flipV="1">
            <a:off x="6313004" y="4991776"/>
            <a:ext cx="2830996" cy="2208177"/>
          </a:xfrm>
          <a:custGeom>
            <a:avLst/>
            <a:gdLst/>
            <a:ahLst/>
            <a:cxnLst/>
            <a:rect l="l" t="t" r="r" b="b"/>
            <a:pathLst>
              <a:path w="2830996" h="2208177">
                <a:moveTo>
                  <a:pt x="2830996" y="2208177"/>
                </a:moveTo>
                <a:lnTo>
                  <a:pt x="0" y="2208177"/>
                </a:lnTo>
                <a:lnTo>
                  <a:pt x="0" y="0"/>
                </a:lnTo>
                <a:lnTo>
                  <a:pt x="2830996" y="0"/>
                </a:lnTo>
                <a:lnTo>
                  <a:pt x="2830996" y="2208177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15947337" y="548777"/>
            <a:ext cx="1600160" cy="1597493"/>
          </a:xfrm>
          <a:custGeom>
            <a:avLst/>
            <a:gdLst/>
            <a:ahLst/>
            <a:cxnLst/>
            <a:rect l="l" t="t" r="r" b="b"/>
            <a:pathLst>
              <a:path w="1600160" h="1597493">
                <a:moveTo>
                  <a:pt x="0" y="0"/>
                </a:moveTo>
                <a:lnTo>
                  <a:pt x="1600160" y="0"/>
                </a:lnTo>
                <a:lnTo>
                  <a:pt x="1600160" y="1597493"/>
                </a:lnTo>
                <a:lnTo>
                  <a:pt x="0" y="15974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679847" y="7853922"/>
            <a:ext cx="1794135" cy="1785164"/>
          </a:xfrm>
          <a:custGeom>
            <a:avLst/>
            <a:gdLst/>
            <a:ahLst/>
            <a:cxnLst/>
            <a:rect l="l" t="t" r="r" b="b"/>
            <a:pathLst>
              <a:path w="1794135" h="1785164">
                <a:moveTo>
                  <a:pt x="0" y="0"/>
                </a:moveTo>
                <a:lnTo>
                  <a:pt x="1794135" y="0"/>
                </a:lnTo>
                <a:lnTo>
                  <a:pt x="1794135" y="1785164"/>
                </a:lnTo>
                <a:lnTo>
                  <a:pt x="0" y="17851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TextBox 9"/>
          <p:cNvSpPr txBox="1"/>
          <p:nvPr/>
        </p:nvSpPr>
        <p:spPr>
          <a:xfrm>
            <a:off x="2550182" y="3971925"/>
            <a:ext cx="13187636" cy="2003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00"/>
              </a:lnSpc>
              <a:spcBef>
                <a:spcPct val="0"/>
              </a:spcBef>
            </a:pPr>
            <a:r>
              <a:rPr lang="en-US" sz="11500">
                <a:solidFill>
                  <a:srgbClr val="FFFFFF"/>
                </a:solidFill>
                <a:latin typeface="Core Narae Pro Bold"/>
              </a:rPr>
              <a:t>ДЯКУЮ ЗА УВАГУ!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6" y="0"/>
            <a:ext cx="8771845" cy="5318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232244"/>
            <a:ext cx="6116331" cy="5067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9364" y="0"/>
            <a:ext cx="8974487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781" y="5937247"/>
            <a:ext cx="6782555" cy="442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Зображення, що містить білий, квитанція, текст&#10;&#10;Автоматично згенерований опис">
            <a:extLst>
              <a:ext uri="{FF2B5EF4-FFF2-40B4-BE49-F238E27FC236}">
                <a16:creationId xmlns:a16="http://schemas.microsoft.com/office/drawing/2014/main" xmlns="" id="{31A557DD-5719-F54C-B2AF-0B94D6273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997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60632" y="2528328"/>
            <a:ext cx="13966737" cy="5230344"/>
            <a:chOff x="0" y="0"/>
            <a:chExt cx="6705915" cy="25112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05915" cy="2511269"/>
            </a:xfrm>
            <a:custGeom>
              <a:avLst/>
              <a:gdLst/>
              <a:ahLst/>
              <a:cxnLst/>
              <a:rect l="l" t="t" r="r" b="b"/>
              <a:pathLst>
                <a:path w="6705915" h="2511269">
                  <a:moveTo>
                    <a:pt x="6440485" y="0"/>
                  </a:moveTo>
                  <a:lnTo>
                    <a:pt x="265430" y="0"/>
                  </a:lnTo>
                  <a:cubicBezTo>
                    <a:pt x="265430" y="146050"/>
                    <a:pt x="147320" y="265430"/>
                    <a:pt x="0" y="265430"/>
                  </a:cubicBezTo>
                  <a:lnTo>
                    <a:pt x="0" y="2245839"/>
                  </a:lnTo>
                  <a:cubicBezTo>
                    <a:pt x="146050" y="2245839"/>
                    <a:pt x="265430" y="2363949"/>
                    <a:pt x="265430" y="2511269"/>
                  </a:cubicBezTo>
                  <a:lnTo>
                    <a:pt x="6440485" y="2511269"/>
                  </a:lnTo>
                  <a:cubicBezTo>
                    <a:pt x="6440485" y="2365219"/>
                    <a:pt x="6558595" y="2245839"/>
                    <a:pt x="6705915" y="2245839"/>
                  </a:cubicBezTo>
                  <a:lnTo>
                    <a:pt x="6705915" y="265430"/>
                  </a:lnTo>
                  <a:cubicBezTo>
                    <a:pt x="6559865" y="265430"/>
                    <a:pt x="6440485" y="147320"/>
                    <a:pt x="6440485" y="0"/>
                  </a:cubicBezTo>
                  <a:close/>
                </a:path>
              </a:pathLst>
            </a:custGeom>
            <a:solidFill>
              <a:srgbClr val="497FB4"/>
            </a:solid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1028700"/>
            <a:ext cx="2780777" cy="2752970"/>
          </a:xfrm>
          <a:custGeom>
            <a:avLst/>
            <a:gdLst/>
            <a:ahLst/>
            <a:cxnLst/>
            <a:rect l="l" t="t" r="r" b="b"/>
            <a:pathLst>
              <a:path w="2780777" h="2752970">
                <a:moveTo>
                  <a:pt x="0" y="0"/>
                </a:moveTo>
                <a:lnTo>
                  <a:pt x="2780777" y="0"/>
                </a:lnTo>
                <a:lnTo>
                  <a:pt x="2780777" y="2752970"/>
                </a:lnTo>
                <a:lnTo>
                  <a:pt x="0" y="27529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6" name="Freeform 6"/>
          <p:cNvSpPr/>
          <p:nvPr/>
        </p:nvSpPr>
        <p:spPr>
          <a:xfrm flipH="1" flipV="1">
            <a:off x="14428304" y="7050123"/>
            <a:ext cx="2830996" cy="2208177"/>
          </a:xfrm>
          <a:custGeom>
            <a:avLst/>
            <a:gdLst/>
            <a:ahLst/>
            <a:cxnLst/>
            <a:rect l="l" t="t" r="r" b="b"/>
            <a:pathLst>
              <a:path w="2830996" h="2208177">
                <a:moveTo>
                  <a:pt x="2830996" y="2208177"/>
                </a:moveTo>
                <a:lnTo>
                  <a:pt x="0" y="2208177"/>
                </a:lnTo>
                <a:lnTo>
                  <a:pt x="0" y="0"/>
                </a:lnTo>
                <a:lnTo>
                  <a:pt x="2830996" y="0"/>
                </a:lnTo>
                <a:lnTo>
                  <a:pt x="2830996" y="2208177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7" name="Freeform 7"/>
          <p:cNvSpPr/>
          <p:nvPr/>
        </p:nvSpPr>
        <p:spPr>
          <a:xfrm>
            <a:off x="15947337" y="548777"/>
            <a:ext cx="1600160" cy="1597493"/>
          </a:xfrm>
          <a:custGeom>
            <a:avLst/>
            <a:gdLst/>
            <a:ahLst/>
            <a:cxnLst/>
            <a:rect l="l" t="t" r="r" b="b"/>
            <a:pathLst>
              <a:path w="1600160" h="1597493">
                <a:moveTo>
                  <a:pt x="0" y="0"/>
                </a:moveTo>
                <a:lnTo>
                  <a:pt x="1600160" y="0"/>
                </a:lnTo>
                <a:lnTo>
                  <a:pt x="1600160" y="1597493"/>
                </a:lnTo>
                <a:lnTo>
                  <a:pt x="0" y="15974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8" name="Freeform 8"/>
          <p:cNvSpPr/>
          <p:nvPr/>
        </p:nvSpPr>
        <p:spPr>
          <a:xfrm>
            <a:off x="679847" y="7853922"/>
            <a:ext cx="1794135" cy="1785164"/>
          </a:xfrm>
          <a:custGeom>
            <a:avLst/>
            <a:gdLst/>
            <a:ahLst/>
            <a:cxnLst/>
            <a:rect l="l" t="t" r="r" b="b"/>
            <a:pathLst>
              <a:path w="1794135" h="1785164">
                <a:moveTo>
                  <a:pt x="0" y="0"/>
                </a:moveTo>
                <a:lnTo>
                  <a:pt x="1794135" y="0"/>
                </a:lnTo>
                <a:lnTo>
                  <a:pt x="1794135" y="1785164"/>
                </a:lnTo>
                <a:lnTo>
                  <a:pt x="0" y="178516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9" name="TextBox 9"/>
          <p:cNvSpPr txBox="1"/>
          <p:nvPr/>
        </p:nvSpPr>
        <p:spPr>
          <a:xfrm>
            <a:off x="2550182" y="3971925"/>
            <a:ext cx="13187636" cy="2003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00"/>
              </a:lnSpc>
              <a:spcBef>
                <a:spcPct val="0"/>
              </a:spcBef>
            </a:pPr>
            <a:r>
              <a:rPr lang="en-US" sz="11500">
                <a:solidFill>
                  <a:srgbClr val="FFFFFF"/>
                </a:solidFill>
                <a:latin typeface="Core Narae Pro Bold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69174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40</Words>
  <Application>Microsoft Office PowerPoint</Application>
  <PresentationFormat>Довільний</PresentationFormat>
  <Paragraphs>13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3" baseType="lpstr">
      <vt:lpstr>Calibri</vt:lpstr>
      <vt:lpstr>Arial</vt:lpstr>
      <vt:lpstr>Times New Roman</vt:lpstr>
      <vt:lpstr>Core Narae Pro Bold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Minimalist Let's Learn Mathematics Presentation, копія</dc:title>
  <cp:lastModifiedBy>User 7014152</cp:lastModifiedBy>
  <cp:revision>42</cp:revision>
  <dcterms:created xsi:type="dcterms:W3CDTF">2006-08-16T00:00:00Z</dcterms:created>
  <dcterms:modified xsi:type="dcterms:W3CDTF">2026-02-24T13:40:55Z</dcterms:modified>
  <dc:identifier>DAF0KoUvPL4</dc:identifier>
</cp:coreProperties>
</file>