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8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67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881" y="2667740"/>
            <a:ext cx="6260714" cy="1876607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Використання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наочності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як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засобу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збагачення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активного словника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першокласників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на уроках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навчання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грамоти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090514" y="624394"/>
            <a:ext cx="2520000" cy="25200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532" y="5305666"/>
            <a:ext cx="2520000" cy="2520000"/>
          </a:xfrm>
          <a:prstGeom prst="ellipse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1125986" y="-540060"/>
            <a:ext cx="2520000" cy="2520000"/>
          </a:xfrm>
          <a:prstGeom prst="ellipse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82571" y="630315"/>
            <a:ext cx="627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Учитель </a:t>
            </a:r>
            <a:r>
              <a:rPr lang="ru-RU" b="1" dirty="0" err="1" smtClean="0"/>
              <a:t>особисто</a:t>
            </a:r>
            <a:r>
              <a:rPr lang="ru-RU" b="1" dirty="0" smtClean="0"/>
              <a:t> </a:t>
            </a:r>
            <a:r>
              <a:rPr lang="ru-RU" b="1" dirty="0" err="1" smtClean="0"/>
              <a:t>вирішує</a:t>
            </a:r>
            <a:r>
              <a:rPr lang="ru-RU" b="1" dirty="0" smtClean="0"/>
              <a:t> </a:t>
            </a:r>
            <a:r>
              <a:rPr lang="ru-RU" b="1" dirty="0" err="1" smtClean="0"/>
              <a:t>доцільність</a:t>
            </a:r>
            <a:r>
              <a:rPr lang="ru-RU" b="1" dirty="0" smtClean="0"/>
              <a:t> того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 методу </a:t>
            </a:r>
            <a:r>
              <a:rPr lang="ru-RU" b="1" dirty="0" err="1" smtClean="0"/>
              <a:t>наочність</a:t>
            </a:r>
            <a:r>
              <a:rPr lang="ru-RU" b="1" dirty="0" smtClean="0"/>
              <a:t>, </a:t>
            </a:r>
            <a:r>
              <a:rPr lang="ru-RU" b="1" dirty="0" err="1" smtClean="0"/>
              <a:t>інколи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відсутність</a:t>
            </a:r>
            <a:r>
              <a:rPr lang="ru-RU" b="1" dirty="0" smtClean="0"/>
              <a:t>, все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мети уроку. В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випадках</a:t>
            </a:r>
            <a:r>
              <a:rPr lang="ru-RU" b="1" dirty="0" smtClean="0"/>
              <a:t> </a:t>
            </a:r>
            <a:r>
              <a:rPr lang="ru-RU" b="1" dirty="0" err="1" smtClean="0"/>
              <a:t>можливе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змішаних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наочності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2155" y="2530137"/>
            <a:ext cx="7599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наочності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сприяти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ефективному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формуванню</a:t>
            </a:r>
            <a:r>
              <a:rPr lang="ru-RU" b="1" dirty="0" smtClean="0"/>
              <a:t> активного словника </a:t>
            </a:r>
            <a:r>
              <a:rPr lang="ru-RU" b="1" dirty="0" err="1" smtClean="0"/>
              <a:t>першокласника</a:t>
            </a:r>
            <a:r>
              <a:rPr lang="ru-RU" b="1" dirty="0" smtClean="0"/>
              <a:t>, бути </a:t>
            </a:r>
            <a:r>
              <a:rPr lang="ru-RU" b="1" dirty="0" err="1" smtClean="0"/>
              <a:t>доповненням</a:t>
            </a:r>
            <a:r>
              <a:rPr lang="ru-RU" b="1" dirty="0" smtClean="0"/>
              <a:t> до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та </a:t>
            </a:r>
            <a:r>
              <a:rPr lang="ru-RU" b="1" dirty="0" err="1" smtClean="0"/>
              <a:t>переслідувати</a:t>
            </a:r>
            <a:r>
              <a:rPr lang="ru-RU" b="1" dirty="0" smtClean="0"/>
              <a:t> </a:t>
            </a:r>
            <a:r>
              <a:rPr lang="ru-RU" b="1" dirty="0" err="1" smtClean="0"/>
              <a:t>основну</a:t>
            </a:r>
            <a:r>
              <a:rPr lang="ru-RU" b="1" dirty="0" smtClean="0"/>
              <a:t> </a:t>
            </a:r>
            <a:r>
              <a:rPr lang="ru-RU" b="1" dirty="0" err="1" smtClean="0"/>
              <a:t>ціль</a:t>
            </a:r>
            <a:r>
              <a:rPr lang="ru-RU" b="1" dirty="0" smtClean="0"/>
              <a:t> – </a:t>
            </a:r>
            <a:r>
              <a:rPr lang="ru-RU" b="1" dirty="0" err="1" smtClean="0"/>
              <a:t>освітню</a:t>
            </a:r>
            <a:r>
              <a:rPr lang="ru-RU" b="1" dirty="0" smtClean="0"/>
              <a:t>, </a:t>
            </a:r>
            <a:r>
              <a:rPr lang="ru-RU" b="1" dirty="0" err="1" smtClean="0"/>
              <a:t>виховну</a:t>
            </a:r>
            <a:r>
              <a:rPr lang="ru-RU" b="1" dirty="0" smtClean="0"/>
              <a:t>, </a:t>
            </a:r>
            <a:r>
              <a:rPr lang="ru-RU" b="1" dirty="0" err="1" smtClean="0"/>
              <a:t>розважальну</a:t>
            </a:r>
            <a:r>
              <a:rPr lang="ru-RU" b="1" dirty="0" smtClean="0"/>
              <a:t>. Не </a:t>
            </a:r>
            <a:r>
              <a:rPr lang="ru-RU" b="1" dirty="0" err="1" smtClean="0"/>
              <a:t>відволікати</a:t>
            </a:r>
            <a:r>
              <a:rPr lang="ru-RU" b="1" dirty="0" smtClean="0"/>
              <a:t> школяра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b="1" dirty="0" smtClean="0"/>
              <a:t>, а </a:t>
            </a:r>
            <a:r>
              <a:rPr lang="ru-RU" b="1" dirty="0" err="1" smtClean="0"/>
              <a:t>злагоджено</a:t>
            </a:r>
            <a:r>
              <a:rPr lang="ru-RU" b="1" dirty="0" smtClean="0"/>
              <a:t> та систематично </a:t>
            </a:r>
            <a:r>
              <a:rPr lang="ru-RU" b="1" dirty="0" err="1" smtClean="0"/>
              <a:t>покращувати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2672" y="4279037"/>
            <a:ext cx="679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err="1" smtClean="0"/>
              <a:t>Влучно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використана</a:t>
            </a:r>
            <a:r>
              <a:rPr lang="ru-RU" b="1" dirty="0" smtClean="0"/>
              <a:t> </a:t>
            </a:r>
            <a:r>
              <a:rPr lang="ru-RU" b="1" dirty="0" err="1" smtClean="0"/>
              <a:t>наочність</a:t>
            </a:r>
            <a:r>
              <a:rPr lang="ru-RU" b="1" dirty="0" smtClean="0"/>
              <a:t> –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емоційним</a:t>
            </a:r>
            <a:r>
              <a:rPr lang="ru-RU" b="1" dirty="0" smtClean="0"/>
              <a:t> та </a:t>
            </a:r>
            <a:r>
              <a:rPr lang="ru-RU" b="1" dirty="0" err="1" smtClean="0"/>
              <a:t>змістовним</a:t>
            </a:r>
            <a:r>
              <a:rPr lang="ru-RU" b="1" dirty="0" smtClean="0"/>
              <a:t> </a:t>
            </a:r>
            <a:r>
              <a:rPr lang="ru-RU" b="1" dirty="0" err="1" smtClean="0"/>
              <a:t>підсиленням</a:t>
            </a:r>
            <a:r>
              <a:rPr lang="ru-RU" b="1" dirty="0" smtClean="0"/>
              <a:t> 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буде </a:t>
            </a:r>
            <a:r>
              <a:rPr lang="ru-RU" b="1" dirty="0" err="1" smtClean="0"/>
              <a:t>сприяти</a:t>
            </a:r>
            <a:r>
              <a:rPr lang="ru-RU" b="1" dirty="0" smtClean="0"/>
              <a:t> продуктивному </a:t>
            </a:r>
            <a:r>
              <a:rPr lang="ru-RU" b="1" dirty="0" err="1" smtClean="0"/>
              <a:t>мисленню</a:t>
            </a:r>
            <a:r>
              <a:rPr lang="ru-RU" b="1" dirty="0" smtClean="0"/>
              <a:t> </a:t>
            </a:r>
            <a:r>
              <a:rPr lang="ru-RU" b="1" dirty="0" err="1" smtClean="0"/>
              <a:t>першокласника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-941034" y="-381741"/>
            <a:ext cx="2160000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75467" y="809346"/>
            <a:ext cx="2160000" cy="21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7809" y="5470122"/>
            <a:ext cx="2160000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5253" y="1358283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4395" y="-540000"/>
            <a:ext cx="1080000" cy="10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5115017"/>
            <a:ext cx="1080000" cy="10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80300" y="1198485"/>
            <a:ext cx="1440000" cy="1440000"/>
          </a:xfrm>
          <a:prstGeom prst="ellipse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4951" y="-720000"/>
            <a:ext cx="1440000" cy="14400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-180516" y="4945432"/>
            <a:ext cx="1440000" cy="14400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2368" y="3089430"/>
            <a:ext cx="601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01336" y="150920"/>
            <a:ext cx="782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Актуальність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теми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обумовлена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важливістю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поповнення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теоретичного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матеріалу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формування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першокласника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активного словника на уроках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грамоти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завдяки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наочності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481" y="1979721"/>
            <a:ext cx="5326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Об’єктом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навчально-мовленнєва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діяльність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першокласників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654424" y="3932808"/>
            <a:ext cx="64895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Предметом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види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методи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наочності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забезпечують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процес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засвоєння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матеріалів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формування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активного словника </a:t>
            </a:r>
          </a:p>
          <a:p>
            <a:pPr algn="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першокласників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40" name="Нашивка 39"/>
          <p:cNvSpPr/>
          <p:nvPr/>
        </p:nvSpPr>
        <p:spPr>
          <a:xfrm rot="10800000">
            <a:off x="294435" y="328472"/>
            <a:ext cx="452762" cy="1208843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10800000">
            <a:off x="124287" y="488272"/>
            <a:ext cx="452762" cy="872971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8436736" y="329952"/>
            <a:ext cx="452762" cy="1208843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8593580" y="534140"/>
            <a:ext cx="452762" cy="872971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Рисунок 45" descr="free-png.ru-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" y="3037982"/>
            <a:ext cx="2556770" cy="39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347" y="2228297"/>
            <a:ext cx="6019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МЕТА КУРСОВОЇ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роботи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висвітлити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методи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та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обґрунтувати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актуальність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наочності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в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формуванні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активного словника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першокласника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на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уроках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грамоти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553" y="133165"/>
            <a:ext cx="8788893" cy="65517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9698" y="301840"/>
            <a:ext cx="434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Задля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досягнення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мети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курсової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роботи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виконані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наступні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: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10" y="1722267"/>
            <a:ext cx="44921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1.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Знайдено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,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вивчено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проаналізовано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педагогічні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та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психологічні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джерела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з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теми;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08" y="2805354"/>
            <a:ext cx="44832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2.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Визначити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можливості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уроків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грамоти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у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збагаченні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активного словника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першокласників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086" y="4012723"/>
            <a:ext cx="44654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3.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Виявити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види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наочності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на уроках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грамоти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,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що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будуть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сприяти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формуванню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словника у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школярів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963" y="5317744"/>
            <a:ext cx="44654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4.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Проаналізувати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ефективність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наочності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, як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засобу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формування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активного словника в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учнів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перших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класів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.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1394" y="4980373"/>
            <a:ext cx="3835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Для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розв’язання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перерахованих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завдань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було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використано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наступні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МЕТОДИ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: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315" y="4101484"/>
            <a:ext cx="355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1.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Аналіз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науково-методичної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літератури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5176" y="3471169"/>
            <a:ext cx="286748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2.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Спостереження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0586" y="2823099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3.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Порівняння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457" y="2183908"/>
            <a:ext cx="33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4.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Експеримент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442" y="1597977"/>
            <a:ext cx="26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5.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Узагальнення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;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9868" y="1020926"/>
            <a:ext cx="325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6.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Теоретичне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спостереження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.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6835806" y="4687410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6810653" y="3810000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6819531" y="3144175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6792898" y="2513861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6792897" y="1910178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784020" y="1315372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2115846" y="1450019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2099570" y="2445798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0800000">
            <a:off x="2099570" y="3715304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2081815" y="5002567"/>
            <a:ext cx="257452" cy="355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-106532" y="4154750"/>
            <a:ext cx="2849732" cy="2703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64530" y="3741939"/>
            <a:ext cx="2358503" cy="218242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51" y="2325949"/>
            <a:ext cx="7004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Аналіз психолого-педагогічної літератури з даної проблеми дозволив встановити, що досліджуваною проблемою займаються сучасні вітчизняні і зарубіжні науковці, серед яких: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665823"/>
            <a:ext cx="1864311" cy="1890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П. </a:t>
            </a:r>
            <a:r>
              <a:rPr lang="ru-RU" sz="1400" dirty="0" err="1" smtClean="0"/>
              <a:t>Грушников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4564603" y="418728"/>
            <a:ext cx="1997475" cy="1882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І. </a:t>
            </a:r>
            <a:r>
              <a:rPr lang="ru-RU" dirty="0" err="1" smtClean="0"/>
              <a:t>Олійник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5001" y="4358936"/>
            <a:ext cx="2411768" cy="2325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В. </a:t>
            </a:r>
            <a:r>
              <a:rPr lang="ru-RU" sz="1400" dirty="0" err="1" smtClean="0"/>
              <a:t>Сухомлинський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7057748" y="-470517"/>
            <a:ext cx="2086252" cy="208625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Н. </a:t>
            </a:r>
            <a:r>
              <a:rPr lang="ru-RU" sz="1600" dirty="0" err="1" smtClean="0"/>
              <a:t>Костроміна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1839157" y="-594804"/>
            <a:ext cx="2200182" cy="2078854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К. </a:t>
            </a:r>
            <a:r>
              <a:rPr lang="ru-RU" dirty="0" err="1" smtClean="0"/>
              <a:t>Ушинський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46525" y="3891377"/>
            <a:ext cx="1997475" cy="1882067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</a:t>
            </a:r>
            <a:r>
              <a:rPr lang="ru-RU" dirty="0" err="1" smtClean="0"/>
              <a:t>Горпинич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942339" y="5132772"/>
            <a:ext cx="2086252" cy="208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О. Савченко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2115846" y="4060052"/>
            <a:ext cx="1997475" cy="1882067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М. Плющ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589756" y="284084"/>
            <a:ext cx="2201662" cy="2059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0518" y="187909"/>
            <a:ext cx="2201662" cy="20596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115411" y="559293"/>
            <a:ext cx="2068497" cy="2106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23746" y="-575569"/>
            <a:ext cx="2466514" cy="218242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94375" y="-556334"/>
            <a:ext cx="2466514" cy="218242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98561" y="-307760"/>
            <a:ext cx="2466514" cy="218242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47167" y="3926890"/>
            <a:ext cx="2358503" cy="218242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73662" y="5051394"/>
            <a:ext cx="2370338" cy="2290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stockphoto-1008536932-1706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039" y="470517"/>
            <a:ext cx="6631619" cy="60587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272" y="470517"/>
            <a:ext cx="896645" cy="605883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2808" y="470517"/>
            <a:ext cx="896645" cy="60514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9394" y="5797115"/>
            <a:ext cx="81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Наочність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невід’ємним</a:t>
            </a:r>
            <a:r>
              <a:rPr lang="ru-RU" b="1" dirty="0" smtClean="0"/>
              <a:t> </a:t>
            </a:r>
            <a:r>
              <a:rPr lang="ru-RU" b="1" dirty="0" err="1" smtClean="0"/>
              <a:t>процесом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, </a:t>
            </a:r>
            <a:r>
              <a:rPr lang="ru-RU" b="1" dirty="0" err="1" smtClean="0"/>
              <a:t>адже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допомагає</a:t>
            </a:r>
            <a:r>
              <a:rPr lang="ru-RU" b="1" dirty="0" smtClean="0"/>
              <a:t> школярам </a:t>
            </a:r>
            <a:r>
              <a:rPr lang="ru-RU" b="1" dirty="0" err="1" smtClean="0"/>
              <a:t>відчути</a:t>
            </a:r>
            <a:r>
              <a:rPr lang="ru-RU" b="1" dirty="0" smtClean="0"/>
              <a:t> та </a:t>
            </a:r>
            <a:r>
              <a:rPr lang="ru-RU" b="1" dirty="0" err="1" smtClean="0"/>
              <a:t>зрозуміти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чуттєвий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1" dirty="0" smtClean="0"/>
              <a:t> –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емпірії</a:t>
            </a:r>
            <a:r>
              <a:rPr lang="ru-RU" b="1" dirty="0" smtClean="0"/>
              <a:t> до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804" y="550416"/>
            <a:ext cx="797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Наочність</a:t>
            </a:r>
            <a:r>
              <a:rPr lang="ru-RU" b="1" dirty="0" smtClean="0"/>
              <a:t>, як </a:t>
            </a:r>
            <a:r>
              <a:rPr lang="ru-RU" b="1" dirty="0" err="1" smtClean="0"/>
              <a:t>важливий</a:t>
            </a:r>
            <a:r>
              <a:rPr lang="ru-RU" b="1" dirty="0" smtClean="0"/>
              <a:t> </a:t>
            </a:r>
            <a:r>
              <a:rPr lang="ru-RU" b="1" dirty="0" err="1" smtClean="0"/>
              <a:t>елемен</a:t>
            </a:r>
            <a:r>
              <a:rPr lang="ru-RU" b="1" dirty="0" smtClean="0"/>
              <a:t> в </a:t>
            </a:r>
            <a:r>
              <a:rPr lang="ru-RU" b="1" dirty="0" err="1" smtClean="0"/>
              <a:t>роботі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активним</a:t>
            </a:r>
            <a:r>
              <a:rPr lang="ru-RU" b="1" dirty="0" smtClean="0"/>
              <a:t> словником </a:t>
            </a:r>
            <a:r>
              <a:rPr lang="ru-RU" b="1" dirty="0" err="1" smtClean="0"/>
              <a:t>першокласника</a:t>
            </a:r>
            <a:r>
              <a:rPr lang="ru-RU" b="1" dirty="0" smtClean="0"/>
              <a:t>, </a:t>
            </a:r>
            <a:r>
              <a:rPr lang="ru-RU" b="1" dirty="0" err="1" smtClean="0"/>
              <a:t>має</a:t>
            </a:r>
            <a:r>
              <a:rPr lang="ru-RU" b="1" dirty="0" smtClean="0"/>
              <a:t> на </a:t>
            </a:r>
            <a:r>
              <a:rPr lang="ru-RU" b="1" dirty="0" err="1" smtClean="0"/>
              <a:t>меті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21259" y="1819922"/>
            <a:ext cx="3835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- </a:t>
            </a:r>
            <a:r>
              <a:rPr lang="ru-RU" sz="2400" b="1" i="1" dirty="0" err="1" smtClean="0"/>
              <a:t>розширити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кругозір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 </a:t>
            </a:r>
            <a:r>
              <a:rPr lang="ru-RU" sz="2400" b="1" i="1" dirty="0" err="1" smtClean="0"/>
              <a:t>збагатити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досвід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 </a:t>
            </a:r>
            <a:r>
              <a:rPr lang="ru-RU" sz="2400" b="1" i="1" dirty="0" err="1" smtClean="0"/>
              <a:t>поповнити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пасивний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активний</a:t>
            </a:r>
            <a:r>
              <a:rPr lang="ru-RU" sz="2400" b="1" i="1" dirty="0" smtClean="0"/>
              <a:t> словник;</a:t>
            </a:r>
          </a:p>
          <a:p>
            <a:r>
              <a:rPr lang="ru-RU" sz="2400" b="1" i="1" dirty="0" smtClean="0"/>
              <a:t>- </a:t>
            </a:r>
            <a:r>
              <a:rPr lang="ru-RU" sz="2400" b="1" i="1" dirty="0" err="1" smtClean="0"/>
              <a:t>пізнати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довколишній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світ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- </a:t>
            </a:r>
            <a:r>
              <a:rPr lang="ru-RU" sz="2400" b="1" i="1" dirty="0" err="1" smtClean="0"/>
              <a:t>сприяти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систематизації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знань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учнів</a:t>
            </a:r>
            <a:r>
              <a:rPr lang="ru-RU" sz="2400" b="1" i="1" dirty="0" smtClean="0"/>
              <a:t>.</a:t>
            </a:r>
          </a:p>
          <a:p>
            <a:endParaRPr lang="ru-RU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17" y="381740"/>
            <a:ext cx="846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Практичною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виявлення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унаочнення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на уроках </a:t>
            </a:r>
            <a:r>
              <a:rPr lang="ru-RU" b="1" dirty="0" err="1" smtClean="0"/>
              <a:t>грамоти</a:t>
            </a:r>
            <a:r>
              <a:rPr lang="ru-RU" b="1" dirty="0" smtClean="0"/>
              <a:t> для </a:t>
            </a:r>
            <a:r>
              <a:rPr lang="ru-RU" b="1" dirty="0" err="1" smtClean="0"/>
              <a:t>першокласників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3783" y="1216241"/>
            <a:ext cx="8158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Вагомою</a:t>
            </a:r>
            <a:r>
              <a:rPr lang="ru-RU" b="1" dirty="0" smtClean="0"/>
              <a:t>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</a:t>
            </a:r>
            <a:r>
              <a:rPr lang="ru-RU" b="1" dirty="0" err="1" smtClean="0"/>
              <a:t>курсової</a:t>
            </a:r>
            <a:r>
              <a:rPr lang="ru-RU" b="1" dirty="0" smtClean="0"/>
              <a:t> </a:t>
            </a:r>
            <a:r>
              <a:rPr lang="ru-RU" b="1" dirty="0" err="1" smtClean="0"/>
              <a:t>виступає</a:t>
            </a:r>
            <a:r>
              <a:rPr lang="ru-RU" b="1" dirty="0" smtClean="0"/>
              <a:t> </a:t>
            </a:r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наочності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будуть</a:t>
            </a:r>
            <a:r>
              <a:rPr lang="ru-RU" b="1" dirty="0" smtClean="0"/>
              <a:t> </a:t>
            </a:r>
            <a:r>
              <a:rPr lang="ru-RU" b="1" dirty="0" err="1" smtClean="0"/>
              <a:t>сприяти</a:t>
            </a:r>
            <a:r>
              <a:rPr lang="ru-RU" b="1" dirty="0" smtClean="0"/>
              <a:t> </a:t>
            </a:r>
            <a:r>
              <a:rPr lang="ru-RU" b="1" dirty="0" err="1" smtClean="0"/>
              <a:t>поповненню</a:t>
            </a:r>
            <a:r>
              <a:rPr lang="ru-RU" b="1" dirty="0" smtClean="0"/>
              <a:t> активного словника </a:t>
            </a:r>
            <a:r>
              <a:rPr lang="ru-RU" b="1" dirty="0" err="1" smtClean="0"/>
              <a:t>молодших</a:t>
            </a:r>
            <a:r>
              <a:rPr lang="ru-RU" b="1" dirty="0" smtClean="0"/>
              <a:t> </a:t>
            </a:r>
            <a:r>
              <a:rPr lang="ru-RU" b="1" dirty="0" err="1" smtClean="0"/>
              <a:t>школярів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38834" y="2876365"/>
            <a:ext cx="2743200" cy="261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ОГЛЯДОВА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114364" y="2948865"/>
            <a:ext cx="2743200" cy="26189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ДІЄВА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5409" y="3311372"/>
            <a:ext cx="22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натуральні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об’єкти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333" y="2272683"/>
            <a:ext cx="26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образотворчі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засоби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131" y="5761608"/>
            <a:ext cx="320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умовно-схематичні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засоби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470" y="5459767"/>
            <a:ext cx="3009530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аудіовізуальні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методи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39302372_49-papik-pro-p-knizhka-klipart-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3897297"/>
            <a:ext cx="6277109" cy="2960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309" y="1367160"/>
            <a:ext cx="8655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/>
              <a:t>Дані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проведеного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експерементального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свідчать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формуванння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пасивного</a:t>
            </a:r>
            <a:r>
              <a:rPr lang="ru-RU" sz="2000" b="1" dirty="0" smtClean="0"/>
              <a:t> та активного словника </a:t>
            </a:r>
            <a:r>
              <a:rPr lang="ru-RU" sz="2000" b="1" dirty="0" err="1" smtClean="0"/>
              <a:t>першокласника</a:t>
            </a:r>
            <a:r>
              <a:rPr lang="ru-RU" sz="2000" b="1" dirty="0" smtClean="0"/>
              <a:t>, </a:t>
            </a:r>
          </a:p>
          <a:p>
            <a:pPr algn="just"/>
            <a:r>
              <a:rPr lang="ru-RU" sz="2000" b="1" dirty="0" err="1" smtClean="0"/>
              <a:t>необхідно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цілий</a:t>
            </a:r>
            <a:r>
              <a:rPr lang="ru-RU" sz="2000" b="1" dirty="0" smtClean="0"/>
              <a:t> комплекс </a:t>
            </a:r>
          </a:p>
          <a:p>
            <a:pPr algn="just"/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наочності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308" y="2956264"/>
            <a:ext cx="8788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/>
              <a:t>Унаочнення</a:t>
            </a:r>
            <a:r>
              <a:rPr lang="ru-RU" sz="2000" b="1" dirty="0" smtClean="0"/>
              <a:t> на уроках </a:t>
            </a:r>
            <a:r>
              <a:rPr lang="ru-RU" sz="2000" b="1" dirty="0" err="1" smtClean="0"/>
              <a:t>взагалі</a:t>
            </a:r>
            <a:r>
              <a:rPr lang="ru-RU" sz="2000" b="1" dirty="0" smtClean="0"/>
              <a:t>, а в </a:t>
            </a:r>
            <a:r>
              <a:rPr lang="ru-RU" sz="2000" b="1" dirty="0" err="1" smtClean="0"/>
              <a:t>початкових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класах</a:t>
            </a:r>
            <a:r>
              <a:rPr lang="ru-RU" sz="2000" b="1" dirty="0" smtClean="0"/>
              <a:t> особливо –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важливо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складовою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Адже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чуттів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першокласником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заняттях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вірогідність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засвоєння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6857" y="1899822"/>
            <a:ext cx="6019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Унаслідок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проведеного</a:t>
            </a:r>
            <a:endParaRPr lang="ru-RU" sz="2400" b="1" dirty="0" smtClean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дослідження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ми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дійшли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висновків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кожен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учитель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має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володіти</a:t>
            </a:r>
            <a:endParaRPr lang="ru-RU" sz="2400" b="1" dirty="0" smtClean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всіма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знаннями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для того,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щоб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підібрати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доцільні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методи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та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елементи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наочності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будуть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відповідати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завданням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уроку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формувати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активний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словник </a:t>
            </a:r>
            <a:r>
              <a:rPr lang="ru-RU" sz="2400" b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першокласника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515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Використання наочності як засобу збагачення активного словника першокласників на уроках навчання грамоти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МегаМакс</cp:lastModifiedBy>
  <cp:revision>71</cp:revision>
  <dcterms:created xsi:type="dcterms:W3CDTF">2014-11-21T11:00:06Z</dcterms:created>
  <dcterms:modified xsi:type="dcterms:W3CDTF">2022-12-05T21:01:54Z</dcterms:modified>
</cp:coreProperties>
</file>