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8"/>
  </p:notesMasterIdLst>
  <p:sldIdLst>
    <p:sldId id="256" r:id="rId2"/>
    <p:sldId id="264" r:id="rId3"/>
    <p:sldId id="257" r:id="rId4"/>
    <p:sldId id="258" r:id="rId5"/>
    <p:sldId id="260" r:id="rId6"/>
    <p:sldId id="259" r:id="rId7"/>
    <p:sldId id="261" r:id="rId8"/>
    <p:sldId id="272" r:id="rId9"/>
    <p:sldId id="262" r:id="rId10"/>
    <p:sldId id="265" r:id="rId11"/>
    <p:sldId id="266" r:id="rId12"/>
    <p:sldId id="267" r:id="rId13"/>
    <p:sldId id="268" r:id="rId14"/>
    <p:sldId id="269" r:id="rId15"/>
    <p:sldId id="270"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72"/>
    <p:restoredTop sz="94648"/>
  </p:normalViewPr>
  <p:slideViewPr>
    <p:cSldViewPr snapToGrid="0">
      <p:cViewPr varScale="1">
        <p:scale>
          <a:sx n="109" d="100"/>
          <a:sy n="109" d="100"/>
        </p:scale>
        <p:origin x="200"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3DFA2-F65E-41D7-A2CF-6C5B65E2FD53}" type="datetimeFigureOut">
              <a:rPr lang="ru-RU" smtClean="0"/>
              <a:t>11.09.2022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72540-8A5E-49AF-90EA-DC8C8A38EE5F}" type="slidenum">
              <a:rPr lang="ru-RU" smtClean="0"/>
              <a:t>‹#›</a:t>
            </a:fld>
            <a:endParaRPr lang="ru-RU"/>
          </a:p>
        </p:txBody>
      </p:sp>
    </p:spTree>
    <p:extLst>
      <p:ext uri="{BB962C8B-B14F-4D97-AF65-F5344CB8AC3E}">
        <p14:creationId xmlns:p14="http://schemas.microsoft.com/office/powerpoint/2010/main" val="1779818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0372540-8A5E-49AF-90EA-DC8C8A38EE5F}" type="slidenum">
              <a:rPr lang="ru-RU" smtClean="0"/>
              <a:t>7</a:t>
            </a:fld>
            <a:endParaRPr lang="ru-RU"/>
          </a:p>
        </p:txBody>
      </p:sp>
    </p:spTree>
    <p:extLst>
      <p:ext uri="{BB962C8B-B14F-4D97-AF65-F5344CB8AC3E}">
        <p14:creationId xmlns:p14="http://schemas.microsoft.com/office/powerpoint/2010/main" val="2256977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8700A8C-BC67-4C40-B85F-B5FF8E751511}" type="datetimeFigureOut">
              <a:rPr lang="ru-RU" smtClean="0"/>
              <a:t>11.09.2022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6B4810-7656-4D34-8213-7A11AEEBB91A}" type="slidenum">
              <a:rPr lang="ru-RU" smtClean="0"/>
              <a:t>‹#›</a:t>
            </a:fld>
            <a:endParaRPr lang="ru-RU"/>
          </a:p>
        </p:txBody>
      </p:sp>
    </p:spTree>
    <p:extLst>
      <p:ext uri="{BB962C8B-B14F-4D97-AF65-F5344CB8AC3E}">
        <p14:creationId xmlns:p14="http://schemas.microsoft.com/office/powerpoint/2010/main" val="2031697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8700A8C-BC67-4C40-B85F-B5FF8E751511}" type="datetimeFigureOut">
              <a:rPr lang="ru-RU" smtClean="0"/>
              <a:t>11.09.2022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6B4810-7656-4D34-8213-7A11AEEBB91A}" type="slidenum">
              <a:rPr lang="ru-RU" smtClean="0"/>
              <a:t>‹#›</a:t>
            </a:fld>
            <a:endParaRPr lang="ru-RU"/>
          </a:p>
        </p:txBody>
      </p:sp>
    </p:spTree>
    <p:extLst>
      <p:ext uri="{BB962C8B-B14F-4D97-AF65-F5344CB8AC3E}">
        <p14:creationId xmlns:p14="http://schemas.microsoft.com/office/powerpoint/2010/main" val="3176495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8700A8C-BC67-4C40-B85F-B5FF8E751511}" type="datetimeFigureOut">
              <a:rPr lang="ru-RU" smtClean="0"/>
              <a:t>11.09.2022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6B4810-7656-4D34-8213-7A11AEEBB91A}"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08073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8700A8C-BC67-4C40-B85F-B5FF8E751511}" type="datetimeFigureOut">
              <a:rPr lang="ru-RU" smtClean="0"/>
              <a:t>11.09.2022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6B4810-7656-4D34-8213-7A11AEEBB91A}" type="slidenum">
              <a:rPr lang="ru-RU" smtClean="0"/>
              <a:t>‹#›</a:t>
            </a:fld>
            <a:endParaRPr lang="ru-RU"/>
          </a:p>
        </p:txBody>
      </p:sp>
    </p:spTree>
    <p:extLst>
      <p:ext uri="{BB962C8B-B14F-4D97-AF65-F5344CB8AC3E}">
        <p14:creationId xmlns:p14="http://schemas.microsoft.com/office/powerpoint/2010/main" val="588300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8700A8C-BC67-4C40-B85F-B5FF8E751511}" type="datetimeFigureOut">
              <a:rPr lang="ru-RU" smtClean="0"/>
              <a:t>11.09.2022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6B4810-7656-4D34-8213-7A11AEEBB91A}"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84767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8700A8C-BC67-4C40-B85F-B5FF8E751511}" type="datetimeFigureOut">
              <a:rPr lang="ru-RU" smtClean="0"/>
              <a:t>11.09.2022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6B4810-7656-4D34-8213-7A11AEEBB91A}" type="slidenum">
              <a:rPr lang="ru-RU" smtClean="0"/>
              <a:t>‹#›</a:t>
            </a:fld>
            <a:endParaRPr lang="ru-RU"/>
          </a:p>
        </p:txBody>
      </p:sp>
    </p:spTree>
    <p:extLst>
      <p:ext uri="{BB962C8B-B14F-4D97-AF65-F5344CB8AC3E}">
        <p14:creationId xmlns:p14="http://schemas.microsoft.com/office/powerpoint/2010/main" val="3681524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8700A8C-BC67-4C40-B85F-B5FF8E751511}" type="datetimeFigureOut">
              <a:rPr lang="ru-RU" smtClean="0"/>
              <a:t>11.09.2022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6B4810-7656-4D34-8213-7A11AEEBB91A}" type="slidenum">
              <a:rPr lang="ru-RU" smtClean="0"/>
              <a:t>‹#›</a:t>
            </a:fld>
            <a:endParaRPr lang="ru-RU"/>
          </a:p>
        </p:txBody>
      </p:sp>
    </p:spTree>
    <p:extLst>
      <p:ext uri="{BB962C8B-B14F-4D97-AF65-F5344CB8AC3E}">
        <p14:creationId xmlns:p14="http://schemas.microsoft.com/office/powerpoint/2010/main" val="3239958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8700A8C-BC67-4C40-B85F-B5FF8E751511}" type="datetimeFigureOut">
              <a:rPr lang="ru-RU" smtClean="0"/>
              <a:t>11.09.2022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6B4810-7656-4D34-8213-7A11AEEBB91A}" type="slidenum">
              <a:rPr lang="ru-RU" smtClean="0"/>
              <a:t>‹#›</a:t>
            </a:fld>
            <a:endParaRPr lang="ru-RU"/>
          </a:p>
        </p:txBody>
      </p:sp>
    </p:spTree>
    <p:extLst>
      <p:ext uri="{BB962C8B-B14F-4D97-AF65-F5344CB8AC3E}">
        <p14:creationId xmlns:p14="http://schemas.microsoft.com/office/powerpoint/2010/main" val="127237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8700A8C-BC67-4C40-B85F-B5FF8E751511}" type="datetimeFigureOut">
              <a:rPr lang="ru-RU" smtClean="0"/>
              <a:t>11.09.2022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6B4810-7656-4D34-8213-7A11AEEBB91A}" type="slidenum">
              <a:rPr lang="ru-RU" smtClean="0"/>
              <a:t>‹#›</a:t>
            </a:fld>
            <a:endParaRPr lang="ru-RU"/>
          </a:p>
        </p:txBody>
      </p:sp>
    </p:spTree>
    <p:extLst>
      <p:ext uri="{BB962C8B-B14F-4D97-AF65-F5344CB8AC3E}">
        <p14:creationId xmlns:p14="http://schemas.microsoft.com/office/powerpoint/2010/main" val="1618491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8700A8C-BC67-4C40-B85F-B5FF8E751511}" type="datetimeFigureOut">
              <a:rPr lang="ru-RU" smtClean="0"/>
              <a:t>11.09.2022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6B4810-7656-4D34-8213-7A11AEEBB91A}" type="slidenum">
              <a:rPr lang="ru-RU" smtClean="0"/>
              <a:t>‹#›</a:t>
            </a:fld>
            <a:endParaRPr lang="ru-RU"/>
          </a:p>
        </p:txBody>
      </p:sp>
    </p:spTree>
    <p:extLst>
      <p:ext uri="{BB962C8B-B14F-4D97-AF65-F5344CB8AC3E}">
        <p14:creationId xmlns:p14="http://schemas.microsoft.com/office/powerpoint/2010/main" val="3088204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8700A8C-BC67-4C40-B85F-B5FF8E751511}" type="datetimeFigureOut">
              <a:rPr lang="ru-RU" smtClean="0"/>
              <a:t>11.09.2022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6B4810-7656-4D34-8213-7A11AEEBB91A}" type="slidenum">
              <a:rPr lang="ru-RU" smtClean="0"/>
              <a:t>‹#›</a:t>
            </a:fld>
            <a:endParaRPr lang="ru-RU"/>
          </a:p>
        </p:txBody>
      </p:sp>
    </p:spTree>
    <p:extLst>
      <p:ext uri="{BB962C8B-B14F-4D97-AF65-F5344CB8AC3E}">
        <p14:creationId xmlns:p14="http://schemas.microsoft.com/office/powerpoint/2010/main" val="1903722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8700A8C-BC67-4C40-B85F-B5FF8E751511}" type="datetimeFigureOut">
              <a:rPr lang="ru-RU" smtClean="0"/>
              <a:t>11.09.2022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96B4810-7656-4D34-8213-7A11AEEBB91A}" type="slidenum">
              <a:rPr lang="ru-RU" smtClean="0"/>
              <a:t>‹#›</a:t>
            </a:fld>
            <a:endParaRPr lang="ru-RU"/>
          </a:p>
        </p:txBody>
      </p:sp>
    </p:spTree>
    <p:extLst>
      <p:ext uri="{BB962C8B-B14F-4D97-AF65-F5344CB8AC3E}">
        <p14:creationId xmlns:p14="http://schemas.microsoft.com/office/powerpoint/2010/main" val="324583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8700A8C-BC67-4C40-B85F-B5FF8E751511}" type="datetimeFigureOut">
              <a:rPr lang="ru-RU" smtClean="0"/>
              <a:t>11.09.2022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96B4810-7656-4D34-8213-7A11AEEBB91A}" type="slidenum">
              <a:rPr lang="ru-RU" smtClean="0"/>
              <a:t>‹#›</a:t>
            </a:fld>
            <a:endParaRPr lang="ru-RU"/>
          </a:p>
        </p:txBody>
      </p:sp>
    </p:spTree>
    <p:extLst>
      <p:ext uri="{BB962C8B-B14F-4D97-AF65-F5344CB8AC3E}">
        <p14:creationId xmlns:p14="http://schemas.microsoft.com/office/powerpoint/2010/main" val="357398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00A8C-BC67-4C40-B85F-B5FF8E751511}" type="datetimeFigureOut">
              <a:rPr lang="ru-RU" smtClean="0"/>
              <a:t>11.09.2022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96B4810-7656-4D34-8213-7A11AEEBB91A}" type="slidenum">
              <a:rPr lang="ru-RU" smtClean="0"/>
              <a:t>‹#›</a:t>
            </a:fld>
            <a:endParaRPr lang="ru-RU"/>
          </a:p>
        </p:txBody>
      </p:sp>
    </p:spTree>
    <p:extLst>
      <p:ext uri="{BB962C8B-B14F-4D97-AF65-F5344CB8AC3E}">
        <p14:creationId xmlns:p14="http://schemas.microsoft.com/office/powerpoint/2010/main" val="3868894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8700A8C-BC67-4C40-B85F-B5FF8E751511}" type="datetimeFigureOut">
              <a:rPr lang="ru-RU" smtClean="0"/>
              <a:t>11.09.2022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6B4810-7656-4D34-8213-7A11AEEBB91A}" type="slidenum">
              <a:rPr lang="ru-RU" smtClean="0"/>
              <a:t>‹#›</a:t>
            </a:fld>
            <a:endParaRPr lang="ru-RU"/>
          </a:p>
        </p:txBody>
      </p:sp>
    </p:spTree>
    <p:extLst>
      <p:ext uri="{BB962C8B-B14F-4D97-AF65-F5344CB8AC3E}">
        <p14:creationId xmlns:p14="http://schemas.microsoft.com/office/powerpoint/2010/main" val="3732276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8700A8C-BC67-4C40-B85F-B5FF8E751511}" type="datetimeFigureOut">
              <a:rPr lang="ru-RU" smtClean="0"/>
              <a:t>11.09.2022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6B4810-7656-4D34-8213-7A11AEEBB91A}" type="slidenum">
              <a:rPr lang="ru-RU" smtClean="0"/>
              <a:t>‹#›</a:t>
            </a:fld>
            <a:endParaRPr lang="ru-RU"/>
          </a:p>
        </p:txBody>
      </p:sp>
    </p:spTree>
    <p:extLst>
      <p:ext uri="{BB962C8B-B14F-4D97-AF65-F5344CB8AC3E}">
        <p14:creationId xmlns:p14="http://schemas.microsoft.com/office/powerpoint/2010/main" val="299742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700A8C-BC67-4C40-B85F-B5FF8E751511}" type="datetimeFigureOut">
              <a:rPr lang="ru-RU" smtClean="0"/>
              <a:t>11.09.2022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96B4810-7656-4D34-8213-7A11AEEBB91A}" type="slidenum">
              <a:rPr lang="ru-RU" smtClean="0"/>
              <a:t>‹#›</a:t>
            </a:fld>
            <a:endParaRPr lang="ru-RU"/>
          </a:p>
        </p:txBody>
      </p:sp>
    </p:spTree>
    <p:extLst>
      <p:ext uri="{BB962C8B-B14F-4D97-AF65-F5344CB8AC3E}">
        <p14:creationId xmlns:p14="http://schemas.microsoft.com/office/powerpoint/2010/main" val="116053542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8925" y="4307076"/>
            <a:ext cx="7766936" cy="1646302"/>
          </a:xfrm>
        </p:spPr>
        <p:txBody>
          <a:bodyPr/>
          <a:lstStyle/>
          <a:p>
            <a:r>
              <a:rPr lang="en" sz="6600" dirty="0"/>
              <a:t>ACRYLGEL</a:t>
            </a:r>
            <a:r>
              <a:rPr lang="ru-RU" sz="6600" dirty="0"/>
              <a:t> 3.0</a:t>
            </a:r>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28079" r="29252"/>
          <a:stretch/>
        </p:blipFill>
        <p:spPr>
          <a:xfrm>
            <a:off x="1922688" y="1356852"/>
            <a:ext cx="6363173" cy="3134630"/>
          </a:xfrm>
          <a:prstGeom prst="rect">
            <a:avLst/>
          </a:prstGeom>
        </p:spPr>
      </p:pic>
    </p:spTree>
    <p:extLst>
      <p:ext uri="{BB962C8B-B14F-4D97-AF65-F5344CB8AC3E}">
        <p14:creationId xmlns:p14="http://schemas.microsoft.com/office/powerpoint/2010/main" val="1541124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03006"/>
          </a:xfrm>
        </p:spPr>
        <p:txBody>
          <a:bodyPr/>
          <a:lstStyle/>
          <a:p>
            <a:r>
              <a:rPr lang="en" dirty="0"/>
              <a:t>CORRECTION</a:t>
            </a:r>
            <a:endParaRPr lang="ru-RU" dirty="0"/>
          </a:p>
        </p:txBody>
      </p:sp>
      <p:sp>
        <p:nvSpPr>
          <p:cNvPr id="3" name="Объект 2"/>
          <p:cNvSpPr>
            <a:spLocks noGrp="1"/>
          </p:cNvSpPr>
          <p:nvPr>
            <p:ph idx="1"/>
          </p:nvPr>
        </p:nvSpPr>
        <p:spPr>
          <a:xfrm>
            <a:off x="677334" y="1651819"/>
            <a:ext cx="8596668" cy="4389543"/>
          </a:xfrm>
        </p:spPr>
        <p:txBody>
          <a:bodyPr>
            <a:normAutofit/>
          </a:bodyPr>
          <a:lstStyle/>
          <a:p>
            <a:r>
              <a:rPr lang="en" dirty="0"/>
              <a:t>Perform preliminary preparation of the nail plate;</a:t>
            </a:r>
          </a:p>
          <a:p>
            <a:r>
              <a:rPr lang="en" dirty="0"/>
              <a:t>Apply a primer;</a:t>
            </a:r>
          </a:p>
          <a:p>
            <a:r>
              <a:rPr lang="en" dirty="0"/>
              <a:t>Apply the rubber base ALL THE LONGEST</a:t>
            </a:r>
          </a:p>
          <a:p>
            <a:r>
              <a:rPr lang="en" dirty="0"/>
              <a:t>Apply the selected shade of Acryl Gel;</a:t>
            </a:r>
          </a:p>
          <a:p>
            <a:r>
              <a:rPr lang="en" dirty="0"/>
              <a:t>Dip the brush into the alcohol and spread a thin layer of material on the nail.</a:t>
            </a:r>
          </a:p>
          <a:p>
            <a:r>
              <a:rPr lang="en" dirty="0"/>
              <a:t> The brush should glide smoothly over the material to distribute it as evenly as possible.</a:t>
            </a:r>
          </a:p>
          <a:p>
            <a:r>
              <a:rPr lang="en" dirty="0"/>
              <a:t>Dry the coating in the lamp: 2 minutes in the UV machine and 1 minute in the LED lamp.</a:t>
            </a:r>
          </a:p>
          <a:p>
            <a:r>
              <a:rPr lang="en" dirty="0"/>
              <a:t>If we cover with gel lacquers, it means to cover the base, and if we leave it like that, it means to cover with a top.</a:t>
            </a:r>
          </a:p>
          <a:p>
            <a:endParaRPr lang="en" dirty="0"/>
          </a:p>
        </p:txBody>
      </p:sp>
    </p:spTree>
    <p:extLst>
      <p:ext uri="{BB962C8B-B14F-4D97-AF65-F5344CB8AC3E}">
        <p14:creationId xmlns:p14="http://schemas.microsoft.com/office/powerpoint/2010/main" val="4027604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 dirty="0"/>
              <a:t>Salon extension ASTET EXPRESS</a:t>
            </a:r>
            <a:endParaRPr lang="ru-RU" dirty="0"/>
          </a:p>
        </p:txBody>
      </p:sp>
      <p:sp>
        <p:nvSpPr>
          <p:cNvPr id="3" name="Объект 2"/>
          <p:cNvSpPr>
            <a:spLocks noGrp="1"/>
          </p:cNvSpPr>
          <p:nvPr>
            <p:ph idx="1"/>
          </p:nvPr>
        </p:nvSpPr>
        <p:spPr>
          <a:xfrm>
            <a:off x="677334" y="1120877"/>
            <a:ext cx="8596668" cy="4920485"/>
          </a:xfrm>
        </p:spPr>
        <p:txBody>
          <a:bodyPr>
            <a:normAutofit fontScale="92500" lnSpcReduction="10000"/>
          </a:bodyPr>
          <a:lstStyle/>
          <a:p>
            <a:r>
              <a:rPr lang="en" dirty="0"/>
              <a:t>The top forms for extensions are made of durable plastic and look like tips. The master forms the future substrate by laying acrylic gel in the plastic blank, and then fixes it on the nail. The material in the process of polymerization in the lamp hardens and the form is removed</a:t>
            </a:r>
          </a:p>
          <a:p>
            <a:r>
              <a:rPr lang="en" dirty="0"/>
              <a:t>Using the top forms for nail extensions, you can save on the purchase of disposable forms. The top molds are reusable. They last forever until they are lost.</a:t>
            </a:r>
          </a:p>
          <a:p>
            <a:r>
              <a:rPr lang="en" dirty="0"/>
              <a:t>The technology allows you to achieve a neat and natural result, </a:t>
            </a:r>
          </a:p>
          <a:p>
            <a:r>
              <a:rPr lang="en" dirty="0"/>
              <a:t>Nail extensions with top-forms allows to reduce the time of the master's work: it is not necessary to substitute the form, cut it out, adjust the size.</a:t>
            </a:r>
          </a:p>
          <a:p>
            <a:r>
              <a:rPr lang="en" dirty="0"/>
              <a:t>The method is suitable for working with problematic nails (trapezoidal and ramp-shaped). In addition, it allows you to work with plates without a free edge, when the lower form cannot be substituted.</a:t>
            </a:r>
          </a:p>
          <a:p>
            <a:r>
              <a:rPr lang="en" dirty="0"/>
              <a:t>The master does not need to work through the stress zone, but only to work on the free edge. This technique is much easier than building up on the lower forms or on tips.</a:t>
            </a:r>
          </a:p>
          <a:p>
            <a:r>
              <a:rPr lang="en" dirty="0"/>
              <a:t>The method allows nail-masters to perform complex 3D designs, lay out an aquarium design so that not a single decorative element goes into the file.</a:t>
            </a:r>
          </a:p>
          <a:p>
            <a:endParaRPr lang="en" dirty="0"/>
          </a:p>
          <a:p>
            <a:endParaRPr lang="en" dirty="0"/>
          </a:p>
          <a:p>
            <a:endParaRPr lang="en" dirty="0"/>
          </a:p>
        </p:txBody>
      </p:sp>
    </p:spTree>
    <p:extLst>
      <p:ext uri="{BB962C8B-B14F-4D97-AF65-F5344CB8AC3E}">
        <p14:creationId xmlns:p14="http://schemas.microsoft.com/office/powerpoint/2010/main" val="719765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191729"/>
            <a:ext cx="8596668" cy="6533536"/>
          </a:xfrm>
        </p:spPr>
        <p:txBody>
          <a:bodyPr>
            <a:normAutofit/>
          </a:bodyPr>
          <a:lstStyle/>
          <a:p>
            <a:endParaRPr lang="en" dirty="0"/>
          </a:p>
          <a:p>
            <a:r>
              <a:rPr lang="en" dirty="0"/>
              <a:t>Perform preliminary preparation of the nail plate;</a:t>
            </a:r>
          </a:p>
          <a:p>
            <a:r>
              <a:rPr lang="en" dirty="0"/>
              <a:t>Choose the right size for each nail;</a:t>
            </a:r>
          </a:p>
          <a:p>
            <a:r>
              <a:rPr lang="en" dirty="0"/>
              <a:t>Apply the CAUCUCUK BASE;</a:t>
            </a:r>
          </a:p>
          <a:p>
            <a:r>
              <a:rPr lang="en" dirty="0"/>
              <a:t>Apply the selected shade of Acryl Gel on the reusable mold</a:t>
            </a:r>
          </a:p>
          <a:p>
            <a:r>
              <a:rPr lang="en" dirty="0"/>
              <a:t>Dip a brush into the alcohol and distribute the material EQUALLY over the mold.</a:t>
            </a:r>
          </a:p>
          <a:p>
            <a:r>
              <a:rPr lang="en" dirty="0"/>
              <a:t>Apply the form to the nail plate and fix it;</a:t>
            </a:r>
          </a:p>
          <a:p>
            <a:r>
              <a:rPr lang="en" dirty="0"/>
              <a:t>Spread the free edge on the inside evenly.</a:t>
            </a:r>
          </a:p>
          <a:p>
            <a:r>
              <a:rPr lang="en" dirty="0"/>
              <a:t>Light dry: 2 minutes in a UV machine and 1 minute in an LED lamp.</a:t>
            </a:r>
          </a:p>
          <a:p>
            <a:r>
              <a:rPr lang="en" dirty="0"/>
              <a:t>Remove the top form, trim the cuticle area, apply a top; design as desired.</a:t>
            </a:r>
          </a:p>
          <a:p>
            <a:r>
              <a:rPr lang="en" dirty="0"/>
              <a:t>After the top form is removed, the result is a glossy surface of the artificial plate, which does not require additional processing.</a:t>
            </a:r>
          </a:p>
          <a:p>
            <a:r>
              <a:rPr lang="en" dirty="0"/>
              <a:t>The result is as thin as possible, close to the natural nail.</a:t>
            </a:r>
          </a:p>
          <a:p>
            <a:endParaRPr lang="en" dirty="0"/>
          </a:p>
        </p:txBody>
      </p:sp>
    </p:spTree>
    <p:extLst>
      <p:ext uri="{BB962C8B-B14F-4D97-AF65-F5344CB8AC3E}">
        <p14:creationId xmlns:p14="http://schemas.microsoft.com/office/powerpoint/2010/main" val="2305929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rcRect t="72" b="72"/>
          <a:stretch/>
        </p:blipFill>
        <p:spPr>
          <a:xfrm>
            <a:off x="707923" y="1013337"/>
            <a:ext cx="8893277" cy="4782779"/>
          </a:xfrm>
          <a:prstGeom prst="rect">
            <a:avLst/>
          </a:prstGeom>
        </p:spPr>
      </p:pic>
    </p:spTree>
    <p:extLst>
      <p:ext uri="{BB962C8B-B14F-4D97-AF65-F5344CB8AC3E}">
        <p14:creationId xmlns:p14="http://schemas.microsoft.com/office/powerpoint/2010/main" val="1544866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rcRect t="23" b="23"/>
          <a:stretch/>
        </p:blipFill>
        <p:spPr>
          <a:xfrm>
            <a:off x="754526" y="600144"/>
            <a:ext cx="9392265" cy="4992468"/>
          </a:xfrm>
          <a:prstGeom prst="rect">
            <a:avLst/>
          </a:prstGeom>
        </p:spPr>
      </p:pic>
    </p:spTree>
    <p:extLst>
      <p:ext uri="{BB962C8B-B14F-4D97-AF65-F5344CB8AC3E}">
        <p14:creationId xmlns:p14="http://schemas.microsoft.com/office/powerpoint/2010/main" val="3087954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t="657" b="657"/>
          <a:stretch/>
        </p:blipFill>
        <p:spPr>
          <a:xfrm>
            <a:off x="259256" y="538611"/>
            <a:ext cx="11554468" cy="60468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05255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 dirty="0"/>
              <a:t>COST OF AUGMENTATION</a:t>
            </a:r>
            <a:endParaRPr lang="ru-RU" dirty="0"/>
          </a:p>
        </p:txBody>
      </p:sp>
      <p:sp>
        <p:nvSpPr>
          <p:cNvPr id="3" name="Объект 2"/>
          <p:cNvSpPr>
            <a:spLocks noGrp="1"/>
          </p:cNvSpPr>
          <p:nvPr>
            <p:ph idx="1"/>
          </p:nvPr>
        </p:nvSpPr>
        <p:spPr>
          <a:xfrm>
            <a:off x="677334" y="1930400"/>
            <a:ext cx="8596668" cy="4218038"/>
          </a:xfrm>
        </p:spPr>
        <p:txBody>
          <a:bodyPr>
            <a:normAutofit/>
          </a:bodyPr>
          <a:lstStyle/>
          <a:p>
            <a:r>
              <a:rPr lang="en" sz="3600" dirty="0"/>
              <a:t>Extension with gel </a:t>
            </a:r>
          </a:p>
          <a:p>
            <a:pPr marL="0" indent="0">
              <a:buNone/>
            </a:pPr>
            <a:r>
              <a:rPr lang="en" sz="3600" dirty="0"/>
              <a:t>30ml gel = 18 customers = $3</a:t>
            </a:r>
          </a:p>
          <a:p>
            <a:r>
              <a:rPr lang="en" sz="3600" dirty="0"/>
              <a:t>Extension with acrylic  </a:t>
            </a:r>
          </a:p>
          <a:p>
            <a:pPr marL="0" indent="0">
              <a:buNone/>
            </a:pPr>
            <a:r>
              <a:rPr lang="en" sz="3600" dirty="0"/>
              <a:t>20g powder = 20 </a:t>
            </a:r>
            <a:r>
              <a:rPr lang="en-US" sz="3600" dirty="0"/>
              <a:t>customers</a:t>
            </a:r>
            <a:r>
              <a:rPr lang="en" sz="3600" dirty="0"/>
              <a:t> = $1,75</a:t>
            </a:r>
          </a:p>
          <a:p>
            <a:r>
              <a:rPr lang="en" sz="3600" dirty="0"/>
              <a:t>Extension with </a:t>
            </a:r>
            <a:r>
              <a:rPr lang="en" sz="3600" dirty="0" err="1"/>
              <a:t>acrylgel</a:t>
            </a:r>
            <a:r>
              <a:rPr lang="en" sz="3600" dirty="0"/>
              <a:t> </a:t>
            </a:r>
          </a:p>
          <a:p>
            <a:pPr marL="0" indent="0">
              <a:buNone/>
            </a:pPr>
            <a:r>
              <a:rPr lang="en" sz="3600" dirty="0"/>
              <a:t>30ml = 25 customers = $0,75</a:t>
            </a:r>
          </a:p>
          <a:p>
            <a:endParaRPr lang="en" sz="3600" dirty="0"/>
          </a:p>
        </p:txBody>
      </p:sp>
    </p:spTree>
    <p:extLst>
      <p:ext uri="{BB962C8B-B14F-4D97-AF65-F5344CB8AC3E}">
        <p14:creationId xmlns:p14="http://schemas.microsoft.com/office/powerpoint/2010/main" val="368431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507067" y="295514"/>
            <a:ext cx="6840520" cy="589389"/>
          </a:xfrm>
        </p:spPr>
        <p:txBody>
          <a:bodyPr/>
          <a:lstStyle/>
          <a:p>
            <a:r>
              <a:rPr lang="en" dirty="0"/>
              <a:t>CONTENTS</a:t>
            </a:r>
            <a:endParaRPr lang="ru-RU" dirty="0"/>
          </a:p>
        </p:txBody>
      </p:sp>
      <p:sp>
        <p:nvSpPr>
          <p:cNvPr id="7" name="Подзаголовок 6"/>
          <p:cNvSpPr>
            <a:spLocks noGrp="1"/>
          </p:cNvSpPr>
          <p:nvPr>
            <p:ph type="subTitle" idx="1"/>
          </p:nvPr>
        </p:nvSpPr>
        <p:spPr>
          <a:xfrm>
            <a:off x="1507067" y="1160149"/>
            <a:ext cx="8881806" cy="5314393"/>
          </a:xfrm>
        </p:spPr>
        <p:txBody>
          <a:bodyPr>
            <a:normAutofit/>
          </a:bodyPr>
          <a:lstStyle/>
          <a:p>
            <a:pPr marL="342900" indent="-342900" algn="l">
              <a:buFont typeface="+mj-lt"/>
              <a:buAutoNum type="arabicPeriod"/>
            </a:pPr>
            <a:r>
              <a:rPr lang="en" sz="2400" dirty="0"/>
              <a:t>Purpose of UBEAUTY ACRYLGEL</a:t>
            </a:r>
          </a:p>
          <a:p>
            <a:pPr marL="342900" indent="-342900" algn="l">
              <a:buFont typeface="+mj-lt"/>
              <a:buAutoNum type="arabicPeriod"/>
            </a:pPr>
            <a:r>
              <a:rPr lang="en" sz="2400" dirty="0"/>
              <a:t>Advantages and disadvantages</a:t>
            </a:r>
          </a:p>
          <a:p>
            <a:pPr marL="342900" indent="-342900" algn="l">
              <a:buFont typeface="+mj-lt"/>
              <a:buAutoNum type="arabicPeriod"/>
            </a:pPr>
            <a:r>
              <a:rPr lang="en" sz="2400" dirty="0"/>
              <a:t>Unique Characteristics of UBEAUTY ACRILGEL</a:t>
            </a:r>
          </a:p>
          <a:p>
            <a:pPr marL="342900" indent="-342900" algn="l">
              <a:buFont typeface="+mj-lt"/>
              <a:buAutoNum type="arabicPeriod"/>
            </a:pPr>
            <a:r>
              <a:rPr lang="en" sz="2400" dirty="0"/>
              <a:t>Comparative characteristics</a:t>
            </a:r>
          </a:p>
          <a:p>
            <a:pPr marL="342900" indent="-342900" algn="l">
              <a:buFont typeface="+mj-lt"/>
              <a:buAutoNum type="arabicPeriod"/>
            </a:pPr>
            <a:r>
              <a:rPr lang="en" sz="2400" dirty="0"/>
              <a:t>Types of work</a:t>
            </a:r>
          </a:p>
          <a:p>
            <a:pPr marL="342900" indent="-342900" algn="l">
              <a:buFont typeface="+mj-lt"/>
              <a:buAutoNum type="arabicPeriod"/>
            </a:pPr>
            <a:r>
              <a:rPr lang="en" sz="2400" dirty="0"/>
              <a:t>Salon Extension ASTET EXPRESS</a:t>
            </a:r>
          </a:p>
          <a:p>
            <a:pPr marL="342900" indent="-342900" algn="l">
              <a:buFont typeface="+mj-lt"/>
              <a:buAutoNum type="arabicPeriod"/>
            </a:pPr>
            <a:r>
              <a:rPr lang="en" sz="2400" dirty="0"/>
              <a:t>Curved French</a:t>
            </a:r>
          </a:p>
          <a:p>
            <a:pPr marL="342900" indent="-342900" algn="l">
              <a:buFont typeface="+mj-lt"/>
              <a:buAutoNum type="arabicPeriod"/>
            </a:pPr>
            <a:r>
              <a:rPr lang="en" sz="2400" dirty="0"/>
              <a:t>Arch extensions</a:t>
            </a:r>
          </a:p>
          <a:p>
            <a:pPr marL="342900" indent="-342900" algn="l">
              <a:buFont typeface="+mj-lt"/>
              <a:buAutoNum type="arabicPeriod"/>
            </a:pPr>
            <a:r>
              <a:rPr lang="en" sz="2400" dirty="0"/>
              <a:t>Correction</a:t>
            </a:r>
          </a:p>
          <a:p>
            <a:pPr marL="342900" indent="-342900" algn="l">
              <a:buFont typeface="+mj-lt"/>
              <a:buAutoNum type="arabicPeriod"/>
            </a:pPr>
            <a:r>
              <a:rPr lang="en" sz="2400" dirty="0"/>
              <a:t>The cost</a:t>
            </a:r>
          </a:p>
        </p:txBody>
      </p:sp>
    </p:spTree>
    <p:extLst>
      <p:ext uri="{BB962C8B-B14F-4D97-AF65-F5344CB8AC3E}">
        <p14:creationId xmlns:p14="http://schemas.microsoft.com/office/powerpoint/2010/main" val="292218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894735"/>
          </a:xfrm>
        </p:spPr>
        <p:txBody>
          <a:bodyPr>
            <a:normAutofit/>
          </a:bodyPr>
          <a:lstStyle/>
          <a:p>
            <a:pPr marL="342900" indent="-342900">
              <a:buFont typeface="+mj-lt"/>
              <a:buAutoNum type="arabicPeriod"/>
            </a:pPr>
            <a:r>
              <a:rPr lang="en" dirty="0"/>
              <a:t>Purpose of UBEAUTY ACRYLGEL</a:t>
            </a:r>
            <a:endParaRPr lang="ru-RU" dirty="0"/>
          </a:p>
        </p:txBody>
      </p:sp>
      <p:sp>
        <p:nvSpPr>
          <p:cNvPr id="3" name="Объект 2"/>
          <p:cNvSpPr>
            <a:spLocks noGrp="1"/>
          </p:cNvSpPr>
          <p:nvPr>
            <p:ph idx="1"/>
          </p:nvPr>
        </p:nvSpPr>
        <p:spPr>
          <a:xfrm>
            <a:off x="943896" y="1297858"/>
            <a:ext cx="8330105" cy="5397909"/>
          </a:xfrm>
        </p:spPr>
        <p:txBody>
          <a:bodyPr>
            <a:normAutofit/>
          </a:bodyPr>
          <a:lstStyle/>
          <a:p>
            <a:r>
              <a:rPr lang="en" dirty="0"/>
              <a:t>A gel with a high degree of resistance. Particularly suitable for modeling nails with a pronounced C-curve and for extreme nail lengthening. </a:t>
            </a:r>
          </a:p>
          <a:p>
            <a:r>
              <a:rPr lang="en" dirty="0"/>
              <a:t>Modeling one-phase gel of the consistency of a dense jelly. Contains only medical reagents. Suitable for any type of nail plate.</a:t>
            </a:r>
          </a:p>
          <a:p>
            <a:r>
              <a:rPr lang="en" dirty="0"/>
              <a:t>Suitable for different kinds of work:</a:t>
            </a:r>
          </a:p>
          <a:p>
            <a:r>
              <a:rPr lang="en" dirty="0"/>
              <a:t>Stretching, correction, correction, repair, ideal for AQUARIUM.</a:t>
            </a:r>
          </a:p>
          <a:p>
            <a:r>
              <a:rPr lang="en" dirty="0"/>
              <a:t>Stronger, more elastic and lighter than any acrylic or gel available in the nail industry. </a:t>
            </a:r>
          </a:p>
          <a:p>
            <a:r>
              <a:rPr lang="en" dirty="0"/>
              <a:t>Allows to build up on the top forms and model on the forms at any speed comfortable for the master, it is also suitable as a strengthening the base of the natural nail plate for further application of gel varnish. </a:t>
            </a:r>
          </a:p>
          <a:p>
            <a:r>
              <a:rPr lang="en" dirty="0"/>
              <a:t>It is removable by peeling.</a:t>
            </a:r>
          </a:p>
        </p:txBody>
      </p:sp>
    </p:spTree>
    <p:extLst>
      <p:ext uri="{BB962C8B-B14F-4D97-AF65-F5344CB8AC3E}">
        <p14:creationId xmlns:p14="http://schemas.microsoft.com/office/powerpoint/2010/main" val="1823557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 dirty="0"/>
              <a:t>The uniqueness of UBEAUTY ACRYLGEL</a:t>
            </a:r>
            <a:br>
              <a:rPr lang="ru-RU" dirty="0"/>
            </a:br>
            <a:endParaRPr lang="ru-RU" dirty="0"/>
          </a:p>
        </p:txBody>
      </p:sp>
      <p:sp>
        <p:nvSpPr>
          <p:cNvPr id="6" name="Объект 5"/>
          <p:cNvSpPr>
            <a:spLocks noGrp="1"/>
          </p:cNvSpPr>
          <p:nvPr>
            <p:ph sz="half" idx="2"/>
          </p:nvPr>
        </p:nvSpPr>
        <p:spPr>
          <a:xfrm>
            <a:off x="604802" y="1930400"/>
            <a:ext cx="4185623" cy="4794865"/>
          </a:xfrm>
        </p:spPr>
        <p:txBody>
          <a:bodyPr>
            <a:normAutofit/>
          </a:bodyPr>
          <a:lstStyle/>
          <a:p>
            <a:r>
              <a:rPr lang="en" b="1" dirty="0"/>
              <a:t>Odorless</a:t>
            </a:r>
          </a:p>
          <a:p>
            <a:r>
              <a:rPr lang="en" b="1" dirty="0"/>
              <a:t>Does not stretch</a:t>
            </a:r>
          </a:p>
          <a:p>
            <a:r>
              <a:rPr lang="en" b="1" dirty="0"/>
              <a:t>Doesn't stick</a:t>
            </a:r>
          </a:p>
          <a:p>
            <a:r>
              <a:rPr lang="en" b="1" dirty="0"/>
              <a:t>Does not drip</a:t>
            </a:r>
          </a:p>
          <a:p>
            <a:r>
              <a:rPr lang="en" b="1" dirty="0"/>
              <a:t>No peeling</a:t>
            </a:r>
          </a:p>
          <a:p>
            <a:r>
              <a:rPr lang="en" b="1" dirty="0"/>
              <a:t>No baking in the lamp</a:t>
            </a:r>
          </a:p>
          <a:p>
            <a:r>
              <a:rPr lang="en" b="1" dirty="0"/>
              <a:t>No dust</a:t>
            </a:r>
          </a:p>
          <a:p>
            <a:r>
              <a:rPr lang="en" b="1" dirty="0"/>
              <a:t>No sugar</a:t>
            </a:r>
          </a:p>
          <a:p>
            <a:r>
              <a:rPr lang="en" b="1" dirty="0"/>
              <a:t>No air bubbles</a:t>
            </a:r>
          </a:p>
          <a:p>
            <a:r>
              <a:rPr lang="en" b="1" dirty="0"/>
              <a:t>No bubbles</a:t>
            </a:r>
          </a:p>
          <a:p>
            <a:r>
              <a:rPr lang="en" b="1" dirty="0"/>
              <a:t>No yellowing</a:t>
            </a:r>
          </a:p>
        </p:txBody>
      </p:sp>
      <p:sp>
        <p:nvSpPr>
          <p:cNvPr id="8" name="Объект 7"/>
          <p:cNvSpPr>
            <a:spLocks noGrp="1"/>
          </p:cNvSpPr>
          <p:nvPr>
            <p:ph sz="quarter" idx="4"/>
          </p:nvPr>
        </p:nvSpPr>
        <p:spPr>
          <a:xfrm>
            <a:off x="5088384" y="1930401"/>
            <a:ext cx="4185617" cy="4110962"/>
          </a:xfrm>
        </p:spPr>
        <p:txBody>
          <a:bodyPr/>
          <a:lstStyle/>
          <a:p>
            <a:r>
              <a:rPr lang="en" b="1" dirty="0"/>
              <a:t>Resistant</a:t>
            </a:r>
          </a:p>
          <a:p>
            <a:r>
              <a:rPr lang="en" b="1" dirty="0"/>
              <a:t>Plastic</a:t>
            </a:r>
          </a:p>
          <a:p>
            <a:r>
              <a:rPr lang="en" b="1" dirty="0"/>
              <a:t>Submissive</a:t>
            </a:r>
          </a:p>
          <a:p>
            <a:r>
              <a:rPr lang="en" b="1" dirty="0"/>
              <a:t>Work without restriction</a:t>
            </a:r>
          </a:p>
          <a:p>
            <a:r>
              <a:rPr lang="en" b="1" dirty="0"/>
              <a:t>Super strong</a:t>
            </a:r>
          </a:p>
          <a:p>
            <a:r>
              <a:rPr lang="en" b="1" dirty="0"/>
              <a:t>Hypoallergenic</a:t>
            </a:r>
          </a:p>
          <a:p>
            <a:r>
              <a:rPr lang="en" b="1" dirty="0"/>
              <a:t>Natural</a:t>
            </a:r>
          </a:p>
          <a:p>
            <a:r>
              <a:rPr lang="en" b="1" dirty="0"/>
              <a:t>Dries only in a lamp</a:t>
            </a:r>
          </a:p>
        </p:txBody>
      </p:sp>
    </p:spTree>
    <p:extLst>
      <p:ext uri="{BB962C8B-B14F-4D97-AF65-F5344CB8AC3E}">
        <p14:creationId xmlns:p14="http://schemas.microsoft.com/office/powerpoint/2010/main" val="1007705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0606" y="226141"/>
            <a:ext cx="8596668" cy="983226"/>
          </a:xfrm>
        </p:spPr>
        <p:txBody>
          <a:bodyPr/>
          <a:lstStyle/>
          <a:p>
            <a:r>
              <a:rPr lang="en-US" dirty="0"/>
              <a:t> Types of work</a:t>
            </a:r>
            <a:endParaRPr lang="ru-RU" dirty="0"/>
          </a:p>
        </p:txBody>
      </p:sp>
      <p:sp>
        <p:nvSpPr>
          <p:cNvPr id="3" name="Объект 2"/>
          <p:cNvSpPr>
            <a:spLocks noGrp="1"/>
          </p:cNvSpPr>
          <p:nvPr>
            <p:ph idx="1"/>
          </p:nvPr>
        </p:nvSpPr>
        <p:spPr>
          <a:xfrm>
            <a:off x="550606" y="943897"/>
            <a:ext cx="8850124" cy="5707625"/>
          </a:xfrm>
        </p:spPr>
        <p:txBody>
          <a:bodyPr>
            <a:normAutofit/>
          </a:bodyPr>
          <a:lstStyle/>
          <a:p>
            <a:r>
              <a:rPr lang="en" dirty="0"/>
              <a:t>Clients have problematic and weak nails or nails with a natural tendency to trapezoidal shape, but want to get an even, thin, extra strong and water-resistant base for manicure gel lacquer;</a:t>
            </a:r>
          </a:p>
          <a:p>
            <a:r>
              <a:rPr lang="en" dirty="0"/>
              <a:t>Create a reliable shield against aggressive and negative external influences (constant contact with household chemicals, water, professional detergents and other chemicals, etc.);</a:t>
            </a:r>
          </a:p>
          <a:p>
            <a:r>
              <a:rPr lang="en" dirty="0"/>
              <a:t>Master especially succeeds in the lay-out French, but you do not want to spend time, effort and materials for the sawing of the smile;</a:t>
            </a:r>
          </a:p>
          <a:p>
            <a:r>
              <a:rPr lang="en" dirty="0"/>
              <a:t>Often have to create designs in the style of colored or multi-color French gels, but do not have the necessary shades of pigments or dyes. The solution is simple: you can mix acrylic gel with any shade of gel polish from the master's palette and bring to life any client's whim;</a:t>
            </a:r>
          </a:p>
          <a:p>
            <a:r>
              <a:rPr lang="en" dirty="0"/>
              <a:t>No less pleasant is the gel-acrylic and the correction of modeled them nails. The technique is completely identical to work with gels and acrylics and does not require additional expenses from the master both for liquids and for tools and equipment.</a:t>
            </a:r>
          </a:p>
        </p:txBody>
      </p:sp>
    </p:spTree>
    <p:extLst>
      <p:ext uri="{BB962C8B-B14F-4D97-AF65-F5344CB8AC3E}">
        <p14:creationId xmlns:p14="http://schemas.microsoft.com/office/powerpoint/2010/main" val="3645359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5321" y="314632"/>
            <a:ext cx="8596668" cy="865239"/>
          </a:xfrm>
        </p:spPr>
        <p:txBody>
          <a:bodyPr/>
          <a:lstStyle/>
          <a:p>
            <a:r>
              <a:rPr lang="en" dirty="0"/>
              <a:t>STRENGTHENING ( ALIGNMENT )</a:t>
            </a:r>
            <a:endParaRPr lang="ru-RU" dirty="0"/>
          </a:p>
        </p:txBody>
      </p:sp>
      <p:sp>
        <p:nvSpPr>
          <p:cNvPr id="3" name="Объект 2"/>
          <p:cNvSpPr>
            <a:spLocks noGrp="1"/>
          </p:cNvSpPr>
          <p:nvPr>
            <p:ph idx="1"/>
          </p:nvPr>
        </p:nvSpPr>
        <p:spPr>
          <a:xfrm>
            <a:off x="677334" y="1474839"/>
            <a:ext cx="8596668" cy="5176684"/>
          </a:xfrm>
        </p:spPr>
        <p:txBody>
          <a:bodyPr>
            <a:normAutofit/>
          </a:bodyPr>
          <a:lstStyle/>
          <a:p>
            <a:r>
              <a:rPr lang="en" dirty="0"/>
              <a:t>Perform preliminary preparation of the nail plate;</a:t>
            </a:r>
          </a:p>
          <a:p>
            <a:r>
              <a:rPr lang="en" dirty="0"/>
              <a:t>Apply a primer;</a:t>
            </a:r>
          </a:p>
          <a:p>
            <a:r>
              <a:rPr lang="en" dirty="0"/>
              <a:t>Apply rubber base</a:t>
            </a:r>
          </a:p>
          <a:p>
            <a:r>
              <a:rPr lang="en" dirty="0"/>
              <a:t>Apply the selected shade of Acryl Gel;</a:t>
            </a:r>
          </a:p>
          <a:p>
            <a:r>
              <a:rPr lang="en" dirty="0"/>
              <a:t>Dip the brush in alcohol and distribute the material in a thin layer on the nail.</a:t>
            </a:r>
          </a:p>
          <a:p>
            <a:r>
              <a:rPr lang="en" dirty="0"/>
              <a:t> The brush should glide smoothly over the material to distribute it as evenly as possible.</a:t>
            </a:r>
          </a:p>
          <a:p>
            <a:r>
              <a:rPr lang="en" dirty="0"/>
              <a:t>Dry the coating in the lamp: 2 minutes in the UV machine and 1 minute in the LED lamp.</a:t>
            </a:r>
          </a:p>
          <a:p>
            <a:r>
              <a:rPr lang="en" dirty="0"/>
              <a:t>If we cover with gel lacquers, it means to cover the base, and if we leave it like that, to cover with a top.</a:t>
            </a:r>
          </a:p>
        </p:txBody>
      </p:sp>
    </p:spTree>
    <p:extLst>
      <p:ext uri="{BB962C8B-B14F-4D97-AF65-F5344CB8AC3E}">
        <p14:creationId xmlns:p14="http://schemas.microsoft.com/office/powerpoint/2010/main" val="48123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03006"/>
          </a:xfrm>
        </p:spPr>
        <p:txBody>
          <a:bodyPr/>
          <a:lstStyle/>
          <a:p>
            <a:r>
              <a:rPr lang="en" dirty="0"/>
              <a:t>CURVED FRENCH</a:t>
            </a:r>
            <a:endParaRPr lang="ru-RU" dirty="0"/>
          </a:p>
        </p:txBody>
      </p:sp>
      <p:sp>
        <p:nvSpPr>
          <p:cNvPr id="3" name="Объект 2"/>
          <p:cNvSpPr>
            <a:spLocks noGrp="1"/>
          </p:cNvSpPr>
          <p:nvPr>
            <p:ph idx="1"/>
          </p:nvPr>
        </p:nvSpPr>
        <p:spPr>
          <a:xfrm>
            <a:off x="677334" y="1489587"/>
            <a:ext cx="8596668" cy="5781367"/>
          </a:xfrm>
        </p:spPr>
        <p:txBody>
          <a:bodyPr>
            <a:normAutofit/>
          </a:bodyPr>
          <a:lstStyle/>
          <a:p>
            <a:r>
              <a:rPr lang="en" sz="2000" dirty="0"/>
              <a:t>Perform preliminary preparation of the nail plate;</a:t>
            </a:r>
          </a:p>
          <a:p>
            <a:r>
              <a:rPr lang="en" sz="2000" dirty="0"/>
              <a:t>Apply a primer;</a:t>
            </a:r>
          </a:p>
          <a:p>
            <a:r>
              <a:rPr lang="en" sz="2000" dirty="0"/>
              <a:t>Apply the rubber base</a:t>
            </a:r>
          </a:p>
          <a:p>
            <a:r>
              <a:rPr lang="en" sz="2000" dirty="0"/>
              <a:t>Moisten a brush with alcohol and with long strokes begin to flatten the acrylic gel to form a tongue for the </a:t>
            </a:r>
            <a:r>
              <a:rPr lang="en" sz="2000" dirty="0" err="1"/>
              <a:t>french</a:t>
            </a:r>
            <a:r>
              <a:rPr lang="en" sz="2000" dirty="0"/>
              <a:t> laying. Light curing for 30 seconds.</a:t>
            </a:r>
          </a:p>
          <a:p>
            <a:r>
              <a:rPr lang="en" sz="2000" dirty="0"/>
              <a:t>Smile and dry it for 90 seconds.</a:t>
            </a:r>
          </a:p>
          <a:p>
            <a:r>
              <a:rPr lang="en" sz="2000" dirty="0"/>
              <a:t>Smooth the border between the nail bed and the smile with a cutter or file.</a:t>
            </a:r>
          </a:p>
          <a:p>
            <a:r>
              <a:rPr lang="en" sz="2000" dirty="0"/>
              <a:t>Seal with a top.</a:t>
            </a:r>
          </a:p>
          <a:p>
            <a:r>
              <a:rPr lang="en" sz="2000" dirty="0"/>
              <a:t>Bake in the curing lamp.</a:t>
            </a:r>
          </a:p>
        </p:txBody>
      </p:sp>
    </p:spTree>
    <p:extLst>
      <p:ext uri="{BB962C8B-B14F-4D97-AF65-F5344CB8AC3E}">
        <p14:creationId xmlns:p14="http://schemas.microsoft.com/office/powerpoint/2010/main" val="3735022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rcRect t="838" b="838"/>
          <a:stretch/>
        </p:blipFill>
        <p:spPr>
          <a:xfrm>
            <a:off x="705464" y="939594"/>
            <a:ext cx="10058400" cy="52638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5597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 dirty="0"/>
              <a:t>ARCH EXTENSION</a:t>
            </a:r>
            <a:endParaRPr lang="ru-RU" dirty="0"/>
          </a:p>
        </p:txBody>
      </p:sp>
      <p:sp>
        <p:nvSpPr>
          <p:cNvPr id="3" name="Объект 2"/>
          <p:cNvSpPr>
            <a:spLocks noGrp="1"/>
          </p:cNvSpPr>
          <p:nvPr>
            <p:ph idx="1"/>
          </p:nvPr>
        </p:nvSpPr>
        <p:spPr>
          <a:xfrm>
            <a:off x="677334" y="1342103"/>
            <a:ext cx="8596668" cy="4699259"/>
          </a:xfrm>
        </p:spPr>
        <p:txBody>
          <a:bodyPr>
            <a:noAutofit/>
          </a:bodyPr>
          <a:lstStyle/>
          <a:p>
            <a:r>
              <a:rPr lang="en" sz="1600" dirty="0"/>
              <a:t>Perform preliminary preparation of the nail plate;</a:t>
            </a:r>
          </a:p>
          <a:p>
            <a:r>
              <a:rPr lang="en" sz="1600" dirty="0"/>
              <a:t>Apply a primer;</a:t>
            </a:r>
          </a:p>
          <a:p>
            <a:r>
              <a:rPr lang="en" sz="1600" dirty="0"/>
              <a:t>Apply the rubber base.</a:t>
            </a:r>
          </a:p>
          <a:p>
            <a:r>
              <a:rPr lang="en" sz="1600" dirty="0"/>
              <a:t>Take a drop of </a:t>
            </a:r>
            <a:r>
              <a:rPr lang="en" sz="1600" dirty="0" err="1"/>
              <a:t>acrylgel</a:t>
            </a:r>
            <a:r>
              <a:rPr lang="en" sz="1600" dirty="0"/>
              <a:t>, apply it to the nail with a spatula. Soak a brush in alcohol and start smoothing, forming an extended nail. Dry in a lamp for 30 seconds.</a:t>
            </a:r>
          </a:p>
          <a:p>
            <a:r>
              <a:rPr lang="en" sz="1600" dirty="0"/>
              <a:t>Now clamp the arch with tweezers, and then with a clothespin. Hold for 30 seconds, then finish drying in the lamp for another 30 seconds.</a:t>
            </a:r>
          </a:p>
          <a:p>
            <a:r>
              <a:rPr lang="en" sz="1600" dirty="0"/>
              <a:t>Then take off the clothespin and dry for another 30 seconds without the clothespin.</a:t>
            </a:r>
          </a:p>
          <a:p>
            <a:r>
              <a:rPr lang="en" sz="1600" dirty="0"/>
              <a:t>Remove sticky layer. Then file free edge with a file.</a:t>
            </a:r>
          </a:p>
          <a:p>
            <a:r>
              <a:rPr lang="en" sz="1600" dirty="0"/>
              <a:t>Remove dust, degrease, push the cuticle away, base and dry in the curing lamp</a:t>
            </a:r>
          </a:p>
          <a:p>
            <a:r>
              <a:rPr lang="en" sz="1600" dirty="0"/>
              <a:t>Then we cover the nail with any gel-lacquer in two layers.</a:t>
            </a:r>
          </a:p>
          <a:p>
            <a:r>
              <a:rPr lang="en" sz="1600" dirty="0"/>
              <a:t>Apply topcoat without a sticky layer and dry.</a:t>
            </a:r>
          </a:p>
        </p:txBody>
      </p:sp>
    </p:spTree>
    <p:extLst>
      <p:ext uri="{BB962C8B-B14F-4D97-AF65-F5344CB8AC3E}">
        <p14:creationId xmlns:p14="http://schemas.microsoft.com/office/powerpoint/2010/main" val="4186230477"/>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8084</TotalTime>
  <Words>1273</Words>
  <Application>Microsoft Macintosh PowerPoint</Application>
  <PresentationFormat>Широкоэкранный</PresentationFormat>
  <Paragraphs>113</Paragraphs>
  <Slides>16</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Trebuchet MS</vt:lpstr>
      <vt:lpstr>Wingdings 3</vt:lpstr>
      <vt:lpstr>Аспект</vt:lpstr>
      <vt:lpstr>ACRYLGEL 3.0</vt:lpstr>
      <vt:lpstr>CONTENTS</vt:lpstr>
      <vt:lpstr>Purpose of UBEAUTY ACRYLGEL</vt:lpstr>
      <vt:lpstr>The uniqueness of UBEAUTY ACRYLGEL </vt:lpstr>
      <vt:lpstr> Types of work</vt:lpstr>
      <vt:lpstr>STRENGTHENING ( ALIGNMENT )</vt:lpstr>
      <vt:lpstr>CURVED FRENCH</vt:lpstr>
      <vt:lpstr>Презентация PowerPoint</vt:lpstr>
      <vt:lpstr>ARCH EXTENSION</vt:lpstr>
      <vt:lpstr>CORRECTION</vt:lpstr>
      <vt:lpstr>Salon extension ASTET EXPRESS</vt:lpstr>
      <vt:lpstr>Презентация PowerPoint</vt:lpstr>
      <vt:lpstr>Презентация PowerPoint</vt:lpstr>
      <vt:lpstr>Презентация PowerPoint</vt:lpstr>
      <vt:lpstr>Презентация PowerPoint</vt:lpstr>
      <vt:lpstr>COST OF AUGMENTATION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АКРИЛГЕЛЬ 3.0</dc:title>
  <dc:creator>HP</dc:creator>
  <cp:lastModifiedBy>Игорь Белай</cp:lastModifiedBy>
  <cp:revision>30</cp:revision>
  <dcterms:created xsi:type="dcterms:W3CDTF">2018-08-08T20:58:36Z</dcterms:created>
  <dcterms:modified xsi:type="dcterms:W3CDTF">2022-09-11T12:54:10Z</dcterms:modified>
</cp:coreProperties>
</file>