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73" r:id="rId4"/>
    <p:sldId id="258" r:id="rId5"/>
    <p:sldId id="259" r:id="rId6"/>
    <p:sldId id="263" r:id="rId7"/>
    <p:sldId id="278" r:id="rId8"/>
    <p:sldId id="260" r:id="rId9"/>
    <p:sldId id="269" r:id="rId10"/>
    <p:sldId id="271" r:id="rId11"/>
    <p:sldId id="286" r:id="rId12"/>
    <p:sldId id="277" r:id="rId13"/>
    <p:sldId id="287" r:id="rId14"/>
    <p:sldId id="288" r:id="rId15"/>
    <p:sldId id="267" r:id="rId16"/>
    <p:sldId id="280" r:id="rId17"/>
    <p:sldId id="289" r:id="rId18"/>
  </p:sldIdLst>
  <p:sldSz cx="9144000" cy="5143500" type="screen16x9"/>
  <p:notesSz cx="6858000" cy="9144000"/>
  <p:embeddedFontLst>
    <p:embeddedFont>
      <p:font typeface="Cabin Condensed" panose="020B0604020202020204" charset="0"/>
      <p:regular r:id="rId20"/>
      <p:bold r:id="rId21"/>
    </p:embeddedFont>
    <p:embeddedFont>
      <p:font typeface="Cabin" panose="020B060402020202020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4E9D302-6155-4851-8F03-BE960C3AE92F}">
  <a:tblStyle styleId="{A4E9D302-6155-4851-8F03-BE960C3AE92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6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61950" y="-571500"/>
            <a:ext cx="6286500" cy="62865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031425" y="1991850"/>
            <a:ext cx="49476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Cabin Condensed"/>
              <a:buNone/>
              <a:defRPr sz="6000">
                <a:solidFill>
                  <a:srgbClr val="FFFFFF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Cabin Condensed"/>
              <a:buNone/>
              <a:defRPr sz="6000">
                <a:solidFill>
                  <a:srgbClr val="FFFFFF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Cabin Condensed"/>
              <a:buNone/>
              <a:defRPr sz="6000">
                <a:solidFill>
                  <a:srgbClr val="FFFFFF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Cabin Condensed"/>
              <a:buNone/>
              <a:defRPr sz="6000">
                <a:solidFill>
                  <a:srgbClr val="FFFFFF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Cabin Condensed"/>
              <a:buNone/>
              <a:defRPr sz="6000">
                <a:solidFill>
                  <a:srgbClr val="FFFFFF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Cabin Condensed"/>
              <a:buNone/>
              <a:defRPr sz="6000">
                <a:solidFill>
                  <a:srgbClr val="FFFFFF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Cabin Condensed"/>
              <a:buNone/>
              <a:defRPr sz="6000">
                <a:solidFill>
                  <a:srgbClr val="FFFFFF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Cabin Condensed"/>
              <a:buNone/>
              <a:defRPr sz="6000">
                <a:solidFill>
                  <a:srgbClr val="FFFFFF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Cabin Condensed"/>
              <a:buNone/>
              <a:defRPr sz="6000">
                <a:solidFill>
                  <a:srgbClr val="FFFFFF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Inverse">
  <p:cSld name="BLANK_1">
    <p:bg>
      <p:bgPr>
        <a:solidFill>
          <a:schemeClr val="dk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/>
          <p:nvPr/>
        </p:nvSpPr>
        <p:spPr>
          <a:xfrm>
            <a:off x="361950" y="-571500"/>
            <a:ext cx="6286500" cy="6286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FFFF00"/>
              </a:highlight>
            </a:endParaRPr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2266950" y="266700"/>
            <a:ext cx="4610100" cy="4610100"/>
          </a:xfrm>
          <a:prstGeom prst="ellipse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2733675" y="2116750"/>
            <a:ext cx="36765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143250" y="3373450"/>
            <a:ext cx="28575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highlight>
                  <a:schemeClr val="dk1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  <a:highlight>
                  <a:schemeClr val="dk1"/>
                </a:highlight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  <a:highlight>
                  <a:schemeClr val="dk1"/>
                </a:highlight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highlight>
                  <a:schemeClr val="dk1"/>
                </a:highlight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highlight>
                  <a:schemeClr val="dk1"/>
                </a:highlight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highlight>
                  <a:schemeClr val="dk1"/>
                </a:highlight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highlight>
                  <a:schemeClr val="dk1"/>
                </a:highlight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highlight>
                  <a:schemeClr val="dk1"/>
                </a:highlight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4297650" y="44450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2676525" y="1247775"/>
            <a:ext cx="49053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⊙"/>
              <a:defRPr>
                <a:highlight>
                  <a:schemeClr val="accent1"/>
                </a:highlight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>
                <a:highlight>
                  <a:schemeClr val="accent1"/>
                </a:highlight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>
                <a:highlight>
                  <a:schemeClr val="accent1"/>
                </a:highlight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accent1"/>
                </a:highlight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>
                <a:highlight>
                  <a:schemeClr val="accent1"/>
                </a:highlight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>
                <a:highlight>
                  <a:schemeClr val="accent1"/>
                </a:highlight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accent1"/>
                </a:highlight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>
                <a:highlight>
                  <a:schemeClr val="accent1"/>
                </a:highlight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>
                <a:highlight>
                  <a:schemeClr val="accent1"/>
                </a:highlight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/>
          <p:nvPr/>
        </p:nvSpPr>
        <p:spPr>
          <a:xfrm>
            <a:off x="1238250" y="705175"/>
            <a:ext cx="11787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0" b="1">
                <a:solidFill>
                  <a:schemeClr val="accent1"/>
                </a:solidFill>
                <a:latin typeface="Cabin Condensed"/>
                <a:ea typeface="Cabin Condensed"/>
                <a:cs typeface="Cabin Condensed"/>
                <a:sym typeface="Cabin Condensed"/>
              </a:rPr>
              <a:t>“</a:t>
            </a:r>
            <a:endParaRPr sz="15000" b="1">
              <a:solidFill>
                <a:schemeClr val="accent1"/>
              </a:solidFill>
              <a:latin typeface="Cabin Condensed"/>
              <a:ea typeface="Cabin Condensed"/>
              <a:cs typeface="Cabin Condensed"/>
              <a:sym typeface="Cabin Condensed"/>
            </a:endParaRPr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/>
          <p:nvPr/>
        </p:nvSpPr>
        <p:spPr>
          <a:xfrm>
            <a:off x="0" y="0"/>
            <a:ext cx="2418600" cy="5149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98150" y="1129130"/>
            <a:ext cx="1700700" cy="148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2871075" y="1007295"/>
            <a:ext cx="5561100" cy="35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⊙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/>
          <p:nvPr/>
        </p:nvSpPr>
        <p:spPr>
          <a:xfrm>
            <a:off x="0" y="0"/>
            <a:ext cx="2418600" cy="5149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398150" y="1129130"/>
            <a:ext cx="1700700" cy="14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3082175" y="1091725"/>
            <a:ext cx="2623200" cy="38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⊙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2"/>
          </p:nvPr>
        </p:nvSpPr>
        <p:spPr>
          <a:xfrm>
            <a:off x="5863323" y="1091725"/>
            <a:ext cx="2623200" cy="38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⊙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/>
          <p:nvPr/>
        </p:nvSpPr>
        <p:spPr>
          <a:xfrm>
            <a:off x="0" y="0"/>
            <a:ext cx="2418600" cy="5149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398150" y="1129130"/>
            <a:ext cx="1700700" cy="14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2907250" y="1129125"/>
            <a:ext cx="1842900" cy="37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⊙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4844762" y="1129125"/>
            <a:ext cx="1842900" cy="37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⊙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3"/>
          </p:nvPr>
        </p:nvSpPr>
        <p:spPr>
          <a:xfrm>
            <a:off x="6782273" y="1129125"/>
            <a:ext cx="1842900" cy="37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⊙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/>
          <p:nvPr/>
        </p:nvSpPr>
        <p:spPr>
          <a:xfrm>
            <a:off x="0" y="0"/>
            <a:ext cx="2418600" cy="5149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398150" y="1129130"/>
            <a:ext cx="1700700" cy="14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/>
          <p:nvPr/>
        </p:nvSpPr>
        <p:spPr>
          <a:xfrm>
            <a:off x="361950" y="-571500"/>
            <a:ext cx="6286500" cy="62865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BLANK_2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98150" y="1129130"/>
            <a:ext cx="1700700" cy="14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bin Condensed"/>
              <a:buNone/>
              <a:defRPr sz="2400" b="1">
                <a:solidFill>
                  <a:schemeClr val="lt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bin Condensed"/>
              <a:buNone/>
              <a:defRPr sz="2400" b="1">
                <a:solidFill>
                  <a:schemeClr val="lt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bin Condensed"/>
              <a:buNone/>
              <a:defRPr sz="2400" b="1">
                <a:solidFill>
                  <a:schemeClr val="lt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bin Condensed"/>
              <a:buNone/>
              <a:defRPr sz="2400" b="1">
                <a:solidFill>
                  <a:schemeClr val="lt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bin Condensed"/>
              <a:buNone/>
              <a:defRPr sz="2400" b="1">
                <a:solidFill>
                  <a:schemeClr val="lt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bin Condensed"/>
              <a:buNone/>
              <a:defRPr sz="2400" b="1">
                <a:solidFill>
                  <a:schemeClr val="lt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bin Condensed"/>
              <a:buNone/>
              <a:defRPr sz="2400" b="1">
                <a:solidFill>
                  <a:schemeClr val="lt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bin Condensed"/>
              <a:buNone/>
              <a:defRPr sz="2400" b="1">
                <a:solidFill>
                  <a:schemeClr val="lt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bin Condensed"/>
              <a:buNone/>
              <a:defRPr sz="2400" b="1">
                <a:solidFill>
                  <a:schemeClr val="lt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871075" y="1007295"/>
            <a:ext cx="5561100" cy="35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bin"/>
              <a:buChar char="⊙"/>
              <a:defRPr sz="30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bin"/>
              <a:buChar char="○"/>
              <a:defRPr sz="24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bin"/>
              <a:buChar char="■"/>
              <a:defRPr sz="24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●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○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■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●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○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bin"/>
              <a:buChar char="■"/>
              <a:defRPr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1pPr>
            <a:lvl2pPr lvl="1" algn="r">
              <a:buNone/>
              <a:defRPr sz="1200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2pPr>
            <a:lvl3pPr lvl="2" algn="r">
              <a:buNone/>
              <a:defRPr sz="1200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3pPr>
            <a:lvl4pPr lvl="3" algn="r">
              <a:buNone/>
              <a:defRPr sz="1200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4pPr>
            <a:lvl5pPr lvl="4" algn="r">
              <a:buNone/>
              <a:defRPr sz="1200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5pPr>
            <a:lvl6pPr lvl="5" algn="r">
              <a:buNone/>
              <a:defRPr sz="1200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6pPr>
            <a:lvl7pPr lvl="6" algn="r">
              <a:buNone/>
              <a:defRPr sz="1200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7pPr>
            <a:lvl8pPr lvl="7" algn="r">
              <a:buNone/>
              <a:defRPr sz="1200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8pPr>
            <a:lvl9pPr lvl="8" algn="r">
              <a:buNone/>
              <a:defRPr sz="1200">
                <a:solidFill>
                  <a:schemeClr val="dk1"/>
                </a:solidFill>
                <a:latin typeface="Cabin Condensed"/>
                <a:ea typeface="Cabin Condensed"/>
                <a:cs typeface="Cabin Condensed"/>
                <a:sym typeface="Cabin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my-drive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hyperlink" Target="mailto:maryana.churylovych@gmail.com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hyperlink" Target="https://www.facebook.com/mariana.sira.7505/" TargetMode="External"/><Relationship Id="rId9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rive.google.com/file/d/1jvPmou-oy0tSihbTfQftrivMtlumnibY/view?usp=shari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ctrTitle"/>
          </p:nvPr>
        </p:nvSpPr>
        <p:spPr>
          <a:xfrm>
            <a:off x="483476" y="136634"/>
            <a:ext cx="6053958" cy="48557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 smtClean="0"/>
              <a:t>Портфоліо Сценариста</a:t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> </a:t>
            </a:r>
            <a:r>
              <a:rPr lang="uk-UA" b="0" i="1" dirty="0" smtClean="0"/>
              <a:t>Мар’яна Сіра</a:t>
            </a:r>
            <a:r>
              <a:rPr lang="uk-UA" dirty="0" smtClean="0"/>
              <a:t>            </a:t>
            </a:r>
            <a:r>
              <a:rPr lang="uk-UA" dirty="0" smtClean="0"/>
              <a:t/>
            </a:r>
            <a:br>
              <a:rPr lang="uk-UA" dirty="0" smtClean="0"/>
            </a:b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8"/>
          <p:cNvSpPr txBox="1">
            <a:spLocks noGrp="1"/>
          </p:cNvSpPr>
          <p:nvPr>
            <p:ph type="ctrTitle" idx="4294967295"/>
          </p:nvPr>
        </p:nvSpPr>
        <p:spPr>
          <a:xfrm>
            <a:off x="767256" y="571799"/>
            <a:ext cx="5374044" cy="41780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uk-UA" sz="5400" dirty="0" smtClean="0">
                <a:solidFill>
                  <a:srgbClr val="FFFF00"/>
                </a:solidFill>
              </a:rPr>
              <a:t>ВІДЕО ДЛЯ </a:t>
            </a:r>
            <a:br>
              <a:rPr lang="uk-UA" sz="5400" dirty="0" smtClean="0">
                <a:solidFill>
                  <a:srgbClr val="FFFF00"/>
                </a:solidFill>
              </a:rPr>
            </a:br>
            <a:r>
              <a:rPr lang="uk-UA" sz="4000" dirty="0" smtClean="0">
                <a:solidFill>
                  <a:srgbClr val="FFFF00"/>
                </a:solidFill>
              </a:rPr>
              <a:t/>
            </a:r>
            <a:br>
              <a:rPr lang="uk-UA" sz="4000" dirty="0" smtClean="0">
                <a:solidFill>
                  <a:srgbClr val="FFFF00"/>
                </a:solidFill>
              </a:rPr>
            </a:br>
            <a:r>
              <a:rPr lang="uk-UA" sz="6000" dirty="0" smtClean="0">
                <a:solidFill>
                  <a:srgbClr val="FFFF00"/>
                </a:solidFill>
              </a:rPr>
              <a:t>«</a:t>
            </a:r>
            <a:r>
              <a:rPr lang="en-US" sz="6000" dirty="0" smtClean="0">
                <a:solidFill>
                  <a:srgbClr val="FFFF00"/>
                </a:solidFill>
              </a:rPr>
              <a:t>CUBA BUBA</a:t>
            </a:r>
            <a:r>
              <a:rPr lang="uk-UA" sz="6000" dirty="0" smtClean="0">
                <a:solidFill>
                  <a:srgbClr val="FFFF00"/>
                </a:solidFill>
              </a:rPr>
              <a:t>»</a:t>
            </a:r>
            <a:r>
              <a:rPr lang="uk-UA" sz="4000" dirty="0" smtClean="0">
                <a:solidFill>
                  <a:srgbClr val="FFFF00"/>
                </a:solidFill>
              </a:rPr>
              <a:t/>
            </a:r>
            <a:br>
              <a:rPr lang="uk-UA" sz="4000" dirty="0" smtClean="0">
                <a:solidFill>
                  <a:srgbClr val="FFFF00"/>
                </a:solidFill>
              </a:rPr>
            </a:br>
            <a:r>
              <a:rPr lang="de-DE" sz="1600" b="0" dirty="0">
                <a:solidFill>
                  <a:srgbClr val="FFFF00"/>
                </a:solidFill>
              </a:rPr>
              <a:t>(</a:t>
            </a:r>
            <a:r>
              <a:rPr lang="uk-UA" sz="1600" b="0" dirty="0" smtClean="0">
                <a:solidFill>
                  <a:srgbClr val="FFFF00"/>
                </a:solidFill>
              </a:rPr>
              <a:t>сучасні </a:t>
            </a:r>
            <a:r>
              <a:rPr lang="uk-UA" sz="1600" b="0" dirty="0">
                <a:solidFill>
                  <a:srgbClr val="FFFF00"/>
                </a:solidFill>
              </a:rPr>
              <a:t>та практичні ігрові модулі для дітей та дорослих, безпечні у використанні, сприяють швидкому одужанню та емоційному </a:t>
            </a:r>
            <a:r>
              <a:rPr lang="uk-UA" sz="1600" b="0" dirty="0" smtClean="0">
                <a:solidFill>
                  <a:srgbClr val="FFFF00"/>
                </a:solidFill>
              </a:rPr>
              <a:t>комфорту</a:t>
            </a:r>
            <a:r>
              <a:rPr lang="en-US" sz="1600" b="0" dirty="0" smtClean="0">
                <a:solidFill>
                  <a:srgbClr val="FFFF00"/>
                </a:solidFill>
              </a:rPr>
              <a:t>)</a:t>
            </a:r>
            <a:r>
              <a:rPr lang="uk-UA" sz="1600" b="0" dirty="0">
                <a:solidFill>
                  <a:srgbClr val="FFFF00"/>
                </a:solidFill>
              </a:rPr>
              <a:t/>
            </a:r>
            <a:br>
              <a:rPr lang="uk-UA" sz="1600" b="0" dirty="0">
                <a:solidFill>
                  <a:srgbClr val="FFFF00"/>
                </a:solidFill>
              </a:rPr>
            </a:br>
            <a:endParaRPr sz="4000" dirty="0">
              <a:solidFill>
                <a:srgbClr val="FFFF00"/>
              </a:solidFill>
            </a:endParaRPr>
          </a:p>
        </p:txBody>
      </p:sp>
      <p:sp>
        <p:nvSpPr>
          <p:cNvPr id="226" name="Google Shape;226;p2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1609" y="0"/>
            <a:ext cx="938865" cy="37798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72359"/>
            <a:ext cx="2448910" cy="4053666"/>
          </a:xfrm>
        </p:spPr>
        <p:txBody>
          <a:bodyPr/>
          <a:lstStyle/>
          <a:p>
            <a:pPr algn="ctr"/>
            <a:r>
              <a:rPr lang="uk-UA" dirty="0" smtClean="0"/>
              <a:t>ПРОБЛЕМИ </a:t>
            </a:r>
            <a:br>
              <a:rPr lang="uk-UA" dirty="0" smtClean="0"/>
            </a:br>
            <a:r>
              <a:rPr lang="uk-UA" dirty="0" smtClean="0"/>
              <a:t>ТА ЇХ ВИРІШЕННЯ </a:t>
            </a:r>
            <a:br>
              <a:rPr lang="uk-UA" dirty="0" smtClean="0"/>
            </a:br>
            <a:r>
              <a:rPr lang="uk-UA" dirty="0" smtClean="0"/>
              <a:t>ЗА ДОПОМОГОЮ РОЛИКА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2519171" y="0"/>
            <a:ext cx="2967229" cy="5143451"/>
          </a:xfrm>
        </p:spPr>
        <p:txBody>
          <a:bodyPr/>
          <a:lstStyle/>
          <a:p>
            <a:pPr marL="101600" indent="0">
              <a:buNone/>
            </a:pPr>
            <a:r>
              <a:rPr lang="uk-UA" sz="1600" dirty="0"/>
              <a:t>Відсутність сучасних ігрових конструкцій у дитячих лікарнях</a:t>
            </a:r>
          </a:p>
          <a:p>
            <a:pPr marL="101600" indent="0">
              <a:buNone/>
            </a:pPr>
            <a:endParaRPr lang="uk-UA" sz="1600" dirty="0"/>
          </a:p>
          <a:p>
            <a:pPr marL="101600" indent="0">
              <a:buNone/>
            </a:pPr>
            <a:r>
              <a:rPr lang="uk-UA" sz="1600" dirty="0"/>
              <a:t>Відсутність у </a:t>
            </a:r>
            <a:r>
              <a:rPr lang="uk-UA" sz="1600" dirty="0" smtClean="0"/>
              <a:t>закладах відпочинку, універсальних </a:t>
            </a:r>
            <a:r>
              <a:rPr lang="uk-UA" sz="1600" dirty="0"/>
              <a:t>ігрових кімнат, для будь-якого віку та для діток із фізичними або психологічними вадами</a:t>
            </a:r>
          </a:p>
          <a:p>
            <a:pPr marL="101600" indent="0">
              <a:buNone/>
            </a:pPr>
            <a:endParaRPr lang="uk-UA" sz="1600" dirty="0"/>
          </a:p>
          <a:p>
            <a:pPr marL="101600" indent="0">
              <a:buNone/>
            </a:pPr>
            <a:endParaRPr lang="uk-UA" sz="1600" dirty="0" smtClean="0"/>
          </a:p>
          <a:p>
            <a:pPr marL="101600" indent="0">
              <a:buNone/>
            </a:pPr>
            <a:r>
              <a:rPr lang="uk-UA" sz="1600" dirty="0" smtClean="0"/>
              <a:t>Нерозуміння клієнтом, </a:t>
            </a:r>
            <a:r>
              <a:rPr lang="uk-UA" sz="1600" dirty="0"/>
              <a:t>як витрачаються виручені </a:t>
            </a:r>
            <a:r>
              <a:rPr lang="uk-UA" sz="1600" dirty="0" smtClean="0"/>
              <a:t>кошти благодійною організацією</a:t>
            </a:r>
            <a:endParaRPr lang="uk-UA" sz="1600" dirty="0"/>
          </a:p>
          <a:p>
            <a:pPr marL="101600" indent="0">
              <a:buNone/>
            </a:pPr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idx="2"/>
          </p:nvPr>
        </p:nvSpPr>
        <p:spPr>
          <a:xfrm>
            <a:off x="5863323" y="0"/>
            <a:ext cx="2881284" cy="5143500"/>
          </a:xfrm>
        </p:spPr>
        <p:txBody>
          <a:bodyPr/>
          <a:lstStyle/>
          <a:p>
            <a:pPr marL="101600" indent="0">
              <a:buNone/>
            </a:pPr>
            <a:r>
              <a:rPr lang="uk-UA" sz="1600" dirty="0" smtClean="0"/>
              <a:t>Відображення </a:t>
            </a:r>
            <a:r>
              <a:rPr lang="uk-UA" sz="1600" dirty="0"/>
              <a:t>реалій лікарень</a:t>
            </a:r>
          </a:p>
          <a:p>
            <a:pPr marL="101600" indent="0">
              <a:buNone/>
            </a:pPr>
            <a:endParaRPr lang="uk-UA" sz="1600" dirty="0" smtClean="0"/>
          </a:p>
          <a:p>
            <a:pPr marL="101600" indent="0">
              <a:buNone/>
            </a:pPr>
            <a:endParaRPr lang="uk-UA" sz="1600" dirty="0" smtClean="0"/>
          </a:p>
          <a:p>
            <a:pPr marL="101600" indent="0">
              <a:buNone/>
            </a:pPr>
            <a:r>
              <a:rPr lang="uk-UA" sz="1600" dirty="0" smtClean="0"/>
              <a:t>Використовуємо </a:t>
            </a:r>
            <a:r>
              <a:rPr lang="uk-UA" sz="1600" dirty="0"/>
              <a:t>сюжет у ресторані, де діти різного віку та дитина з </a:t>
            </a:r>
            <a:r>
              <a:rPr lang="uk-UA" sz="1600" dirty="0" smtClean="0"/>
              <a:t>ДЦП, </a:t>
            </a:r>
            <a:r>
              <a:rPr lang="uk-UA" sz="1600" dirty="0"/>
              <a:t>можуть спокійно </a:t>
            </a:r>
            <a:r>
              <a:rPr lang="uk-UA" sz="1600" dirty="0" smtClean="0"/>
              <a:t>та </a:t>
            </a:r>
            <a:r>
              <a:rPr lang="uk-UA" sz="1600" dirty="0" err="1" smtClean="0"/>
              <a:t>комфортно</a:t>
            </a:r>
            <a:r>
              <a:rPr lang="uk-UA" sz="1600" dirty="0" smtClean="0"/>
              <a:t> гратися разом</a:t>
            </a:r>
          </a:p>
          <a:p>
            <a:pPr marL="101600" indent="0">
              <a:buNone/>
            </a:pPr>
            <a:endParaRPr lang="uk-UA" sz="1600" dirty="0"/>
          </a:p>
          <a:p>
            <a:pPr marL="101600" indent="0">
              <a:buNone/>
            </a:pPr>
            <a:endParaRPr lang="uk-UA" sz="1600" dirty="0" smtClean="0"/>
          </a:p>
          <a:p>
            <a:pPr marL="101600" indent="0">
              <a:buNone/>
            </a:pPr>
            <a:r>
              <a:rPr lang="uk-UA" sz="1600" dirty="0"/>
              <a:t>Р</a:t>
            </a:r>
            <a:r>
              <a:rPr lang="uk-UA" sz="1600" dirty="0" smtClean="0"/>
              <a:t>озповідаємо  </a:t>
            </a:r>
            <a:r>
              <a:rPr lang="uk-UA" sz="1600" dirty="0"/>
              <a:t>як з’являється конструкція у лікарні та які емоції викликає у дітей.  Об’єднуємо обидві </a:t>
            </a:r>
            <a:r>
              <a:rPr lang="uk-UA" sz="1600" dirty="0" smtClean="0"/>
              <a:t>сюжетні - показуючи </a:t>
            </a:r>
            <a:r>
              <a:rPr lang="uk-UA" sz="1600" dirty="0"/>
              <a:t>зв’язок між </a:t>
            </a:r>
            <a:r>
              <a:rPr lang="uk-UA" sz="1600" dirty="0" smtClean="0"/>
              <a:t>ними</a:t>
            </a:r>
            <a:endParaRPr lang="uk-UA" sz="1600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04" y="0"/>
            <a:ext cx="566977" cy="6035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8276" y="301778"/>
            <a:ext cx="445047" cy="4267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8276" y="1925625"/>
            <a:ext cx="445047" cy="4267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8275" y="3654576"/>
            <a:ext cx="445047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585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4"/>
          <p:cNvSpPr/>
          <p:nvPr/>
        </p:nvSpPr>
        <p:spPr>
          <a:xfrm>
            <a:off x="1597572" y="0"/>
            <a:ext cx="3951891" cy="5034456"/>
          </a:xfrm>
          <a:custGeom>
            <a:avLst/>
            <a:gdLst/>
            <a:ahLst/>
            <a:cxnLst/>
            <a:rect l="l" t="t" r="r" b="b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000000"/>
          </a:solidFill>
          <a:ln w="190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34"/>
          <p:cNvSpPr/>
          <p:nvPr/>
        </p:nvSpPr>
        <p:spPr>
          <a:xfrm>
            <a:off x="1912883" y="672662"/>
            <a:ext cx="3552496" cy="3920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400" b="1" dirty="0" smtClean="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rPr>
              <a:t>СЦЕНАРІЙ ДЛЯ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b="1" dirty="0" smtClean="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rPr>
              <a:t>«</a:t>
            </a:r>
            <a:r>
              <a:rPr lang="en-US" sz="4000" b="1" dirty="0" smtClean="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rPr>
              <a:t>CUBA BUBA</a:t>
            </a:r>
            <a:r>
              <a:rPr lang="uk-UA" sz="4000" b="1" dirty="0" smtClean="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rPr>
              <a:t>»</a:t>
            </a:r>
            <a:endParaRPr sz="4000" b="1" dirty="0">
              <a:solidFill>
                <a:srgbClr val="999999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300" name="Google Shape;300;p3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828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idx="12"/>
          </p:nvPr>
        </p:nvSpPr>
        <p:spPr>
          <a:xfrm>
            <a:off x="8595300" y="4749900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2" y="1"/>
            <a:ext cx="8963693" cy="41593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38097" y="4349790"/>
            <a:ext cx="7698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i="1" dirty="0" smtClean="0"/>
              <a:t>ВІДЕО </a:t>
            </a:r>
            <a:r>
              <a:rPr lang="uk-UA" sz="2000" i="1" dirty="0" smtClean="0">
                <a:solidFill>
                  <a:srgbClr val="C00000"/>
                </a:solidFill>
                <a:hlinkClick r:id="rId3"/>
              </a:rPr>
              <a:t>ТУТ :</a:t>
            </a:r>
            <a:r>
              <a:rPr lang="uk-UA" sz="2000" dirty="0" smtClean="0">
                <a:solidFill>
                  <a:srgbClr val="C00000"/>
                </a:solidFill>
                <a:sym typeface="Wingdings" panose="05000000000000000000" pitchFamily="2" charset="2"/>
                <a:hlinkClick r:id="rId3"/>
              </a:rPr>
              <a:t>)</a:t>
            </a:r>
            <a:endParaRPr lang="uk-UA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320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>
            <a:spLocks noGrp="1"/>
          </p:cNvSpPr>
          <p:nvPr>
            <p:ph type="title"/>
          </p:nvPr>
        </p:nvSpPr>
        <p:spPr>
          <a:xfrm>
            <a:off x="0" y="1129129"/>
            <a:ext cx="2301766" cy="2686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dirty="0" smtClean="0"/>
              <a:t>ВІДГУКИ</a:t>
            </a:r>
            <a:endParaRPr sz="3600" dirty="0"/>
          </a:p>
        </p:txBody>
      </p:sp>
      <p:sp>
        <p:nvSpPr>
          <p:cNvPr id="173" name="Google Shape;173;p24"/>
          <p:cNvSpPr/>
          <p:nvPr/>
        </p:nvSpPr>
        <p:spPr>
          <a:xfrm>
            <a:off x="6552745" y="2813651"/>
            <a:ext cx="2133000" cy="2133000"/>
          </a:xfrm>
          <a:prstGeom prst="ellipse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Cabin"/>
                <a:ea typeface="Cabin"/>
                <a:cs typeface="Cabin"/>
                <a:sym typeface="Cabin"/>
              </a:rPr>
              <a:t>Gray</a:t>
            </a:r>
            <a:endParaRPr b="1"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82" name="Google Shape;182;p2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380" y="0"/>
            <a:ext cx="3534565" cy="26999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1830" y="1699100"/>
            <a:ext cx="3549304" cy="34443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550" y="376595"/>
            <a:ext cx="496166" cy="47474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7"/>
          <p:cNvSpPr txBox="1">
            <a:spLocks noGrp="1"/>
          </p:cNvSpPr>
          <p:nvPr>
            <p:ph type="title"/>
          </p:nvPr>
        </p:nvSpPr>
        <p:spPr>
          <a:xfrm>
            <a:off x="-178676" y="1129129"/>
            <a:ext cx="2732690" cy="30434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dirty="0" smtClean="0"/>
              <a:t>КОНТАКТИ</a:t>
            </a:r>
            <a:endParaRPr sz="3200" dirty="0"/>
          </a:p>
        </p:txBody>
      </p:sp>
      <p:sp>
        <p:nvSpPr>
          <p:cNvPr id="321" name="Google Shape;321;p37"/>
          <p:cNvSpPr txBox="1">
            <a:spLocks noGrp="1"/>
          </p:cNvSpPr>
          <p:nvPr>
            <p:ph type="body" idx="1"/>
          </p:nvPr>
        </p:nvSpPr>
        <p:spPr>
          <a:xfrm>
            <a:off x="2448909" y="136634"/>
            <a:ext cx="6579477" cy="48873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endParaRPr lang="uk-UA" sz="2400" dirty="0" smtClean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uk-UA" sz="2400" dirty="0" smtClean="0">
                <a:solidFill>
                  <a:srgbClr val="000000"/>
                </a:solidFill>
              </a:rPr>
              <a:t>    </a:t>
            </a:r>
            <a:r>
              <a:rPr lang="pt-BR" sz="2400" dirty="0" smtClean="0">
                <a:solidFill>
                  <a:srgbClr val="000000"/>
                </a:solidFill>
              </a:rPr>
              <a:t>+</a:t>
            </a:r>
            <a:r>
              <a:rPr lang="pt-BR" sz="2000" dirty="0">
                <a:solidFill>
                  <a:srgbClr val="000000"/>
                </a:solidFill>
              </a:rPr>
              <a:t>38 (063) 3944792 (Telegram, Viber</a:t>
            </a:r>
            <a:r>
              <a:rPr lang="pt-BR" sz="2000" dirty="0" smtClean="0">
                <a:solidFill>
                  <a:srgbClr val="000000"/>
                </a:solidFill>
              </a:rPr>
              <a:t>)</a:t>
            </a:r>
            <a:endParaRPr sz="2000" dirty="0">
              <a:solidFill>
                <a:srgbClr val="000000"/>
              </a:solidFill>
            </a:endParaRPr>
          </a:p>
        </p:txBody>
      </p:sp>
      <p:sp>
        <p:nvSpPr>
          <p:cNvPr id="323" name="Google Shape;323;p3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967" y="1726068"/>
            <a:ext cx="457240" cy="451143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2941207" y="1797750"/>
            <a:ext cx="38555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hlinkClick r:id="rId4"/>
              </a:rPr>
              <a:t>https://www.facebook.com/mariana.sira.7505/</a:t>
            </a:r>
            <a:r>
              <a:rPr lang="de-DE" dirty="0"/>
              <a:t> </a:t>
            </a:r>
            <a:endParaRPr lang="uk-UA" dirty="0" smtClean="0"/>
          </a:p>
          <a:p>
            <a:endParaRPr lang="uk-UA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2448909" y="817573"/>
            <a:ext cx="278856" cy="3115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6042" y="2397523"/>
            <a:ext cx="387193" cy="382584"/>
          </a:xfrm>
          <a:prstGeom prst="rect">
            <a:avLst/>
          </a:prstGeom>
        </p:spPr>
      </p:pic>
      <p:sp>
        <p:nvSpPr>
          <p:cNvPr id="8" name="Прямокутник 7"/>
          <p:cNvSpPr/>
          <p:nvPr/>
        </p:nvSpPr>
        <p:spPr>
          <a:xfrm>
            <a:off x="3134747" y="2417862"/>
            <a:ext cx="28745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hlinkClick r:id="rId7"/>
              </a:rPr>
              <a:t>maryana.churylovych@gmail.com</a:t>
            </a:r>
            <a:endParaRPr lang="uk-UA" dirty="0" smtClean="0"/>
          </a:p>
          <a:p>
            <a:endParaRPr lang="de-DE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12001" y="3037974"/>
            <a:ext cx="398151" cy="392622"/>
          </a:xfrm>
          <a:prstGeom prst="rect">
            <a:avLst/>
          </a:prstGeom>
        </p:spPr>
      </p:pic>
      <p:sp>
        <p:nvSpPr>
          <p:cNvPr id="10" name="Прямокутник 9"/>
          <p:cNvSpPr/>
          <p:nvPr/>
        </p:nvSpPr>
        <p:spPr>
          <a:xfrm>
            <a:off x="3659993" y="3080396"/>
            <a:ext cx="12089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err="1" smtClean="0"/>
              <a:t>mariasha</a:t>
            </a:r>
            <a:r>
              <a:rPr lang="uk-UA" dirty="0"/>
              <a:t>_</a:t>
            </a:r>
            <a:r>
              <a:rPr lang="de-DE" dirty="0" err="1" smtClean="0"/>
              <a:t>ch</a:t>
            </a:r>
            <a:endParaRPr lang="de-DE" dirty="0"/>
          </a:p>
        </p:txBody>
      </p:sp>
      <p:sp>
        <p:nvSpPr>
          <p:cNvPr id="11" name="Прямокутник 10"/>
          <p:cNvSpPr/>
          <p:nvPr/>
        </p:nvSpPr>
        <p:spPr>
          <a:xfrm>
            <a:off x="4372303" y="3982086"/>
            <a:ext cx="58542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err="1"/>
              <a:t>Відкрита</a:t>
            </a:r>
            <a:r>
              <a:rPr lang="ru-RU" sz="2000" b="1" i="1" dirty="0"/>
              <a:t> до </a:t>
            </a:r>
            <a:r>
              <a:rPr lang="ru-RU" sz="2000" b="1" i="1" dirty="0" err="1"/>
              <a:t>співпраці</a:t>
            </a:r>
            <a:r>
              <a:rPr lang="ru-RU" sz="2000" b="1" i="1" dirty="0"/>
              <a:t> та </a:t>
            </a:r>
            <a:r>
              <a:rPr lang="ru-RU" sz="2000" b="1" i="1" dirty="0" err="1"/>
              <a:t>цікавих</a:t>
            </a:r>
            <a:r>
              <a:rPr lang="ru-RU" sz="2000" b="1" i="1" dirty="0"/>
              <a:t> </a:t>
            </a:r>
            <a:r>
              <a:rPr lang="ru-RU" sz="2000" b="1" i="1" dirty="0" err="1"/>
              <a:t>пропозицій</a:t>
            </a:r>
            <a:r>
              <a:rPr lang="ru-RU" sz="2000" b="1" i="1" dirty="0"/>
              <a:t>!)  </a:t>
            </a:r>
          </a:p>
          <a:p>
            <a:r>
              <a:rPr lang="ru-RU" sz="2000" b="1" i="1" dirty="0" smtClean="0"/>
              <a:t>                        З </a:t>
            </a:r>
            <a:r>
              <a:rPr lang="ru-RU" sz="2000" b="1" i="1" dirty="0" err="1" smtClean="0"/>
              <a:t>повагою</a:t>
            </a:r>
            <a:r>
              <a:rPr lang="ru-RU" sz="2000" b="1" i="1" dirty="0" smtClean="0"/>
              <a:t>, Мар’яна!        </a:t>
            </a:r>
            <a:endParaRPr lang="ru-RU" sz="2000" b="1" i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1279" y="546594"/>
            <a:ext cx="272779" cy="42675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101" y="-49"/>
            <a:ext cx="396926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77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220717" y="462455"/>
            <a:ext cx="1975945" cy="42873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Instructions for use</a:t>
            </a:r>
            <a:endParaRPr dirty="0"/>
          </a:p>
        </p:txBody>
      </p:sp>
      <p:sp>
        <p:nvSpPr>
          <p:cNvPr id="70" name="Google Shape;70;p14"/>
          <p:cNvSpPr txBox="1"/>
          <p:nvPr/>
        </p:nvSpPr>
        <p:spPr>
          <a:xfrm>
            <a:off x="3000875" y="415454"/>
            <a:ext cx="5302297" cy="3273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uk-UA" sz="2400" b="1" dirty="0" smtClean="0">
                <a:latin typeface="Cabin"/>
                <a:ea typeface="Cabin"/>
                <a:cs typeface="Cabin"/>
                <a:sym typeface="Cabin"/>
              </a:rPr>
              <a:t>Мар’яна Сіра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uk-UA" sz="1600" dirty="0" smtClean="0">
                <a:latin typeface="Cabin"/>
                <a:ea typeface="Cabin"/>
                <a:cs typeface="Cabin"/>
                <a:sym typeface="Cabin"/>
              </a:rPr>
              <a:t>20.10.1994 </a:t>
            </a:r>
            <a:r>
              <a:rPr lang="uk-UA" sz="1600" dirty="0" err="1" smtClean="0">
                <a:latin typeface="Cabin"/>
                <a:ea typeface="Cabin"/>
                <a:cs typeface="Cabin"/>
                <a:sym typeface="Cabin"/>
              </a:rPr>
              <a:t>р.н</a:t>
            </a:r>
            <a:r>
              <a:rPr lang="uk-UA" sz="1600" dirty="0" smtClean="0">
                <a:latin typeface="Cabin"/>
                <a:ea typeface="Cabin"/>
                <a:cs typeface="Cabin"/>
                <a:sym typeface="Cabin"/>
              </a:rPr>
              <a:t>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uk-UA" sz="1600" dirty="0">
              <a:latin typeface="Cabin"/>
              <a:ea typeface="Cabin"/>
              <a:cs typeface="Cabin"/>
              <a:sym typeface="Cabin"/>
            </a:endParaRPr>
          </a:p>
          <a:p>
            <a:r>
              <a:rPr lang="uk-UA" sz="1600" b="1" dirty="0" smtClean="0"/>
              <a:t>Сценарист </a:t>
            </a:r>
            <a:r>
              <a:rPr lang="uk-UA" sz="1600" b="1" dirty="0" err="1"/>
              <a:t>промо</a:t>
            </a:r>
            <a:r>
              <a:rPr lang="uk-UA" sz="1600" b="1" dirty="0"/>
              <a:t> та реклами</a:t>
            </a:r>
          </a:p>
          <a:p>
            <a:r>
              <a:rPr lang="uk-UA" sz="1600" i="1" dirty="0"/>
              <a:t>Куратор  </a:t>
            </a:r>
            <a:r>
              <a:rPr lang="de-DE" sz="1600" i="1" dirty="0" err="1"/>
              <a:t>Videomatica</a:t>
            </a:r>
            <a:r>
              <a:rPr lang="de-DE" sz="1600" i="1" dirty="0"/>
              <a:t> </a:t>
            </a:r>
            <a:r>
              <a:rPr lang="de-DE" sz="1600" i="1" dirty="0" err="1"/>
              <a:t>Production</a:t>
            </a:r>
            <a:r>
              <a:rPr lang="de-DE" sz="1600" i="1" dirty="0"/>
              <a:t> &amp;</a:t>
            </a:r>
            <a:r>
              <a:rPr lang="uk-UA" sz="1600" i="1" dirty="0"/>
              <a:t> </a:t>
            </a:r>
            <a:r>
              <a:rPr lang="de-DE" sz="1600" i="1" dirty="0"/>
              <a:t>Academy</a:t>
            </a:r>
            <a:endParaRPr lang="uk-UA" sz="1600" i="1" dirty="0"/>
          </a:p>
          <a:p>
            <a:r>
              <a:rPr lang="uk-UA" sz="1600" i="1" dirty="0"/>
              <a:t>Керівник </a:t>
            </a:r>
            <a:r>
              <a:rPr lang="uk-UA" sz="1600" i="1" dirty="0" smtClean="0"/>
              <a:t>проектів, Тім </a:t>
            </a:r>
            <a:r>
              <a:rPr lang="uk-UA" sz="1600" i="1" dirty="0"/>
              <a:t>лідер, досвід </a:t>
            </a:r>
            <a:r>
              <a:rPr lang="uk-UA" sz="1600" i="1" dirty="0" err="1"/>
              <a:t>командоутворення</a:t>
            </a:r>
            <a:r>
              <a:rPr lang="uk-UA" sz="1600" i="1" dirty="0"/>
              <a:t> </a:t>
            </a:r>
            <a:endParaRPr lang="uk-UA" sz="1600" i="1" dirty="0" smtClean="0"/>
          </a:p>
          <a:p>
            <a:endParaRPr lang="uk-UA" sz="1600" i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uk-UA" sz="1600" dirty="0" smtClean="0"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100" dirty="0" smtClean="0">
              <a:latin typeface="Cabin"/>
              <a:ea typeface="Cabin"/>
              <a:cs typeface="Cabin"/>
              <a:sym typeface="Cabin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100" dirty="0"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3000875" y="3426371"/>
            <a:ext cx="5685900" cy="1492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uk-UA" i="1" dirty="0" smtClean="0"/>
              <a:t>«Вірю</a:t>
            </a:r>
            <a:r>
              <a:rPr lang="uk-UA" i="1" dirty="0"/>
              <a:t>, що правильно підібрані слова здатні перевернути світогляд  людини, а поєднання з відео</a:t>
            </a:r>
            <a:r>
              <a:rPr lang="en-US" i="1" dirty="0"/>
              <a:t> </a:t>
            </a:r>
            <a:r>
              <a:rPr lang="uk-UA" i="1" dirty="0" smtClean="0"/>
              <a:t>- надзвичайно </a:t>
            </a:r>
            <a:r>
              <a:rPr lang="uk-UA" i="1" dirty="0"/>
              <a:t>сильний тандем, який зламає будь-які </a:t>
            </a:r>
            <a:r>
              <a:rPr lang="uk-UA" i="1" dirty="0" smtClean="0"/>
              <a:t>стереотипи».  </a:t>
            </a:r>
            <a:endParaRPr lang="uk-UA" i="1" dirty="0"/>
          </a:p>
        </p:txBody>
      </p:sp>
      <p:sp>
        <p:nvSpPr>
          <p:cNvPr id="73" name="Google Shape;73;p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5454"/>
            <a:ext cx="2416821" cy="38269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0"/>
          <p:cNvSpPr txBox="1">
            <a:spLocks noGrp="1"/>
          </p:cNvSpPr>
          <p:nvPr>
            <p:ph type="title"/>
          </p:nvPr>
        </p:nvSpPr>
        <p:spPr>
          <a:xfrm>
            <a:off x="-293161" y="1366345"/>
            <a:ext cx="2899727" cy="27642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dirty="0" smtClean="0"/>
              <a:t>Професійні </a:t>
            </a:r>
            <a:r>
              <a:rPr lang="uk-UA" sz="3200" dirty="0"/>
              <a:t/>
            </a:r>
            <a:br>
              <a:rPr lang="uk-UA" sz="3200" dirty="0"/>
            </a:br>
            <a:r>
              <a:rPr lang="uk-UA" sz="3200" dirty="0" smtClean="0"/>
              <a:t>навики</a:t>
            </a:r>
            <a:endParaRPr sz="3200" dirty="0"/>
          </a:p>
        </p:txBody>
      </p:sp>
      <p:sp>
        <p:nvSpPr>
          <p:cNvPr id="242" name="Google Shape;242;p30"/>
          <p:cNvSpPr txBox="1">
            <a:spLocks noGrp="1"/>
          </p:cNvSpPr>
          <p:nvPr>
            <p:ph type="body" idx="1"/>
          </p:nvPr>
        </p:nvSpPr>
        <p:spPr>
          <a:xfrm>
            <a:off x="2701178" y="519525"/>
            <a:ext cx="1842900" cy="15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uk-UA" sz="1400" b="1" dirty="0"/>
              <a:t>Сценарії </a:t>
            </a:r>
            <a:r>
              <a:rPr lang="uk-UA" sz="1400" b="1" dirty="0" err="1"/>
              <a:t>промо</a:t>
            </a:r>
            <a:r>
              <a:rPr lang="uk-UA" sz="1400" b="1" dirty="0"/>
              <a:t> та </a:t>
            </a:r>
            <a:r>
              <a:rPr lang="uk-UA" sz="1400" b="1" dirty="0" smtClean="0"/>
              <a:t>реклами</a:t>
            </a:r>
          </a:p>
          <a:p>
            <a:pPr marL="0" lvl="0" indent="0">
              <a:buNone/>
            </a:pPr>
            <a:r>
              <a:rPr lang="ru-RU" sz="1400" i="1" dirty="0" err="1"/>
              <a:t>Досвід</a:t>
            </a:r>
            <a:r>
              <a:rPr lang="ru-RU" sz="1400" i="1" dirty="0"/>
              <a:t> </a:t>
            </a:r>
            <a:r>
              <a:rPr lang="ru-RU" sz="1400" i="1" dirty="0" err="1"/>
              <a:t>написання</a:t>
            </a:r>
            <a:r>
              <a:rPr lang="ru-RU" sz="1400" i="1" dirty="0"/>
              <a:t> </a:t>
            </a:r>
            <a:r>
              <a:rPr lang="ru-RU" sz="1400" i="1" dirty="0" err="1"/>
              <a:t>сценаріїв</a:t>
            </a:r>
            <a:r>
              <a:rPr lang="ru-RU" sz="1400" i="1" dirty="0"/>
              <a:t> для </a:t>
            </a:r>
            <a:r>
              <a:rPr lang="ru-RU" sz="1400" i="1" dirty="0" err="1"/>
              <a:t>клієнтів</a:t>
            </a:r>
            <a:r>
              <a:rPr lang="ru-RU" sz="1400" i="1" dirty="0"/>
              <a:t> та </a:t>
            </a:r>
            <a:r>
              <a:rPr lang="ru-RU" sz="1400" i="1" dirty="0" err="1"/>
              <a:t>їх</a:t>
            </a:r>
            <a:r>
              <a:rPr lang="ru-RU" sz="1400" i="1" dirty="0"/>
              <a:t> </a:t>
            </a:r>
            <a:r>
              <a:rPr lang="ru-RU" sz="1400" i="1" dirty="0" err="1"/>
              <a:t>реалізація</a:t>
            </a:r>
            <a:endParaRPr lang="ru-RU" sz="1400" i="1" dirty="0"/>
          </a:p>
          <a:p>
            <a:pPr marL="0" lvl="0" indent="0">
              <a:buNone/>
            </a:pPr>
            <a:endParaRPr b="1" dirty="0"/>
          </a:p>
        </p:txBody>
      </p:sp>
      <p:sp>
        <p:nvSpPr>
          <p:cNvPr id="243" name="Google Shape;243;p30"/>
          <p:cNvSpPr txBox="1">
            <a:spLocks noGrp="1"/>
          </p:cNvSpPr>
          <p:nvPr>
            <p:ph type="body" idx="2"/>
          </p:nvPr>
        </p:nvSpPr>
        <p:spPr>
          <a:xfrm>
            <a:off x="4638690" y="519525"/>
            <a:ext cx="1842900" cy="15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sz="1400" b="1" dirty="0"/>
              <a:t>Сценарій 2D та </a:t>
            </a:r>
            <a:r>
              <a:rPr lang="ru-RU" sz="1400" b="1" dirty="0" smtClean="0"/>
              <a:t>3D </a:t>
            </a:r>
            <a:r>
              <a:rPr lang="ru-RU" sz="1400" b="1" dirty="0" err="1" smtClean="0"/>
              <a:t>роликів</a:t>
            </a:r>
            <a:endParaRPr lang="ru-RU" sz="1400" b="1" dirty="0" smtClean="0"/>
          </a:p>
          <a:p>
            <a:pPr marL="0" lvl="0" indent="0">
              <a:buNone/>
            </a:pPr>
            <a:r>
              <a:rPr lang="ru-RU" sz="1400" i="1" dirty="0" err="1"/>
              <a:t>Написання</a:t>
            </a:r>
            <a:r>
              <a:rPr lang="ru-RU" sz="1400" i="1" dirty="0"/>
              <a:t> </a:t>
            </a:r>
            <a:r>
              <a:rPr lang="ru-RU" sz="1400" i="1" dirty="0" err="1"/>
              <a:t>сценаріїв</a:t>
            </a:r>
            <a:r>
              <a:rPr lang="ru-RU" sz="1400" i="1" dirty="0"/>
              <a:t> до 2D/3D </a:t>
            </a:r>
            <a:r>
              <a:rPr lang="ru-RU" sz="1400" i="1" dirty="0" err="1"/>
              <a:t>роликів</a:t>
            </a:r>
            <a:endParaRPr lang="ru-RU" sz="1400" i="1" dirty="0"/>
          </a:p>
          <a:p>
            <a:pPr marL="0" lvl="0" indent="0">
              <a:buNone/>
            </a:pPr>
            <a:endParaRPr sz="1400" b="1" dirty="0"/>
          </a:p>
        </p:txBody>
      </p:sp>
      <p:sp>
        <p:nvSpPr>
          <p:cNvPr id="244" name="Google Shape;244;p30"/>
          <p:cNvSpPr txBox="1">
            <a:spLocks noGrp="1"/>
          </p:cNvSpPr>
          <p:nvPr>
            <p:ph type="body" idx="3"/>
          </p:nvPr>
        </p:nvSpPr>
        <p:spPr>
          <a:xfrm>
            <a:off x="6722290" y="519525"/>
            <a:ext cx="1842900" cy="15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uk-UA" sz="1400" b="1" dirty="0"/>
              <a:t>К</a:t>
            </a:r>
            <a:r>
              <a:rPr lang="uk-UA" sz="1400" b="1" dirty="0" smtClean="0"/>
              <a:t>опірайтинг</a:t>
            </a:r>
            <a:endParaRPr sz="1400" b="1" i="1" dirty="0"/>
          </a:p>
          <a:p>
            <a:pPr marL="0" lvl="0" indent="0">
              <a:buNone/>
            </a:pPr>
            <a:r>
              <a:rPr lang="ru-RU" sz="1400" i="1" dirty="0" smtClean="0"/>
              <a:t>Досвід </a:t>
            </a:r>
            <a:r>
              <a:rPr lang="ru-RU" sz="1400" i="1" dirty="0" err="1"/>
              <a:t>написання</a:t>
            </a:r>
            <a:r>
              <a:rPr lang="ru-RU" sz="1400" i="1" dirty="0"/>
              <a:t>  </a:t>
            </a:r>
            <a:r>
              <a:rPr lang="ru-RU" sz="1400" i="1" dirty="0" err="1" smtClean="0"/>
              <a:t>текстів</a:t>
            </a:r>
            <a:r>
              <a:rPr lang="ru-RU" sz="1400" i="1" dirty="0" smtClean="0"/>
              <a:t>, статей</a:t>
            </a:r>
            <a:r>
              <a:rPr lang="ru-RU" sz="1400" i="1" dirty="0"/>
              <a:t>. </a:t>
            </a:r>
            <a:r>
              <a:rPr lang="ru-RU" sz="1400" i="1" dirty="0" err="1" smtClean="0"/>
              <a:t>Сторітелінг</a:t>
            </a:r>
            <a:endParaRPr lang="ru-RU" sz="1400" i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245" name="Google Shape;245;p30"/>
          <p:cNvSpPr txBox="1">
            <a:spLocks noGrp="1"/>
          </p:cNvSpPr>
          <p:nvPr>
            <p:ph type="body" idx="1"/>
          </p:nvPr>
        </p:nvSpPr>
        <p:spPr>
          <a:xfrm>
            <a:off x="2570081" y="2117325"/>
            <a:ext cx="1876787" cy="29276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sz="1400" b="1" dirty="0"/>
              <a:t>Контент-план</a:t>
            </a:r>
          </a:p>
          <a:p>
            <a:pPr marL="0" lvl="0" indent="0">
              <a:buNone/>
            </a:pPr>
            <a:r>
              <a:rPr lang="ru-RU" sz="1400" i="1" dirty="0" err="1"/>
              <a:t>Вміння</a:t>
            </a:r>
            <a:r>
              <a:rPr lang="ru-RU" sz="1400" i="1" dirty="0"/>
              <a:t> </a:t>
            </a:r>
            <a:r>
              <a:rPr lang="ru-RU" sz="1400" i="1" dirty="0" err="1"/>
              <a:t>визначати</a:t>
            </a:r>
            <a:r>
              <a:rPr lang="ru-RU" sz="1400" i="1" dirty="0"/>
              <a:t> </a:t>
            </a:r>
            <a:r>
              <a:rPr lang="ru-RU" sz="1400" i="1" dirty="0" err="1"/>
              <a:t>цільову</a:t>
            </a:r>
            <a:r>
              <a:rPr lang="ru-RU" sz="1400" i="1" dirty="0"/>
              <a:t> </a:t>
            </a:r>
            <a:r>
              <a:rPr lang="ru-RU" sz="1400" i="1" dirty="0" err="1"/>
              <a:t>аудиторію</a:t>
            </a:r>
            <a:r>
              <a:rPr lang="ru-RU" sz="1400" i="1" dirty="0"/>
              <a:t>  продукту </a:t>
            </a:r>
            <a:r>
              <a:rPr lang="ru-RU" sz="1400" i="1" dirty="0" err="1"/>
              <a:t>чи</a:t>
            </a:r>
            <a:r>
              <a:rPr lang="ru-RU" sz="1400" i="1" dirty="0"/>
              <a:t> </a:t>
            </a:r>
            <a:r>
              <a:rPr lang="ru-RU" sz="1400" i="1" dirty="0" err="1"/>
              <a:t>послуги</a:t>
            </a:r>
            <a:endParaRPr lang="ru-RU" sz="1400" i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uk-UA" b="1" dirty="0" smtClean="0"/>
          </a:p>
          <a:p>
            <a:pPr marL="0" lvl="0" indent="0">
              <a:buNone/>
            </a:pPr>
            <a:r>
              <a:rPr lang="ru-RU" sz="1400" b="1" dirty="0" err="1"/>
              <a:t>Креативність</a:t>
            </a:r>
            <a:endParaRPr lang="ru-RU" sz="1400" b="1" dirty="0"/>
          </a:p>
          <a:p>
            <a:pPr marL="0" lvl="0" indent="0">
              <a:buNone/>
            </a:pPr>
            <a:r>
              <a:rPr lang="ru-RU" sz="1400" i="1" dirty="0" err="1"/>
              <a:t>Пошук</a:t>
            </a:r>
            <a:r>
              <a:rPr lang="ru-RU" sz="1400" i="1" dirty="0"/>
              <a:t> та </a:t>
            </a:r>
            <a:r>
              <a:rPr lang="ru-RU" sz="1400" i="1" dirty="0" err="1"/>
              <a:t>опрацювання</a:t>
            </a:r>
            <a:r>
              <a:rPr lang="ru-RU" sz="1400" i="1" dirty="0"/>
              <a:t> </a:t>
            </a:r>
            <a:r>
              <a:rPr lang="ru-RU" sz="1400" i="1" dirty="0" err="1"/>
              <a:t>нових</a:t>
            </a:r>
            <a:r>
              <a:rPr lang="ru-RU" sz="1400" i="1" dirty="0"/>
              <a:t> </a:t>
            </a:r>
            <a:r>
              <a:rPr lang="ru-RU" sz="1400" i="1" dirty="0" err="1"/>
              <a:t>ідей</a:t>
            </a:r>
            <a:endParaRPr lang="ru-RU" sz="1400" i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 dirty="0"/>
          </a:p>
        </p:txBody>
      </p:sp>
      <p:sp>
        <p:nvSpPr>
          <p:cNvPr id="246" name="Google Shape;246;p30"/>
          <p:cNvSpPr txBox="1">
            <a:spLocks noGrp="1"/>
          </p:cNvSpPr>
          <p:nvPr>
            <p:ph type="body" idx="2"/>
          </p:nvPr>
        </p:nvSpPr>
        <p:spPr>
          <a:xfrm>
            <a:off x="4747366" y="2117325"/>
            <a:ext cx="1974924" cy="302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uk-UA" sz="1400" b="1" dirty="0"/>
              <a:t>Стратегія бренду</a:t>
            </a:r>
          </a:p>
          <a:p>
            <a:pPr marL="0" lvl="0" indent="0">
              <a:buNone/>
            </a:pPr>
            <a:r>
              <a:rPr lang="uk-UA" sz="1400" i="1" dirty="0"/>
              <a:t>Аналіз, побудова стратегії просування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uk-UA" sz="1200" dirty="0" smtClean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uk-UA" sz="1200" dirty="0"/>
          </a:p>
          <a:p>
            <a:pPr marL="0" lvl="0" indent="0">
              <a:buNone/>
            </a:pPr>
            <a:r>
              <a:rPr lang="ru-RU" sz="1400" b="1" dirty="0"/>
              <a:t>Організація</a:t>
            </a:r>
          </a:p>
          <a:p>
            <a:pPr marL="0" lvl="0" indent="0">
              <a:buNone/>
            </a:pPr>
            <a:r>
              <a:rPr lang="ru-RU" sz="1400" i="1" dirty="0" err="1" smtClean="0"/>
              <a:t>Вміння</a:t>
            </a:r>
            <a:r>
              <a:rPr lang="ru-RU" sz="1400" i="1" dirty="0" smtClean="0"/>
              <a:t> </a:t>
            </a:r>
            <a:r>
              <a:rPr lang="ru-RU" sz="1400" i="1" dirty="0" err="1" smtClean="0"/>
              <a:t>організувати</a:t>
            </a:r>
            <a:r>
              <a:rPr lang="ru-RU" sz="1400" i="1" dirty="0" smtClean="0"/>
              <a:t> команду, </a:t>
            </a:r>
            <a:r>
              <a:rPr lang="ru-RU" sz="1400" i="1" dirty="0" err="1"/>
              <a:t>к</a:t>
            </a:r>
            <a:r>
              <a:rPr lang="ru-RU" sz="1400" i="1" dirty="0" err="1" smtClean="0"/>
              <a:t>ерувати</a:t>
            </a:r>
            <a:r>
              <a:rPr lang="ru-RU" sz="1400" i="1" dirty="0" smtClean="0"/>
              <a:t> </a:t>
            </a:r>
            <a:r>
              <a:rPr lang="ru-RU" sz="1400" i="1" dirty="0" err="1" smtClean="0"/>
              <a:t>процесом</a:t>
            </a:r>
            <a:r>
              <a:rPr lang="ru-RU" sz="1400" i="1" dirty="0" smtClean="0"/>
              <a:t> </a:t>
            </a:r>
            <a:r>
              <a:rPr lang="ru-RU" sz="1400" i="1" dirty="0" err="1" smtClean="0"/>
              <a:t>створення</a:t>
            </a:r>
            <a:r>
              <a:rPr lang="ru-RU" sz="1400" i="1" dirty="0" smtClean="0"/>
              <a:t> продукту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247" name="Google Shape;247;p30"/>
          <p:cNvSpPr txBox="1">
            <a:spLocks noGrp="1"/>
          </p:cNvSpPr>
          <p:nvPr>
            <p:ph type="body" idx="3"/>
          </p:nvPr>
        </p:nvSpPr>
        <p:spPr>
          <a:xfrm>
            <a:off x="6847594" y="2117325"/>
            <a:ext cx="1983540" cy="3026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sz="1400" b="1" dirty="0"/>
              <a:t>Комунікація</a:t>
            </a:r>
          </a:p>
          <a:p>
            <a:pPr marL="0" lvl="0" indent="0">
              <a:buNone/>
            </a:pPr>
            <a:r>
              <a:rPr lang="ru-RU" sz="1400" i="1" dirty="0" err="1"/>
              <a:t>Вміння</a:t>
            </a:r>
            <a:r>
              <a:rPr lang="ru-RU" sz="1400" i="1" dirty="0"/>
              <a:t> </a:t>
            </a:r>
            <a:r>
              <a:rPr lang="ru-RU" sz="1400" i="1" dirty="0" err="1"/>
              <a:t>презентувати</a:t>
            </a:r>
            <a:r>
              <a:rPr lang="ru-RU" sz="1400" i="1" dirty="0"/>
              <a:t> </a:t>
            </a:r>
            <a:r>
              <a:rPr lang="ru-RU" sz="1400" i="1" dirty="0" err="1"/>
              <a:t>особисті</a:t>
            </a:r>
            <a:r>
              <a:rPr lang="ru-RU" sz="1400" i="1" dirty="0"/>
              <a:t> </a:t>
            </a:r>
            <a:r>
              <a:rPr lang="ru-RU" sz="1400" i="1" dirty="0" err="1"/>
              <a:t>проекти</a:t>
            </a:r>
            <a:r>
              <a:rPr lang="ru-RU" sz="1400" i="1" dirty="0"/>
              <a:t> і </a:t>
            </a:r>
            <a:r>
              <a:rPr lang="ru-RU" sz="1400" i="1" dirty="0" err="1"/>
              <a:t>рішення</a:t>
            </a:r>
            <a:endParaRPr lang="ru-RU" sz="1400" i="1" dirty="0"/>
          </a:p>
          <a:p>
            <a:pPr marL="0" lvl="0" indent="0">
              <a:buNone/>
            </a:pPr>
            <a:endParaRPr lang="ru-RU" sz="1200" dirty="0" smtClean="0"/>
          </a:p>
          <a:p>
            <a:pPr marL="0" lvl="0" indent="0">
              <a:buNone/>
            </a:pPr>
            <a:r>
              <a:rPr lang="ru-RU" sz="1400" b="1" dirty="0"/>
              <a:t>Сценаристика для </a:t>
            </a:r>
            <a:r>
              <a:rPr lang="ru-RU" sz="1400" b="1" dirty="0" err="1"/>
              <a:t>дітей</a:t>
            </a:r>
            <a:endParaRPr lang="ru-RU" sz="1400" b="1" dirty="0"/>
          </a:p>
          <a:p>
            <a:pPr marL="0" lvl="0" indent="0">
              <a:buNone/>
            </a:pPr>
            <a:r>
              <a:rPr lang="ru-RU" sz="1400" i="1" dirty="0"/>
              <a:t>Досвід </a:t>
            </a:r>
            <a:r>
              <a:rPr lang="ru-RU" sz="1400" i="1" dirty="0" err="1"/>
              <a:t>написання</a:t>
            </a:r>
            <a:r>
              <a:rPr lang="ru-RU" sz="1400" i="1" dirty="0"/>
              <a:t> та </a:t>
            </a:r>
            <a:r>
              <a:rPr lang="ru-RU" sz="1400" i="1" dirty="0" err="1"/>
              <a:t>організація</a:t>
            </a:r>
            <a:r>
              <a:rPr lang="ru-RU" sz="1400" i="1" dirty="0"/>
              <a:t> </a:t>
            </a:r>
            <a:r>
              <a:rPr lang="ru-RU" sz="1400" i="1" dirty="0" err="1"/>
              <a:t>дитячих</a:t>
            </a:r>
            <a:r>
              <a:rPr lang="ru-RU" sz="1400" i="1" dirty="0"/>
              <a:t> </a:t>
            </a:r>
            <a:r>
              <a:rPr lang="ru-RU" sz="1400" i="1" dirty="0" err="1"/>
              <a:t>івентів</a:t>
            </a:r>
            <a:r>
              <a:rPr lang="ru-RU" sz="1400" i="1" dirty="0"/>
              <a:t>, </a:t>
            </a:r>
            <a:r>
              <a:rPr lang="ru-RU" sz="1400" i="1" dirty="0" err="1"/>
              <a:t>п’єс</a:t>
            </a:r>
            <a:r>
              <a:rPr lang="ru-RU" sz="1400" i="1" dirty="0"/>
              <a:t>, постановок </a:t>
            </a:r>
          </a:p>
          <a:p>
            <a:pPr marL="0" lvl="0" indent="0">
              <a:buNone/>
            </a:pPr>
            <a:endParaRPr lang="ru-RU" sz="1200" dirty="0"/>
          </a:p>
        </p:txBody>
      </p:sp>
      <p:sp>
        <p:nvSpPr>
          <p:cNvPr id="269" name="Google Shape;269;p3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893" y="656547"/>
            <a:ext cx="439473" cy="43249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ctrTitle" idx="4294967295"/>
          </p:nvPr>
        </p:nvSpPr>
        <p:spPr>
          <a:xfrm>
            <a:off x="1481187" y="897550"/>
            <a:ext cx="57414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7200" dirty="0" smtClean="0">
                <a:solidFill>
                  <a:srgbClr val="000000"/>
                </a:solidFill>
              </a:rPr>
              <a:t>  КЕЙСИ </a:t>
            </a:r>
            <a:br>
              <a:rPr lang="uk-UA" sz="7200" dirty="0" smtClean="0">
                <a:solidFill>
                  <a:srgbClr val="000000"/>
                </a:solidFill>
              </a:rPr>
            </a:br>
            <a:r>
              <a:rPr lang="uk-UA" sz="7200" dirty="0" smtClean="0">
                <a:solidFill>
                  <a:srgbClr val="000000"/>
                </a:solidFill>
              </a:rPr>
              <a:t>   РОБІТ</a:t>
            </a:r>
            <a:br>
              <a:rPr lang="uk-UA" sz="7200" dirty="0" smtClean="0">
                <a:solidFill>
                  <a:srgbClr val="000000"/>
                </a:solidFill>
              </a:rPr>
            </a:br>
            <a:endParaRPr sz="7200" dirty="0">
              <a:solidFill>
                <a:srgbClr val="000000"/>
              </a:solidFill>
            </a:endParaRPr>
          </a:p>
        </p:txBody>
      </p:sp>
      <p:sp>
        <p:nvSpPr>
          <p:cNvPr id="81" name="Google Shape;81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>
            <a:spLocks noGrp="1"/>
          </p:cNvSpPr>
          <p:nvPr>
            <p:ph type="ctrTitle"/>
          </p:nvPr>
        </p:nvSpPr>
        <p:spPr>
          <a:xfrm>
            <a:off x="2175641" y="1103585"/>
            <a:ext cx="4813738" cy="227023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dirty="0" smtClean="0"/>
              <a:t>ВІДЕО ДЛЯ БЛАГОДІЙНОГО ФОНДУ</a:t>
            </a:r>
            <a:br>
              <a:rPr lang="uk-UA" sz="2800" dirty="0" smtClean="0"/>
            </a:br>
            <a:r>
              <a:rPr lang="uk-UA" sz="2800" dirty="0" smtClean="0"/>
              <a:t> </a:t>
            </a:r>
            <a:br>
              <a:rPr lang="uk-UA" sz="2800" dirty="0" smtClean="0"/>
            </a:br>
            <a:r>
              <a:rPr lang="uk-UA" dirty="0" smtClean="0"/>
              <a:t>«БЛАГОМАЙ»</a:t>
            </a:r>
            <a:endParaRPr dirty="0"/>
          </a:p>
        </p:txBody>
      </p:sp>
      <p:sp>
        <p:nvSpPr>
          <p:cNvPr id="11" name="Прямокутник 10"/>
          <p:cNvSpPr/>
          <p:nvPr/>
        </p:nvSpPr>
        <p:spPr>
          <a:xfrm>
            <a:off x="-147144" y="0"/>
            <a:ext cx="10142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b="1" dirty="0" smtClean="0">
                <a:latin typeface="Cabin"/>
                <a:ea typeface="Cabin"/>
                <a:cs typeface="Cabin"/>
                <a:sym typeface="Cabin"/>
              </a:rPr>
              <a:t>КЕЙС</a:t>
            </a:r>
            <a:endParaRPr lang="uk-UA" b="1" dirty="0"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>
            <a:spLocks noGrp="1"/>
          </p:cNvSpPr>
          <p:nvPr>
            <p:ph type="body" idx="1"/>
          </p:nvPr>
        </p:nvSpPr>
        <p:spPr>
          <a:xfrm>
            <a:off x="2511327" y="0"/>
            <a:ext cx="3109784" cy="4926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dirty="0" err="1" smtClean="0"/>
              <a:t>Недовіра</a:t>
            </a:r>
            <a:r>
              <a:rPr lang="ru-RU" dirty="0" smtClean="0"/>
              <a:t> </a:t>
            </a:r>
            <a:r>
              <a:rPr lang="ru-RU" dirty="0"/>
              <a:t>людей до </a:t>
            </a:r>
            <a:r>
              <a:rPr lang="ru-RU" dirty="0" err="1"/>
              <a:t>благодійних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endParaRPr lang="ru-RU" dirty="0"/>
          </a:p>
          <a:p>
            <a:pPr marL="0" lvl="0" indent="0">
              <a:buNone/>
            </a:pPr>
            <a:endParaRPr lang="ru-RU" dirty="0" smtClean="0"/>
          </a:p>
          <a:p>
            <a:pPr marL="0" lvl="0" indent="0">
              <a:buNone/>
            </a:pPr>
            <a:endParaRPr lang="ru-RU" dirty="0" smtClean="0"/>
          </a:p>
          <a:p>
            <a:pPr marL="0" lvl="0" indent="0">
              <a:buNone/>
            </a:pPr>
            <a:r>
              <a:rPr lang="ru-RU" dirty="0" err="1" smtClean="0"/>
              <a:t>Нерозуміння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дітям</a:t>
            </a:r>
            <a:r>
              <a:rPr lang="ru-RU" dirty="0"/>
              <a:t> у </a:t>
            </a:r>
            <a:r>
              <a:rPr lang="ru-RU" dirty="0" err="1"/>
              <a:t>дитячих</a:t>
            </a:r>
            <a:r>
              <a:rPr lang="ru-RU" dirty="0"/>
              <a:t> </a:t>
            </a:r>
            <a:r>
              <a:rPr lang="ru-RU" dirty="0" err="1"/>
              <a:t>будинках</a:t>
            </a:r>
            <a:endParaRPr lang="ru-RU" dirty="0"/>
          </a:p>
          <a:p>
            <a:pPr marL="0" lvl="0" indent="0">
              <a:buNone/>
            </a:pPr>
            <a:endParaRPr lang="ru-RU" dirty="0" smtClean="0"/>
          </a:p>
          <a:p>
            <a:pPr marL="0" lvl="0" indent="0">
              <a:buNone/>
            </a:pPr>
            <a:endParaRPr lang="ru-RU" dirty="0"/>
          </a:p>
          <a:p>
            <a:pPr marL="0" lvl="0" indent="0">
              <a:buNone/>
            </a:pPr>
            <a:r>
              <a:rPr lang="ru-RU" dirty="0" err="1"/>
              <a:t>Нерозуміння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відчувають</a:t>
            </a:r>
            <a:r>
              <a:rPr lang="ru-RU" dirty="0"/>
              <a:t> </a:t>
            </a:r>
            <a:r>
              <a:rPr lang="ru-RU" dirty="0" err="1"/>
              <a:t>діти</a:t>
            </a:r>
            <a:r>
              <a:rPr lang="ru-RU" dirty="0"/>
              <a:t>, особливо у свята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30;p20"/>
          <p:cNvSpPr txBox="1">
            <a:spLocks noGrp="1"/>
          </p:cNvSpPr>
          <p:nvPr>
            <p:ph type="title"/>
          </p:nvPr>
        </p:nvSpPr>
        <p:spPr>
          <a:xfrm>
            <a:off x="0" y="1129129"/>
            <a:ext cx="2406869" cy="31485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dirty="0" smtClean="0"/>
              <a:t>ПРОБЛЕМИ ТА ЇХ ВИРІШЕННЯ 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ЗА ДОПОМОГОЮ РОЛИКА</a:t>
            </a:r>
            <a:endParaRPr dirty="0"/>
          </a:p>
        </p:txBody>
      </p:sp>
      <p:sp>
        <p:nvSpPr>
          <p:cNvPr id="131" name="Google Shape;131;p20"/>
          <p:cNvSpPr txBox="1">
            <a:spLocks noGrp="1"/>
          </p:cNvSpPr>
          <p:nvPr>
            <p:ph type="body" idx="2"/>
          </p:nvPr>
        </p:nvSpPr>
        <p:spPr>
          <a:xfrm>
            <a:off x="5863323" y="0"/>
            <a:ext cx="3242161" cy="4926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uk-UA" sz="1600" dirty="0"/>
              <a:t>У відео використали статистику та скільки часу організація існує, їх досягнення за цей час</a:t>
            </a:r>
          </a:p>
          <a:p>
            <a:pPr marL="0" lvl="0" indent="0">
              <a:buNone/>
            </a:pPr>
            <a:endParaRPr lang="uk-UA" sz="1600" dirty="0"/>
          </a:p>
          <a:p>
            <a:pPr marL="0" lvl="0" indent="0">
              <a:buNone/>
            </a:pPr>
            <a:endParaRPr lang="ru-RU" sz="1600" dirty="0" smtClean="0"/>
          </a:p>
          <a:p>
            <a:pPr marL="0" lvl="0" indent="0">
              <a:buNone/>
            </a:pPr>
            <a:r>
              <a:rPr lang="ru-RU" sz="1600" dirty="0" smtClean="0"/>
              <a:t>Конкретно </a:t>
            </a:r>
            <a:r>
              <a:rPr lang="ru-RU" sz="1600" dirty="0" err="1"/>
              <a:t>висвітлили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саме</a:t>
            </a:r>
            <a:r>
              <a:rPr lang="ru-RU" sz="1600" dirty="0"/>
              <a:t> </a:t>
            </a:r>
            <a:r>
              <a:rPr lang="ru-RU" sz="1600" dirty="0" err="1"/>
              <a:t>теплі</a:t>
            </a:r>
            <a:r>
              <a:rPr lang="ru-RU" sz="1600" dirty="0"/>
              <a:t> та </a:t>
            </a:r>
            <a:r>
              <a:rPr lang="ru-RU" sz="1600" dirty="0" err="1"/>
              <a:t>корисні</a:t>
            </a:r>
            <a:r>
              <a:rPr lang="ru-RU" sz="1600" dirty="0"/>
              <a:t> </a:t>
            </a:r>
            <a:r>
              <a:rPr lang="ru-RU" sz="1600" dirty="0" err="1"/>
              <a:t>подарунки</a:t>
            </a:r>
            <a:r>
              <a:rPr lang="ru-RU" sz="1600" dirty="0"/>
              <a:t> </a:t>
            </a:r>
            <a:r>
              <a:rPr lang="ru-RU" sz="1600" dirty="0" err="1"/>
              <a:t>стануть</a:t>
            </a:r>
            <a:r>
              <a:rPr lang="ru-RU" sz="1600" dirty="0"/>
              <a:t> у </a:t>
            </a:r>
            <a:r>
              <a:rPr lang="ru-RU" sz="1600" dirty="0" err="1"/>
              <a:t>пригоді</a:t>
            </a:r>
            <a:r>
              <a:rPr lang="ru-RU" sz="1600" dirty="0"/>
              <a:t> </a:t>
            </a:r>
            <a:r>
              <a:rPr lang="ru-RU" sz="1600" dirty="0" err="1"/>
              <a:t>дітям</a:t>
            </a:r>
            <a:r>
              <a:rPr lang="ru-RU" sz="1600" dirty="0"/>
              <a:t>  в </a:t>
            </a:r>
            <a:r>
              <a:rPr lang="ru-RU" sz="1600" dirty="0" err="1"/>
              <a:t>холодну</a:t>
            </a:r>
            <a:r>
              <a:rPr lang="ru-RU" sz="1600" dirty="0"/>
              <a:t> пору</a:t>
            </a:r>
          </a:p>
          <a:p>
            <a:pPr marL="0" lvl="0" indent="0">
              <a:buNone/>
            </a:pPr>
            <a:endParaRPr lang="uk-UA" dirty="0" smtClean="0"/>
          </a:p>
          <a:p>
            <a:pPr marL="0" lvl="0" indent="0">
              <a:buNone/>
            </a:pPr>
            <a:endParaRPr lang="uk-UA" dirty="0" smtClean="0"/>
          </a:p>
          <a:p>
            <a:pPr marL="0" lvl="0" indent="0">
              <a:buNone/>
            </a:pPr>
            <a:r>
              <a:rPr lang="uk-UA" sz="1600" dirty="0"/>
              <a:t>Для цього використали </a:t>
            </a:r>
            <a:r>
              <a:rPr lang="uk-UA" sz="1600" dirty="0" err="1"/>
              <a:t>сторітелінг</a:t>
            </a:r>
            <a:r>
              <a:rPr lang="uk-UA" sz="1600" dirty="0"/>
              <a:t>, де герой переживає певні емоції і </a:t>
            </a:r>
            <a:r>
              <a:rPr lang="uk-UA" sz="1600" dirty="0" smtClean="0"/>
              <a:t>розчарування, викликає емпатію у глядача.</a:t>
            </a:r>
          </a:p>
          <a:p>
            <a:pPr marL="0" lvl="0" indent="0">
              <a:buNone/>
            </a:pPr>
            <a:endParaRPr lang="uk-UA" dirty="0" smtClean="0"/>
          </a:p>
          <a:p>
            <a:pPr marL="0" lvl="0" indent="0">
              <a:buNone/>
            </a:pPr>
            <a:endParaRPr lang="uk-UA" dirty="0"/>
          </a:p>
          <a:p>
            <a:pPr marL="0" lvl="0" indent="0">
              <a:buNone/>
            </a:pPr>
            <a:endParaRPr lang="uk-UA" dirty="0" smtClean="0"/>
          </a:p>
          <a:p>
            <a:pPr marL="0" lvl="0" indent="0">
              <a:buNone/>
            </a:pPr>
            <a:endParaRPr lang="uk-UA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32" name="Google Shape;132;p20"/>
          <p:cNvGrpSpPr/>
          <p:nvPr/>
        </p:nvGrpSpPr>
        <p:grpSpPr>
          <a:xfrm>
            <a:off x="124875" y="74301"/>
            <a:ext cx="474216" cy="514278"/>
            <a:chOff x="5970800" y="1619250"/>
            <a:chExt cx="428650" cy="456725"/>
          </a:xfrm>
        </p:grpSpPr>
        <p:sp>
          <p:nvSpPr>
            <p:cNvPr id="133" name="Google Shape;133;p20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0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0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0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0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Google Shape;138;p2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786" y="374826"/>
            <a:ext cx="445047" cy="42675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8587" y="374826"/>
            <a:ext cx="445047" cy="4267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785" y="1937957"/>
            <a:ext cx="445047" cy="4267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784" y="3645888"/>
            <a:ext cx="445047" cy="42675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5"/>
          <p:cNvSpPr/>
          <p:nvPr/>
        </p:nvSpPr>
        <p:spPr>
          <a:xfrm>
            <a:off x="1206205" y="783101"/>
            <a:ext cx="4594908" cy="3577188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000000"/>
          </a:solidFill>
          <a:ln w="190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35"/>
          <p:cNvSpPr/>
          <p:nvPr/>
        </p:nvSpPr>
        <p:spPr>
          <a:xfrm>
            <a:off x="1398489" y="973068"/>
            <a:ext cx="4210500" cy="26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dirty="0" smtClean="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rPr>
              <a:t>СЦЕНАРІЙ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dirty="0" smtClean="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rPr>
              <a:t>«ЛИСТ СВЯТОМУ МИКОЛАЮ»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 smtClean="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rPr>
              <a:t>(Для фонду «</a:t>
            </a:r>
            <a:r>
              <a:rPr lang="uk-UA" dirty="0" err="1" smtClean="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rPr>
              <a:t>Благомай</a:t>
            </a:r>
            <a:r>
              <a:rPr lang="uk-UA" dirty="0" smtClean="0">
                <a:solidFill>
                  <a:srgbClr val="999999"/>
                </a:solidFill>
                <a:latin typeface="Cabin"/>
                <a:ea typeface="Cabin"/>
                <a:cs typeface="Cabin"/>
                <a:sym typeface="Cabin"/>
              </a:rPr>
              <a:t>»</a:t>
            </a:r>
            <a:endParaRPr dirty="0">
              <a:solidFill>
                <a:srgbClr val="999999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16" y="0"/>
            <a:ext cx="9182516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26783" cy="5143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20502" y="1145629"/>
            <a:ext cx="289424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Відео </a:t>
            </a:r>
            <a:r>
              <a:rPr lang="uk-UA" sz="2800" dirty="0" smtClean="0">
                <a:solidFill>
                  <a:srgbClr val="FF0000"/>
                </a:solidFill>
                <a:hlinkClick r:id="rId4"/>
              </a:rPr>
              <a:t>тут:)</a:t>
            </a:r>
            <a:endParaRPr lang="uk-UA" sz="2800" dirty="0" smtClean="0">
              <a:solidFill>
                <a:srgbClr val="FF0000"/>
              </a:solidFill>
            </a:endParaRPr>
          </a:p>
          <a:p>
            <a:endParaRPr lang="uk-UA" sz="2400" dirty="0" smtClean="0"/>
          </a:p>
          <a:p>
            <a:endParaRPr lang="uk-UA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nug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FFFF00"/>
      </a:accent1>
      <a:accent2>
        <a:srgbClr val="FFB300"/>
      </a:accent2>
      <a:accent3>
        <a:srgbClr val="FF8E00"/>
      </a:accent3>
      <a:accent4>
        <a:srgbClr val="CCCCCC"/>
      </a:accent4>
      <a:accent5>
        <a:srgbClr val="999999"/>
      </a:accent5>
      <a:accent6>
        <a:srgbClr val="434343"/>
      </a:accent6>
      <a:hlink>
        <a:srgbClr val="00000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374</Words>
  <Application>Microsoft Office PowerPoint</Application>
  <PresentationFormat>Екран (16:9)</PresentationFormat>
  <Paragraphs>101</Paragraphs>
  <Slides>17</Slides>
  <Notes>13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2" baseType="lpstr">
      <vt:lpstr>Cabin Condensed</vt:lpstr>
      <vt:lpstr>Arial</vt:lpstr>
      <vt:lpstr>Cabin</vt:lpstr>
      <vt:lpstr>Wingdings</vt:lpstr>
      <vt:lpstr>Snug</vt:lpstr>
      <vt:lpstr>Портфоліо Сценариста   Мар’яна Сіра             </vt:lpstr>
      <vt:lpstr>Instructions for use</vt:lpstr>
      <vt:lpstr>Професійні  навики</vt:lpstr>
      <vt:lpstr>  КЕЙСИ     РОБІТ </vt:lpstr>
      <vt:lpstr>ВІДЕО ДЛЯ БЛАГОДІЙНОГО ФОНДУ   «БЛАГОМАЙ»</vt:lpstr>
      <vt:lpstr>ПРОБЛЕМИ ТА ЇХ ВИРІШЕННЯ  ЗА ДОПОМОГОЮ РОЛИКА</vt:lpstr>
      <vt:lpstr>Презентація PowerPoint</vt:lpstr>
      <vt:lpstr>Презентація PowerPoint</vt:lpstr>
      <vt:lpstr>Презентація PowerPoint</vt:lpstr>
      <vt:lpstr>ВІДЕО ДЛЯ   «CUBA BUBA» (сучасні та практичні ігрові модулі для дітей та дорослих, безпечні у використанні, сприяють швидкому одужанню та емоційному комфорту) </vt:lpstr>
      <vt:lpstr>ПРОБЛЕМИ  ТА ЇХ ВИРІШЕННЯ  ЗА ДОПОМОГОЮ РОЛИКА</vt:lpstr>
      <vt:lpstr>Презентація PowerPoint</vt:lpstr>
      <vt:lpstr>Презентація PowerPoint</vt:lpstr>
      <vt:lpstr>Презентація PowerPoint</vt:lpstr>
      <vt:lpstr>ВІДГУКИ</vt:lpstr>
      <vt:lpstr>КОНТАКТИ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Портфоліо Сценариста   Мар’яна Сіра</dc:title>
  <dc:creator>Мар'яна</dc:creator>
  <cp:lastModifiedBy>Мар'яна</cp:lastModifiedBy>
  <cp:revision>26</cp:revision>
  <dcterms:modified xsi:type="dcterms:W3CDTF">2021-01-14T19:32:04Z</dcterms:modified>
</cp:coreProperties>
</file>