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75" r:id="rId3"/>
    <p:sldId id="262" r:id="rId4"/>
    <p:sldId id="280" r:id="rId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9933"/>
    <a:srgbClr val="FFCC66"/>
    <a:srgbClr val="EC3724"/>
    <a:srgbClr val="347846"/>
    <a:srgbClr val="DF2613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7" autoAdjust="0"/>
    <p:restoredTop sz="94668" autoAdjust="0"/>
  </p:normalViewPr>
  <p:slideViewPr>
    <p:cSldViewPr>
      <p:cViewPr varScale="1">
        <p:scale>
          <a:sx n="107" d="100"/>
          <a:sy n="107" d="100"/>
        </p:scale>
        <p:origin x="-852" y="-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1A5D2-08FC-459D-AF01-395DFB4C56D8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F99B7-DA2F-4B82-B028-1BB491FB0C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39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98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4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05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9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7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0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1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9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2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3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3" y="273054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3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92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4E861-CFBF-4D4E-B98B-C4101F984125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4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FE78D-25E7-4039-8975-8E6810814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11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6856"/>
            <a:ext cx="9906000" cy="7704856"/>
          </a:xfrm>
        </p:spPr>
      </p:pic>
      <p:sp>
        <p:nvSpPr>
          <p:cNvPr id="5" name="TextBox 4"/>
          <p:cNvSpPr txBox="1"/>
          <p:nvPr/>
        </p:nvSpPr>
        <p:spPr>
          <a:xfrm>
            <a:off x="560512" y="4581128"/>
            <a:ext cx="86829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«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Іноземну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мову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можна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вивчити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</a:p>
          <a:p>
            <a:pPr lvl="0" algn="ctr"/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за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кілька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років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, а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рідну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smtClean="0">
                <a:solidFill>
                  <a:srgbClr val="EC3724"/>
                </a:solidFill>
                <a:latin typeface="Academy" panose="020B0500000000000000" pitchFamily="34" charset="0"/>
              </a:rPr>
              <a:t>треба </a:t>
            </a:r>
            <a:r>
              <a:rPr lang="ru-RU" sz="4400" b="1" dirty="0" err="1" smtClean="0">
                <a:solidFill>
                  <a:srgbClr val="EC3724"/>
                </a:solidFill>
                <a:latin typeface="Academy" panose="020B0500000000000000" pitchFamily="34" charset="0"/>
              </a:rPr>
              <a:t>вчити</a:t>
            </a:r>
            <a:r>
              <a:rPr lang="en-US" sz="4400" b="1" dirty="0" smtClean="0">
                <a:solidFill>
                  <a:srgbClr val="EC3724"/>
                </a:solidFill>
                <a:latin typeface="Academy" panose="020B0500000000000000" pitchFamily="34" charset="0"/>
              </a:rPr>
              <a:t> </a:t>
            </a:r>
            <a:r>
              <a:rPr lang="ru-RU" sz="4400" b="1" dirty="0" smtClean="0">
                <a:solidFill>
                  <a:srgbClr val="EC3724"/>
                </a:solidFill>
                <a:latin typeface="Academy" panose="020B0500000000000000" pitchFamily="34" charset="0"/>
              </a:rPr>
              <a:t>все </a:t>
            </a:r>
            <a:r>
              <a:rPr lang="ru-RU" sz="4400" b="1" dirty="0" err="1">
                <a:solidFill>
                  <a:srgbClr val="EC3724"/>
                </a:solidFill>
                <a:latin typeface="Academy" panose="020B0500000000000000" pitchFamily="34" charset="0"/>
              </a:rPr>
              <a:t>життя</a:t>
            </a:r>
            <a:r>
              <a:rPr lang="ru-RU" sz="4400" b="1" dirty="0">
                <a:solidFill>
                  <a:srgbClr val="EC3724"/>
                </a:solidFill>
                <a:latin typeface="Academy" panose="020B0500000000000000" pitchFamily="34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45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ЛОГОПЕД\Метод об'єднання\Презентация метод.об\ajys\63724975-Vector-de-estilo-griego-con-columnas-ornamento-del-marco-y-con-el-efecto-de-envejecimiento-patr-n-de-Foto-de-archiv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4473" y="836715"/>
            <a:ext cx="9283031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4000" b="1" dirty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Походження </a:t>
            </a:r>
            <a:r>
              <a:rPr lang="uk-UA" sz="4000" b="1" dirty="0" smtClean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та </a:t>
            </a:r>
            <a:r>
              <a:rPr lang="uk-UA" sz="4000" b="1" dirty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історія </a:t>
            </a:r>
            <a:endParaRPr lang="uk-UA" sz="4000" b="1" dirty="0" smtClean="0">
              <a:solidFill>
                <a:srgbClr val="339933"/>
              </a:solidFill>
              <a:latin typeface="Academy" panose="020B0500000000000000" pitchFamily="34" charset="0"/>
              <a:ea typeface="+mj-ea"/>
              <a:cs typeface="+mj-cs"/>
            </a:endParaRPr>
          </a:p>
          <a:p>
            <a:pPr algn="ctr"/>
            <a:r>
              <a:rPr lang="uk-UA" sz="4000" b="1" dirty="0" smtClean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слова </a:t>
            </a:r>
            <a:r>
              <a:rPr lang="uk-UA" sz="4000" b="1" dirty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«грамота»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54645" y="2708921"/>
            <a:ext cx="6552728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el-GR" sz="3200" b="1" dirty="0">
                <a:solidFill>
                  <a:prstClr val="black"/>
                </a:solidFill>
                <a:latin typeface="Times New Roman"/>
              </a:rPr>
              <a:t>γραμμή</a:t>
            </a:r>
            <a:r>
              <a:rPr lang="ru-RU" sz="3200" b="1" dirty="0">
                <a:solidFill>
                  <a:prstClr val="black"/>
                </a:solidFill>
                <a:latin typeface="Times New Roman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Academy" panose="020B0500000000000000" pitchFamily="34" charset="0"/>
              </a:rPr>
              <a:t>- </a:t>
            </a:r>
            <a:r>
              <a:rPr lang="ru-RU" sz="3200" b="1" dirty="0" err="1">
                <a:solidFill>
                  <a:prstClr val="black"/>
                </a:solidFill>
                <a:latin typeface="Academy" panose="020B0500000000000000" pitchFamily="34" charset="0"/>
              </a:rPr>
              <a:t>письмовий</a:t>
            </a:r>
            <a:r>
              <a:rPr lang="ru-RU" sz="3200" b="1" dirty="0">
                <a:solidFill>
                  <a:prstClr val="black"/>
                </a:solidFill>
                <a:latin typeface="Academy" panose="020B0500000000000000" pitchFamily="34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Academy" panose="020B0500000000000000" pitchFamily="34" charset="0"/>
              </a:rPr>
              <a:t>знак, </a:t>
            </a:r>
            <a:r>
              <a:rPr lang="ru-RU" sz="3200" b="1" dirty="0" err="1">
                <a:solidFill>
                  <a:prstClr val="black"/>
                </a:solidFill>
                <a:latin typeface="Academy" panose="020B0500000000000000" pitchFamily="34" charset="0"/>
              </a:rPr>
              <a:t>літера</a:t>
            </a:r>
            <a:r>
              <a:rPr lang="en-US" sz="3200" b="1" dirty="0">
                <a:solidFill>
                  <a:prstClr val="black"/>
                </a:solidFill>
                <a:latin typeface="Academy" panose="020B0500000000000000" pitchFamily="34" charset="0"/>
              </a:rPr>
              <a:t>.</a:t>
            </a:r>
          </a:p>
          <a:p>
            <a:pPr lvl="0" algn="just">
              <a:spcBef>
                <a:spcPct val="20000"/>
              </a:spcBef>
            </a:pPr>
            <a:endParaRPr lang="en-US" sz="3200" b="1" dirty="0">
              <a:solidFill>
                <a:prstClr val="black"/>
              </a:solidFill>
              <a:latin typeface="Academy" panose="020B0500000000000000" pitchFamily="34" charset="0"/>
            </a:endParaRPr>
          </a:p>
          <a:p>
            <a:pPr lvl="0" algn="just">
              <a:spcBef>
                <a:spcPct val="20000"/>
              </a:spcBef>
            </a:pPr>
            <a:r>
              <a:rPr lang="el-GR" sz="3200" b="1" dirty="0">
                <a:solidFill>
                  <a:prstClr val="black"/>
                </a:solidFill>
                <a:latin typeface="Times New Roman"/>
              </a:rPr>
              <a:t>γράμματα</a:t>
            </a:r>
            <a:r>
              <a:rPr lang="ru-RU" sz="3200" b="1" dirty="0">
                <a:solidFill>
                  <a:prstClr val="black"/>
                </a:solidFill>
                <a:latin typeface="Times New Roman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Academy" panose="020B0500000000000000" pitchFamily="34" charset="0"/>
              </a:rPr>
              <a:t>- </a:t>
            </a:r>
            <a:r>
              <a:rPr lang="ru-RU" sz="3200" b="1" dirty="0" err="1">
                <a:solidFill>
                  <a:prstClr val="black"/>
                </a:solidFill>
                <a:latin typeface="Academy" panose="020B0500000000000000" pitchFamily="34" charset="0"/>
              </a:rPr>
              <a:t>літери</a:t>
            </a:r>
            <a:r>
              <a:rPr lang="ru-RU" sz="3200" b="1" dirty="0">
                <a:solidFill>
                  <a:prstClr val="black"/>
                </a:solidFill>
                <a:latin typeface="Academy" panose="020B0500000000000000" pitchFamily="34" charset="0"/>
              </a:rPr>
              <a:t>, лист. </a:t>
            </a:r>
          </a:p>
        </p:txBody>
      </p:sp>
    </p:spTree>
    <p:extLst>
      <p:ext uri="{BB962C8B-B14F-4D97-AF65-F5344CB8AC3E}">
        <p14:creationId xmlns:p14="http://schemas.microsoft.com/office/powerpoint/2010/main" val="705728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59" y="0"/>
            <a:ext cx="10501230" cy="77494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506" y="116632"/>
            <a:ext cx="8915400" cy="106613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4000" b="1" dirty="0" smtClean="0">
                <a:solidFill>
                  <a:srgbClr val="339933"/>
                </a:solidFill>
                <a:latin typeface="Academy" panose="020B0500000000000000" pitchFamily="34" charset="0"/>
              </a:rPr>
              <a:t>Значення слова «грамота»</a:t>
            </a:r>
            <a:endParaRPr lang="ru-RU" sz="4000" b="1" dirty="0">
              <a:solidFill>
                <a:srgbClr val="339933"/>
              </a:solidFill>
              <a:latin typeface="Academy" panose="020B05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515" y="764704"/>
            <a:ext cx="8915400" cy="5328592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endParaRPr lang="ru-RU" sz="7200" b="1" dirty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marL="0" lvl="0" indent="0">
              <a:buNone/>
            </a:pPr>
            <a:r>
              <a:rPr lang="ru-RU" sz="7200" b="1" u="sng" dirty="0" smtClean="0">
                <a:solidFill>
                  <a:srgbClr val="FF0000"/>
                </a:solidFill>
                <a:latin typeface="Academy" panose="020B0500000000000000" pitchFamily="34" charset="0"/>
              </a:rPr>
              <a:t>1. ГРАМОТА </a:t>
            </a:r>
          </a:p>
          <a:p>
            <a:pPr marL="0" lvl="0" indent="0">
              <a:buNone/>
            </a:pPr>
            <a:endParaRPr lang="en-US" sz="3700" b="1" u="sng" dirty="0" smtClean="0">
              <a:solidFill>
                <a:srgbClr val="FF000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7100" dirty="0" smtClean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100" b="1" dirty="0" err="1" smtClean="0">
                <a:solidFill>
                  <a:srgbClr val="0070C0"/>
                </a:solidFill>
                <a:latin typeface="Academy" panose="020B0500000000000000" pitchFamily="34" charset="0"/>
              </a:rPr>
              <a:t>Уміння</a:t>
            </a:r>
            <a:r>
              <a:rPr lang="ru-RU" sz="7100" b="1" dirty="0" smtClean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1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читати</a:t>
            </a:r>
            <a:r>
              <a:rPr lang="ru-RU" sz="7100" b="1" dirty="0">
                <a:solidFill>
                  <a:srgbClr val="0070C0"/>
                </a:solidFill>
                <a:latin typeface="Academy" panose="020B0500000000000000" pitchFamily="34" charset="0"/>
              </a:rPr>
              <a:t> і </a:t>
            </a:r>
            <a:r>
              <a:rPr lang="ru-RU" sz="71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писати</a:t>
            </a:r>
            <a:r>
              <a:rPr lang="ru-RU" sz="7100" b="1" dirty="0">
                <a:solidFill>
                  <a:srgbClr val="0070C0"/>
                </a:solidFill>
                <a:latin typeface="Academy" panose="020B0500000000000000" pitchFamily="34" charset="0"/>
              </a:rPr>
              <a:t>. </a:t>
            </a:r>
            <a:endParaRPr lang="en-US" sz="7100" b="1" dirty="0" smtClean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sz="6200" b="1" dirty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7200" dirty="0" smtClean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Освіта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. </a:t>
            </a:r>
            <a:endParaRPr lang="en-US" sz="7200" b="1" dirty="0" smtClean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sz="6200" b="1" dirty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7200" dirty="0" smtClean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Елементарні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початкові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відомості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з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якої-небудь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галузі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знання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. </a:t>
            </a:r>
            <a:endParaRPr lang="en-US" sz="7200" b="1" dirty="0" smtClean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marL="0" lvl="0" indent="0">
              <a:buNone/>
            </a:pPr>
            <a:endParaRPr lang="ru-RU" sz="6200" b="1" dirty="0">
              <a:solidFill>
                <a:srgbClr val="FF0000"/>
              </a:solidFill>
              <a:latin typeface="Academy" panose="020B0500000000000000" pitchFamily="34" charset="0"/>
            </a:endParaRPr>
          </a:p>
          <a:p>
            <a:pPr marL="0" lvl="0" indent="0">
              <a:buNone/>
            </a:pPr>
            <a:r>
              <a:rPr lang="en-US" sz="7200" b="1" u="sng" dirty="0" smtClean="0">
                <a:solidFill>
                  <a:srgbClr val="FF0000"/>
                </a:solidFill>
                <a:latin typeface="Academy" panose="020B0500000000000000" pitchFamily="34" charset="0"/>
              </a:rPr>
              <a:t>2</a:t>
            </a:r>
            <a:r>
              <a:rPr lang="en-US" sz="7200" b="1" u="sng" dirty="0">
                <a:solidFill>
                  <a:srgbClr val="FF0000"/>
                </a:solidFill>
                <a:latin typeface="Academy" panose="020B0500000000000000" pitchFamily="34" charset="0"/>
              </a:rPr>
              <a:t>. </a:t>
            </a:r>
            <a:r>
              <a:rPr lang="ru-RU" sz="7200" b="1" u="sng" dirty="0">
                <a:solidFill>
                  <a:srgbClr val="FF0000"/>
                </a:solidFill>
                <a:latin typeface="Academy" panose="020B0500000000000000" pitchFamily="34" charset="0"/>
              </a:rPr>
              <a:t>ГРАМОТА </a:t>
            </a:r>
            <a:endParaRPr lang="en-US" sz="7200" b="1" u="sng" dirty="0" smtClean="0">
              <a:solidFill>
                <a:srgbClr val="FF0000"/>
              </a:solidFill>
              <a:latin typeface="Academy" panose="020B0500000000000000" pitchFamily="34" charset="0"/>
            </a:endParaRPr>
          </a:p>
          <a:p>
            <a:pPr marL="0" lvl="0" indent="0">
              <a:buNone/>
            </a:pPr>
            <a:endParaRPr lang="en-US" sz="3100" b="1" u="sng" dirty="0" smtClean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7200" b="1" dirty="0" err="1" smtClean="0">
                <a:solidFill>
                  <a:srgbClr val="0070C0"/>
                </a:solidFill>
                <a:latin typeface="Academy" panose="020B0500000000000000" pitchFamily="34" charset="0"/>
              </a:rPr>
              <a:t>Офіційний</a:t>
            </a:r>
            <a:r>
              <a:rPr lang="ru-RU" sz="7200" b="1" dirty="0" smtClean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письмовий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акт правового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значення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, документ,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що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свідчить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або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встановлює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що-небудь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6200" dirty="0" smtClean="0">
              <a:solidFill>
                <a:srgbClr val="0070C0"/>
              </a:solidFill>
              <a:latin typeface="Academy" panose="020B0500000000000000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7200" b="1" dirty="0" smtClean="0">
                <a:solidFill>
                  <a:srgbClr val="0070C0"/>
                </a:solidFill>
                <a:latin typeface="Academy" panose="020B0500000000000000" pitchFamily="34" charset="0"/>
              </a:rPr>
              <a:t>Документ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,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яким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нагороджують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за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успіхи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в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якій-небудь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 </a:t>
            </a:r>
            <a:r>
              <a:rPr lang="ru-RU" sz="7200" b="1" dirty="0" err="1">
                <a:solidFill>
                  <a:srgbClr val="0070C0"/>
                </a:solidFill>
                <a:latin typeface="Academy" panose="020B0500000000000000" pitchFamily="34" charset="0"/>
              </a:rPr>
              <a:t>справі</a:t>
            </a:r>
            <a:r>
              <a:rPr lang="ru-RU" sz="7200" b="1" dirty="0">
                <a:solidFill>
                  <a:srgbClr val="0070C0"/>
                </a:solidFill>
                <a:latin typeface="Academy" panose="020B0500000000000000" pitchFamily="34" charset="0"/>
              </a:rPr>
              <a:t>.</a:t>
            </a:r>
          </a:p>
          <a:p>
            <a:pPr marL="0" lvl="0" indent="0">
              <a:buNone/>
            </a:pPr>
            <a:endParaRPr lang="en-US" sz="7200" dirty="0" smtClean="0">
              <a:solidFill>
                <a:prstClr val="black"/>
              </a:solidFill>
              <a:latin typeface="Academy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72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907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8584" y="188640"/>
            <a:ext cx="784887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3600" b="1" dirty="0">
                <a:solidFill>
                  <a:srgbClr val="339933"/>
                </a:solidFill>
                <a:latin typeface="Academy" panose="020B0500000000000000" pitchFamily="34" charset="0"/>
                <a:ea typeface="+mj-ea"/>
                <a:cs typeface="+mj-cs"/>
              </a:rPr>
              <a:t>Цікаві факти з історії розвитку грамоти</a:t>
            </a:r>
            <a:endParaRPr lang="ru-RU" dirty="0"/>
          </a:p>
        </p:txBody>
      </p:sp>
      <p:pic>
        <p:nvPicPr>
          <p:cNvPr id="1035" name="Picture 11" descr="F:\ЛОГОПЕД\Метод об'єднання\Презентация метод.об\Презентація\z_0af6e42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92" y="2028142"/>
            <a:ext cx="3578615" cy="481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385547" y="1984392"/>
            <a:ext cx="9209848" cy="646617"/>
            <a:chOff x="9416" y="953615"/>
            <a:chExt cx="9209848" cy="646617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9416" y="953615"/>
              <a:ext cx="9209848" cy="64661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6667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6667"/>
              </a:schemeClr>
            </a:effectRef>
            <a:fontRef idx="minor">
              <a:schemeClr val="dk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152411" y="979963"/>
              <a:ext cx="9043311" cy="5834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latin typeface="Academy" panose="020B0500000000000000" pitchFamily="34" charset="0"/>
                </a:rPr>
                <a:t>У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часи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Київської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Русі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шкільний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курс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починався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з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вивчення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буквиці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(азбуки), а </a:t>
              </a:r>
              <a:r>
                <a:rPr lang="uk-UA" sz="1800" b="1" kern="1200" dirty="0" smtClean="0">
                  <a:latin typeface="Academy" panose="020B0500000000000000" pitchFamily="34" charset="0"/>
                </a:rPr>
                <a:t>першими книгами, за якими навчали читати були часослов і псалтир.</a:t>
              </a:r>
              <a:endParaRPr lang="ru-RU" sz="1800" kern="1200" dirty="0">
                <a:latin typeface="Academy" panose="020B0500000000000000" pitchFamily="34" charset="0"/>
              </a:endParaRPr>
            </a:p>
          </p:txBody>
        </p:sp>
      </p:grpSp>
      <p:pic>
        <p:nvPicPr>
          <p:cNvPr id="1042" name="Picture 18" descr="F:\ЛОГОПЕД\Метод об'єднання\Презентация метод.об\Презентація\Untitled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252" y="3166928"/>
            <a:ext cx="9323246" cy="353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370951" y="984594"/>
            <a:ext cx="9209848" cy="805829"/>
            <a:chOff x="16693" y="-25366"/>
            <a:chExt cx="9209848" cy="871671"/>
          </a:xfrm>
          <a:scene3d>
            <a:camera prst="orthographicFront"/>
            <a:lightRig rig="flat" dir="t"/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6693" y="-25366"/>
              <a:ext cx="9209848" cy="87167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174284" y="49700"/>
              <a:ext cx="8985864" cy="7966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err="1" smtClean="0">
                  <a:latin typeface="Academy" panose="020B0500000000000000" pitchFamily="34" charset="0"/>
                </a:rPr>
                <a:t>Берестяні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грамоти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–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пам'ятки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давньої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східнослов'янської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писемності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(XI–XV ст.),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написані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на доступному дешевому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матеріалі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—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бересті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Берестяні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грамоти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вперше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знайдені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у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Новгороді</a:t>
              </a:r>
              <a:r>
                <a:rPr lang="ru-RU" sz="1700" b="1" kern="1200" dirty="0" smtClean="0">
                  <a:latin typeface="Academy" panose="020B0500000000000000" pitchFamily="34" charset="0"/>
                </a:rPr>
                <a:t>.</a:t>
              </a:r>
              <a:endParaRPr lang="ru-RU" sz="1700" kern="1200" dirty="0">
                <a:latin typeface="Academy" panose="020B0500000000000000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85547" y="2819914"/>
            <a:ext cx="9209848" cy="675919"/>
            <a:chOff x="61092" y="1528945"/>
            <a:chExt cx="9209848" cy="675919"/>
          </a:xfrm>
          <a:scene3d>
            <a:camera prst="orthographicFront"/>
            <a:lightRig rig="flat" dir="t"/>
          </a:scene3d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61092" y="1528945"/>
              <a:ext cx="9209848" cy="675919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dk1"/>
            </a:fontRef>
          </p:style>
        </p:sp>
        <p:sp>
          <p:nvSpPr>
            <p:cNvPr id="36" name="Скругленный прямоугольник 4"/>
            <p:cNvSpPr/>
            <p:nvPr/>
          </p:nvSpPr>
          <p:spPr>
            <a:xfrm>
              <a:off x="158452" y="1561942"/>
              <a:ext cx="9057862" cy="6099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latin typeface="Academy" panose="020B0500000000000000" pitchFamily="34" charset="0"/>
                </a:rPr>
                <a:t>Люди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користуються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близько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60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алфавітами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 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Найменший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алфавіт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у Папуа –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Нової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Гвінеї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 А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найб</a:t>
              </a:r>
              <a:r>
                <a:rPr lang="uk-UA" b="1" dirty="0" err="1" smtClean="0">
                  <a:latin typeface="Academy" panose="020B0500000000000000" pitchFamily="34" charset="0"/>
                </a:rPr>
                <a:t>ільший</a:t>
              </a:r>
              <a:r>
                <a:rPr lang="uk-UA" b="1" dirty="0" smtClean="0">
                  <a:latin typeface="Academy" panose="020B0500000000000000" pitchFamily="34" charset="0"/>
                </a:rPr>
                <a:t> алфавіт – кхмерський.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en-US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Літера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«О» є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найдавнішою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в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алфавіті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</a:t>
              </a:r>
              <a:endParaRPr lang="ru-RU" sz="1800" kern="1200" dirty="0">
                <a:latin typeface="Academy" panose="020B0500000000000000" pitchFamily="34" charset="0"/>
              </a:endParaRPr>
            </a:p>
          </p:txBody>
        </p:sp>
      </p:grpSp>
      <p:pic>
        <p:nvPicPr>
          <p:cNvPr id="1043" name="Picture 19" descr="F:\ЛОГОПЕД\Метод об'єднання\Презентация метод.об\Презентація\Untitled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16" y="1196752"/>
            <a:ext cx="7402123" cy="496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411721" y="3628832"/>
            <a:ext cx="9209848" cy="729126"/>
            <a:chOff x="7763" y="2333596"/>
            <a:chExt cx="9209848" cy="729126"/>
          </a:xfrm>
          <a:scene3d>
            <a:camera prst="orthographicFront"/>
            <a:lightRig rig="flat" dir="t"/>
          </a:scene3d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7763" y="2333596"/>
              <a:ext cx="9209848" cy="729126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dk1"/>
            </a:fontRef>
          </p:style>
        </p:sp>
        <p:sp>
          <p:nvSpPr>
            <p:cNvPr id="40" name="Скругленный прямоугольник 4"/>
            <p:cNvSpPr/>
            <p:nvPr/>
          </p:nvSpPr>
          <p:spPr>
            <a:xfrm>
              <a:off x="78949" y="2352228"/>
              <a:ext cx="9138662" cy="6579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800" b="1" kern="1200" dirty="0" smtClean="0">
                  <a:latin typeface="Academy" panose="020B0500000000000000" pitchFamily="34" charset="0"/>
                </a:rPr>
                <a:t>У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світі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існує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до 5000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різних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мов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,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серед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яких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лише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близько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100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мають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писемність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і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літературу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Найпоширеніше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письмо –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латиниця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</a:t>
              </a:r>
              <a:endParaRPr lang="ru-RU" sz="1800" b="1" i="1" kern="1200" dirty="0">
                <a:latin typeface="Academy" panose="020B0500000000000000" pitchFamily="34" charset="0"/>
              </a:endParaRPr>
            </a:p>
          </p:txBody>
        </p:sp>
      </p:grpSp>
      <p:pic>
        <p:nvPicPr>
          <p:cNvPr id="1044" name="Picture 20" descr="F:\ЛОГОПЕД\Метод об'єднання\Презентация метод.об\Презентація\254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307" y="2025891"/>
            <a:ext cx="4549583" cy="434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Группа 41"/>
          <p:cNvGrpSpPr/>
          <p:nvPr/>
        </p:nvGrpSpPr>
        <p:grpSpPr>
          <a:xfrm>
            <a:off x="396913" y="4475437"/>
            <a:ext cx="9209848" cy="540060"/>
            <a:chOff x="10421" y="3460272"/>
            <a:chExt cx="9209848" cy="967457"/>
          </a:xfrm>
          <a:scene3d>
            <a:camera prst="orthographicFront"/>
            <a:lightRig rig="flat" dir="t"/>
          </a:scene3d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10421" y="3460272"/>
              <a:ext cx="9209848" cy="96745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dk1"/>
            </a:fontRef>
          </p:style>
        </p:sp>
        <p:sp>
          <p:nvSpPr>
            <p:cNvPr id="44" name="Скругленный прямоугольник 4"/>
            <p:cNvSpPr/>
            <p:nvPr/>
          </p:nvSpPr>
          <p:spPr>
            <a:xfrm>
              <a:off x="68519" y="3826883"/>
              <a:ext cx="9115394" cy="6008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ts val="16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uk-UA" sz="1800" b="1" kern="1200" dirty="0" smtClean="0">
                  <a:latin typeface="Academy" panose="020B0500000000000000" pitchFamily="34" charset="0"/>
                </a:rPr>
                <a:t>Фонетична, граматична і лексична система української мови напрочуд близька до латинської. </a:t>
              </a:r>
            </a:p>
            <a:p>
              <a:pPr lvl="0" algn="l" defTabSz="800100" rtl="0">
                <a:lnSpc>
                  <a:spcPts val="1600"/>
                </a:lnSpc>
                <a:spcBef>
                  <a:spcPct val="0"/>
                </a:spcBef>
                <a:spcAft>
                  <a:spcPts val="0"/>
                </a:spcAft>
              </a:pPr>
              <a:endParaRPr lang="ru-RU" sz="1800" kern="1200" dirty="0">
                <a:latin typeface="Academy" panose="020B0500000000000000" pitchFamily="34" charset="0"/>
              </a:endParaRPr>
            </a:p>
          </p:txBody>
        </p:sp>
      </p:grpSp>
      <p:pic>
        <p:nvPicPr>
          <p:cNvPr id="1045" name="Picture 21" descr="F:\ЛОГОПЕД\Метод об'єднання\Презентация метод.об\Презентація\fon-dlya-prezentacii-1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491" y="984594"/>
            <a:ext cx="8111058" cy="584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396941" y="5151100"/>
            <a:ext cx="9224628" cy="649855"/>
            <a:chOff x="-34739" y="4237071"/>
            <a:chExt cx="9224628" cy="649855"/>
          </a:xfrm>
          <a:scene3d>
            <a:camera prst="orthographicFront"/>
            <a:lightRig rig="flat" dir="t"/>
          </a:scene3d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-34739" y="4237071"/>
              <a:ext cx="9209848" cy="649855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33333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33333"/>
              </a:schemeClr>
            </a:effectRef>
            <a:fontRef idx="minor">
              <a:schemeClr val="dk1"/>
            </a:fontRef>
          </p:style>
        </p:sp>
        <p:sp>
          <p:nvSpPr>
            <p:cNvPr id="48" name="Скругленный прямоугольник 4"/>
            <p:cNvSpPr/>
            <p:nvPr/>
          </p:nvSpPr>
          <p:spPr>
            <a:xfrm>
              <a:off x="43487" y="4268793"/>
              <a:ext cx="9146402" cy="58640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latin typeface="Academy" panose="020B0500000000000000" pitchFamily="34" charset="0"/>
                </a:rPr>
                <a:t>8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вересня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ru-RU" sz="1800" b="1" kern="1200" dirty="0" smtClean="0">
                  <a:latin typeface="+mn-lt"/>
                </a:rPr>
                <a:t> -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Міжнародний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 день </a:t>
              </a:r>
              <a:r>
                <a:rPr lang="ru-RU" sz="1800" b="1" kern="1200" dirty="0" err="1" smtClean="0">
                  <a:latin typeface="Academy" panose="020B0500000000000000" pitchFamily="34" charset="0"/>
                </a:rPr>
                <a:t>грамотністі</a:t>
              </a:r>
              <a:r>
                <a:rPr lang="ru-RU" sz="1800" b="1" kern="1200" dirty="0" smtClean="0">
                  <a:latin typeface="Academy" panose="020B0500000000000000" pitchFamily="34" charset="0"/>
                </a:rPr>
                <a:t>.</a:t>
              </a:r>
              <a:endParaRPr lang="ru-RU" sz="1800" kern="1200" dirty="0">
                <a:latin typeface="Academy" panose="020B0500000000000000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411721" y="5944864"/>
            <a:ext cx="9209848" cy="587300"/>
            <a:chOff x="-27830" y="4859607"/>
            <a:chExt cx="9209848" cy="587300"/>
          </a:xfrm>
          <a:scene3d>
            <a:camera prst="orthographicFront"/>
            <a:lightRig rig="flat" dir="t"/>
          </a:scene3d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-27830" y="4859607"/>
              <a:ext cx="9209848" cy="58730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fillRef>
            <a:effectRef idx="1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dk1"/>
            </a:fontRef>
          </p:style>
        </p:sp>
        <p:sp>
          <p:nvSpPr>
            <p:cNvPr id="51" name="Скругленный прямоугольник 4"/>
            <p:cNvSpPr/>
            <p:nvPr/>
          </p:nvSpPr>
          <p:spPr>
            <a:xfrm>
              <a:off x="28670" y="4888277"/>
              <a:ext cx="9152508" cy="529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800" b="1" kern="1200" dirty="0" smtClean="0">
                  <a:latin typeface="Academy" panose="020B0500000000000000" pitchFamily="34" charset="0"/>
                </a:rPr>
                <a:t>9 </a:t>
              </a:r>
              <a:r>
                <a:rPr lang="uk-UA" sz="1800" b="1" kern="1200" dirty="0" err="1" smtClean="0">
                  <a:latin typeface="Academy" panose="020B0500000000000000" pitchFamily="34" charset="0"/>
                </a:rPr>
                <a:t>лисопада</a:t>
              </a:r>
              <a:r>
                <a:rPr lang="uk-UA" sz="1800" b="1" kern="1200" dirty="0" smtClean="0">
                  <a:latin typeface="Academy" panose="020B0500000000000000" pitchFamily="34" charset="0"/>
                </a:rPr>
                <a:t> </a:t>
              </a:r>
              <a:r>
                <a:rPr lang="uk-UA" sz="1800" b="1" kern="1200" dirty="0" smtClean="0">
                  <a:latin typeface="+mn-lt"/>
                </a:rPr>
                <a:t>- </a:t>
              </a:r>
              <a:r>
                <a:rPr lang="uk-UA" sz="1800" b="1" kern="1200" dirty="0" smtClean="0">
                  <a:latin typeface="Academy" panose="020B0500000000000000" pitchFamily="34" charset="0"/>
                </a:rPr>
                <a:t>День української писемності та мови.</a:t>
              </a:r>
              <a:endParaRPr lang="ru-RU" sz="1800" kern="1200" dirty="0">
                <a:latin typeface="Academy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3886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229</Words>
  <Application>Microsoft Office PowerPoint</Application>
  <PresentationFormat>Лист A4 (210x297 мм)</PresentationFormat>
  <Paragraphs>30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Значення слова «грамота»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113</cp:revision>
  <dcterms:created xsi:type="dcterms:W3CDTF">2017-10-21T18:44:27Z</dcterms:created>
  <dcterms:modified xsi:type="dcterms:W3CDTF">2021-12-07T22:01:58Z</dcterms:modified>
</cp:coreProperties>
</file>