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</p:sldMasterIdLst>
  <p:sldIdLst>
    <p:sldId id="274" r:id="rId5"/>
    <p:sldId id="256" r:id="rId6"/>
    <p:sldId id="275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кут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кут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 сполучна ліні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 сполучна ліні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кут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кут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 сполучна ліні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 сполучна ліні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кут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 сполучна ліні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тексту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Місце для вмісту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  <p:sp>
        <p:nvSpPr>
          <p:cNvPr id="23" name="Місце для нижнього колонтитула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 сполучна ліні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Місце для дати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367B1B-6DF2-4601-AEC7-1743EB9738A9}" type="datetimeFigureOut">
              <a:rPr lang="uk-UA" smtClean="0"/>
              <a:t>16.02.2020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0E49BE-9972-42C1-87E6-18071639215D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3"/>
          <a:stretch/>
        </p:blipFill>
        <p:spPr>
          <a:xfrm>
            <a:off x="0" y="-171400"/>
            <a:ext cx="9144000" cy="702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61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uk-UA" sz="3200" dirty="0">
                <a:latin typeface="Times New Roman"/>
                <a:ea typeface="Calibri"/>
              </a:rPr>
              <a:t>За характером фінансових зобов'язань: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4" y="1844824"/>
            <a:ext cx="8566712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3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3200" dirty="0" smtClean="0">
                <a:latin typeface="Times New Roman"/>
                <a:ea typeface="Calibri"/>
                <a:cs typeface="Times New Roman"/>
              </a:rPr>
              <a:t>За пріоритетністю:</a:t>
            </a:r>
            <a:r>
              <a:rPr lang="uk-UA" sz="2400" dirty="0">
                <a:latin typeface="Calibri"/>
                <a:ea typeface="Calibri"/>
                <a:cs typeface="Times New Roman"/>
              </a:rPr>
              <a:t/>
            </a:r>
            <a:br>
              <a:rPr lang="uk-UA" sz="2400" dirty="0">
                <a:latin typeface="Calibri"/>
                <a:ea typeface="Calibri"/>
                <a:cs typeface="Times New Roman"/>
              </a:rPr>
            </a:b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8280920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82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3200" dirty="0">
                <a:latin typeface="Times New Roman"/>
                <a:ea typeface="Calibri"/>
                <a:cs typeface="Times New Roman"/>
              </a:rPr>
              <a:t>Гарантований рівень прибутковості:</a:t>
            </a:r>
            <a:r>
              <a:rPr lang="uk-UA" sz="2400" dirty="0">
                <a:latin typeface="Calibri"/>
                <a:ea typeface="Calibri"/>
                <a:cs typeface="Times New Roman"/>
              </a:rPr>
              <a:t/>
            </a:r>
            <a:br>
              <a:rPr lang="uk-UA" sz="2400" dirty="0">
                <a:latin typeface="Calibri"/>
                <a:ea typeface="Calibri"/>
                <a:cs typeface="Times New Roman"/>
              </a:rPr>
            </a:b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2" y="1916832"/>
            <a:ext cx="8408984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98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2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uk-UA" sz="3200" dirty="0">
                <a:latin typeface="Times New Roman"/>
                <a:ea typeface="Calibri"/>
              </a:rPr>
              <a:t>За рівнем ризику: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395536" y="1628800"/>
            <a:ext cx="8496944" cy="507831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- </a:t>
            </a:r>
            <a:r>
              <a:rPr lang="uk-UA" b="1" dirty="0" err="1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безризикові</a:t>
            </a:r>
            <a:r>
              <a:rPr lang="uk-UA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фінансові інструменти, включаючи короткострокові цінні папери, короткострокові депозитні сертифікати найбільш надійних банків, «тверді» іноземні валюти, золото та інші короткострокові цінні папери. Термін "</a:t>
            </a:r>
            <a:r>
              <a:rPr lang="uk-UA" b="1" dirty="0" err="1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безризиковий</a:t>
            </a:r>
            <a:r>
              <a:rPr lang="uk-UA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" дещо умовний, оскільки будь-який з перерахованих вище фінансових інструментів несе потенційний фінансовий ризик;</a:t>
            </a:r>
            <a:endParaRPr lang="uk-UA" sz="1400" b="1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- фінансові інструменти з низьким рівнем ризику: група короткострокових фінансових інструментів, які обслуговують грошовий ринок та виконують зобов’язання, що гарантують стабільне фінансове становище та репутацію позичальника (характеризується терміном "першокласний позичальник");</a:t>
            </a:r>
            <a:endParaRPr lang="uk-UA" sz="1400" b="1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- фінансові інструменти з помірним ризиком, що характеризують групу фінансових інструментів, рівень ризику яких приблизно відповідає середньому ринку;</a:t>
            </a:r>
            <a:endParaRPr lang="uk-UA" sz="1400" b="1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263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548680"/>
            <a:ext cx="8147248" cy="5925272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- фінансові інструменти з високим рівнем ризику, якщо рівень ризику значно перевищує середній ринок:</a:t>
            </a:r>
            <a:endParaRPr lang="uk-UA" sz="1800" b="1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- фінансові інструменти з дуже високим ризиком, які використовуються для здійснення найбільш ризикованих спекулятивних операцій на фінансових ринках (наприклад, венчурні акції); облігації з високими відсотками, випущені компаніями, постраждалими від кризи; ф'ючерси та опціони тощо).</a:t>
            </a:r>
            <a:endParaRPr lang="uk-UA" sz="1800" b="1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8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7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uk-UA" b="1" dirty="0" smtClean="0">
                <a:effectLst/>
                <a:latin typeface="Times New Roman"/>
                <a:ea typeface="Calibri"/>
              </a:rPr>
              <a:t>суб'єкти </a:t>
            </a:r>
            <a:r>
              <a:rPr lang="uk-UA" b="1" dirty="0">
                <a:effectLst/>
                <a:latin typeface="Times New Roman"/>
                <a:ea typeface="Calibri"/>
              </a:rPr>
              <a:t>фінансового ринку </a:t>
            </a:r>
            <a:r>
              <a:rPr lang="uk-UA" b="1" dirty="0" smtClean="0">
                <a:effectLst/>
                <a:latin typeface="Times New Roman"/>
                <a:ea typeface="Calibri"/>
              </a:rPr>
              <a:t>:</a:t>
            </a:r>
            <a:endParaRPr lang="uk-UA" b="1" dirty="0"/>
          </a:p>
        </p:txBody>
      </p:sp>
      <p:sp>
        <p:nvSpPr>
          <p:cNvPr id="5" name="Прямокутник 4"/>
          <p:cNvSpPr/>
          <p:nvPr/>
        </p:nvSpPr>
        <p:spPr>
          <a:xfrm>
            <a:off x="2123728" y="2276872"/>
            <a:ext cx="5400600" cy="28623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домогосподарства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установи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держава</a:t>
            </a:r>
            <a:endParaRPr lang="uk-UA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4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66720" cy="216024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uk-UA" dirty="0">
                <a:effectLst/>
                <a:latin typeface="Times New Roman"/>
                <a:ea typeface="Calibri"/>
              </a:rPr>
              <a:t>Суб'єкти фінансового ринку можуть виступати позичальниками та інвесторами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660650"/>
            <a:ext cx="7848872" cy="3360638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94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971600" y="908720"/>
            <a:ext cx="7659782" cy="5112568"/>
          </a:xfr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Державне регулювання фінансового ринку та його складових </a:t>
            </a:r>
            <a:r>
              <a:rPr lang="uk-UA" sz="32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це об'єднання в єдину систему певних методів і прийомів, що дозволяють упорядкувати діяльність усіх його учасників і операцій між ними шляхом встановлення державою певних вимог та правил задля підтримки рівноваги взаємних інтересів усіх учасників.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825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3" cy="1584176"/>
          </a:xfrm>
        </p:spPr>
        <p:txBody>
          <a:bodyPr/>
          <a:lstStyle/>
          <a:p>
            <a:pPr marL="0" indent="0">
              <a:buNone/>
            </a:pPr>
            <a:r>
              <a:rPr lang="uk-UA" sz="4800" dirty="0">
                <a:latin typeface="Times New Roman"/>
                <a:ea typeface="Calibri"/>
                <a:cs typeface="Times New Roman"/>
              </a:rPr>
              <a:t>Законодавчі акти, що регулюють фінансовий ринок: </a:t>
            </a:r>
            <a:r>
              <a:rPr lang="uk-UA" sz="4000" dirty="0">
                <a:latin typeface="Calibri"/>
                <a:ea typeface="Calibri"/>
                <a:cs typeface="Times New Roman"/>
              </a:rPr>
              <a:t/>
            </a:r>
            <a:br>
              <a:rPr lang="uk-UA" sz="4000" dirty="0">
                <a:latin typeface="Calibri"/>
                <a:ea typeface="Calibri"/>
                <a:cs typeface="Times New Roman"/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115616" y="2708920"/>
            <a:ext cx="7272808" cy="3600400"/>
          </a:xfrm>
          <a:solidFill>
            <a:srgbClr val="FFC000"/>
          </a:solidFill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Закон України «Про цінні папери та фондовий ринок» від 23 лютого 2006 р. </a:t>
            </a:r>
          </a:p>
          <a:p>
            <a:pPr marL="45720" indent="0">
              <a:buNone/>
            </a:pP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Закон України «Про державне регулювання ринку цінних паперів в Україні» від 30 жовтня 1996 р. </a:t>
            </a:r>
          </a:p>
          <a:p>
            <a:pPr marL="45720" indent="0">
              <a:buNone/>
            </a:pP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Закон України «Про банки і банківську діяльність» від 7 грудня 2000 р. </a:t>
            </a:r>
          </a:p>
          <a:p>
            <a:pPr marL="45720" indent="0">
              <a:buNone/>
            </a:pP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Закон України «Про депозитарну систему України» від 6 липня 2012 р. </a:t>
            </a:r>
          </a:p>
          <a:p>
            <a:pPr marL="45720" indent="0">
              <a:buNone/>
            </a:pP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Закон України «Про фінансові послуги та державне регулювання ринків фінансових послуг» від 12 липня 2001 р.</a:t>
            </a:r>
          </a:p>
          <a:p>
            <a:pPr marL="45720" indent="0">
              <a:buNone/>
            </a:pP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 Закон України «Про інститути спільного інвестування» від 5 липня 2012 р. </a:t>
            </a:r>
          </a:p>
          <a:p>
            <a:pPr marL="45720" indent="0">
              <a:buNone/>
            </a:pP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Закон України «Про кредитні спілки» від 20 грудня 2001 р.</a:t>
            </a:r>
          </a:p>
          <a:p>
            <a:pPr marL="45720" indent="0">
              <a:buNone/>
            </a:pP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8. Закон України «Про акціонерні товариства» від 17 вересня 2008 р. та ін. </a:t>
            </a:r>
          </a:p>
        </p:txBody>
      </p:sp>
    </p:spTree>
    <p:extLst>
      <p:ext uri="{BB962C8B-B14F-4D97-AF65-F5344CB8AC3E}">
        <p14:creationId xmlns:p14="http://schemas.microsoft.com/office/powerpoint/2010/main" val="36574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453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7704856" cy="2448272"/>
          </a:xfrm>
        </p:spPr>
        <p:txBody>
          <a:bodyPr/>
          <a:lstStyle/>
          <a:p>
            <a:pPr marL="0" indent="0" algn="l">
              <a:buNone/>
            </a:pPr>
            <a:r>
              <a:rPr lang="uk-UA" sz="4800" dirty="0">
                <a:effectLst/>
                <a:latin typeface="Times New Roman"/>
                <a:ea typeface="Calibri"/>
              </a:rPr>
              <a:t>Органи, які здійснюють державне регулювання на фінансовому ринку: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143000" y="2924944"/>
            <a:ext cx="5013176" cy="2592288"/>
          </a:xfrm>
          <a:ln>
            <a:solidFill>
              <a:schemeClr val="accent2">
                <a:lumMod val="75000"/>
              </a:schemeClr>
            </a:solidFill>
            <a:prstDash val="lg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Times New Roman"/>
              </a:rPr>
              <a:t> – Національний банк України (НБУ);</a:t>
            </a:r>
            <a:endParaRPr lang="uk-UA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</a:rPr>
              <a:t>– </a:t>
            </a:r>
            <a:r>
              <a:rPr lang="uk-UA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</a:rPr>
              <a:t>Національна комісія з цінних паперів та фондового ринку (НКЦПФР). </a:t>
            </a:r>
            <a:endParaRPr lang="uk-UA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916832"/>
            <a:ext cx="2095238" cy="20952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221088"/>
            <a:ext cx="1962290" cy="1952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880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348881"/>
            <a:ext cx="8458200" cy="3168352"/>
          </a:xfrm>
          <a:effectLst>
            <a:reflection blurRad="6350" stA="50000" endA="300" endPos="55500" dist="101600" dir="5400000" sy="-100000" algn="bl" rotWithShape="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uk-UA" sz="6700" i="1" dirty="0" smtClean="0">
                <a:latin typeface="Times New Roman"/>
                <a:ea typeface="Calibri"/>
              </a:rPr>
              <a:t>ТЕМА:Фінансовий </a:t>
            </a:r>
            <a:r>
              <a:rPr lang="uk-UA" sz="6700" i="1" dirty="0">
                <a:latin typeface="Times New Roman"/>
                <a:ea typeface="Calibri"/>
              </a:rPr>
              <a:t>ринок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869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6672"/>
            <a:ext cx="6512511" cy="72008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r>
              <a:rPr lang="uk-UA" sz="4800" dirty="0" smtClean="0">
                <a:effectLst/>
                <a:latin typeface="Times New Roman"/>
                <a:ea typeface="Calibri"/>
              </a:rPr>
              <a:t>Саморегуляція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83568" y="1628800"/>
            <a:ext cx="4536504" cy="4536504"/>
          </a:xfrm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2400" b="1" i="1" dirty="0">
                <a:latin typeface="Times New Roman"/>
                <a:ea typeface="Calibri"/>
                <a:cs typeface="Times New Roman"/>
              </a:rPr>
              <a:t>об’єднання брокерів</a:t>
            </a:r>
            <a:r>
              <a:rPr lang="uk-UA" sz="2400" b="1" i="1" dirty="0" smtClean="0">
                <a:latin typeface="Times New Roman"/>
                <a:ea typeface="Calibri"/>
                <a:cs typeface="Times New Roman"/>
              </a:rPr>
              <a:t>,</a:t>
            </a: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2400" b="1" i="1" dirty="0" smtClean="0">
                <a:latin typeface="Times New Roman"/>
                <a:ea typeface="Calibri"/>
                <a:cs typeface="Times New Roman"/>
              </a:rPr>
              <a:t> учасники </a:t>
            </a:r>
            <a:r>
              <a:rPr lang="uk-UA" sz="2400" b="1" i="1" dirty="0">
                <a:latin typeface="Times New Roman"/>
                <a:ea typeface="Calibri"/>
                <a:cs typeface="Times New Roman"/>
              </a:rPr>
              <a:t>фондового ринку, </a:t>
            </a:r>
            <a:endParaRPr lang="uk-UA" sz="2400" b="1" i="1" dirty="0" smtClean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2400" b="1" i="1" dirty="0" smtClean="0">
                <a:latin typeface="Times New Roman"/>
                <a:ea typeface="Calibri"/>
                <a:cs typeface="Times New Roman"/>
              </a:rPr>
              <a:t>територіальні </a:t>
            </a:r>
            <a:r>
              <a:rPr lang="uk-UA" sz="2400" b="1" i="1" dirty="0">
                <a:latin typeface="Times New Roman"/>
                <a:ea typeface="Calibri"/>
                <a:cs typeface="Times New Roman"/>
              </a:rPr>
              <a:t>об’єднання професіоналів </a:t>
            </a:r>
            <a:r>
              <a:rPr lang="uk-UA" sz="2400" b="1" i="1" dirty="0" err="1" smtClean="0">
                <a:latin typeface="Times New Roman"/>
                <a:ea typeface="Calibri"/>
                <a:cs typeface="Times New Roman"/>
              </a:rPr>
              <a:t>фондо</a:t>
            </a:r>
            <a:r>
              <a:rPr lang="uk-UA" sz="2400" b="1" i="1" dirty="0" smtClean="0">
                <a:latin typeface="Times New Roman"/>
                <a:ea typeface="Calibri"/>
                <a:cs typeface="Times New Roman"/>
              </a:rPr>
              <a:t> - емісійних </a:t>
            </a:r>
            <a:r>
              <a:rPr lang="uk-UA" sz="2400" b="1" i="1" dirty="0">
                <a:latin typeface="Times New Roman"/>
                <a:ea typeface="Calibri"/>
                <a:cs typeface="Times New Roman"/>
              </a:rPr>
              <a:t>синдикатів</a:t>
            </a:r>
            <a:r>
              <a:rPr lang="uk-UA" sz="2400" b="1" i="1" dirty="0" smtClean="0">
                <a:latin typeface="Times New Roman"/>
                <a:ea typeface="Calibri"/>
                <a:cs typeface="Times New Roman"/>
              </a:rPr>
              <a:t>,</a:t>
            </a: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2400" b="1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b="1" i="1" dirty="0">
                <a:latin typeface="Times New Roman"/>
                <a:ea typeface="Calibri"/>
                <a:cs typeface="Times New Roman"/>
              </a:rPr>
              <a:t>асоціації банків</a:t>
            </a:r>
            <a:r>
              <a:rPr lang="uk-UA" sz="2400" b="1" i="1" dirty="0" smtClean="0">
                <a:latin typeface="Times New Roman"/>
                <a:ea typeface="Calibri"/>
                <a:cs typeface="Times New Roman"/>
              </a:rPr>
              <a:t>,</a:t>
            </a: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асоціації</a:t>
            </a:r>
            <a:r>
              <a:rPr lang="uk-UA" sz="2400" b="1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b="1" i="1" dirty="0">
                <a:latin typeface="Times New Roman"/>
                <a:ea typeface="Calibri"/>
                <a:cs typeface="Times New Roman"/>
              </a:rPr>
              <a:t>інвестиційних фондів.</a:t>
            </a:r>
            <a:endParaRPr lang="uk-UA" sz="1800" b="1" i="1" dirty="0">
              <a:latin typeface="Calibri"/>
              <a:ea typeface="Calibri"/>
              <a:cs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699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Характерні особливості фінансового ринку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Сегментація фінансового ринку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Інструменти фінансового ринку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Суб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єкти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фінансового ринку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Фінансові посередники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Державне регулювання фінансового ринку</a:t>
            </a:r>
          </a:p>
          <a:p>
            <a:pPr marL="514350" lvl="0" indent="-514350">
              <a:buClr>
                <a:srgbClr val="7FD13B"/>
              </a:buClr>
              <a:buFont typeface="+mj-lt"/>
              <a:buAutoNum type="arabicPeriod"/>
            </a:pPr>
            <a:r>
              <a:rPr lang="uk-UA" b="1" i="1" dirty="0" smtClean="0">
                <a:solidFill>
                  <a:srgbClr val="4E5B6F"/>
                </a:solidFill>
                <a:latin typeface="Times New Roman" pitchFamily="18" charset="0"/>
                <a:cs typeface="Times New Roman" pitchFamily="18" charset="0"/>
              </a:rPr>
              <a:t>Саморегулювання </a:t>
            </a:r>
            <a:r>
              <a:rPr lang="uk-UA" b="1" i="1" dirty="0">
                <a:solidFill>
                  <a:srgbClr val="4E5B6F"/>
                </a:solidFill>
                <a:latin typeface="Times New Roman" pitchFamily="18" charset="0"/>
                <a:cs typeface="Times New Roman" pitchFamily="18" charset="0"/>
              </a:rPr>
              <a:t>фінансового ринку</a:t>
            </a:r>
          </a:p>
          <a:p>
            <a:pPr marL="514350" indent="-514350">
              <a:buFont typeface="+mj-lt"/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670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432048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Фінансовий </a:t>
            </a:r>
            <a:r>
              <a:rPr lang="uk-UA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ринок -ЦЕ 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6048672"/>
          </a:xfrm>
        </p:spPr>
        <p:txBody>
          <a:bodyPr>
            <a:normAutofit fontScale="25000" lnSpcReduction="20000"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6400" dirty="0" smtClean="0">
                <a:latin typeface="Times New Roman"/>
                <a:ea typeface="Calibri"/>
                <a:cs typeface="Times New Roman"/>
              </a:rPr>
              <a:t>– </a:t>
            </a:r>
            <a:r>
              <a:rPr lang="uk-UA" sz="7200" b="1" i="1" dirty="0">
                <a:latin typeface="Times New Roman"/>
                <a:ea typeface="Calibri"/>
                <a:cs typeface="Times New Roman"/>
              </a:rPr>
              <a:t>складовий елемент ринку </a:t>
            </a:r>
            <a:r>
              <a:rPr lang="uk-UA" sz="7200" b="1" i="1" dirty="0" smtClean="0">
                <a:latin typeface="Times New Roman"/>
                <a:ea typeface="Calibri"/>
                <a:cs typeface="Times New Roman"/>
              </a:rPr>
              <a:t>ресурсів;</a:t>
            </a:r>
            <a:endParaRPr lang="uk-UA" sz="5600" b="1" i="1" dirty="0"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64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7200" b="1" i="1" dirty="0">
                <a:latin typeface="Times New Roman"/>
                <a:ea typeface="Calibri"/>
                <a:cs typeface="Times New Roman"/>
              </a:rPr>
              <a:t>– сукупність кредитно-фінансових інститутів, що спрямовують потік грошових коштів від власників до позичальників і назад; </a:t>
            </a:r>
            <a:endParaRPr lang="uk-UA" sz="5600" b="1" i="1" dirty="0"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7200" b="1" i="1" dirty="0">
                <a:latin typeface="Times New Roman"/>
                <a:ea typeface="Calibri"/>
                <a:cs typeface="Times New Roman"/>
              </a:rPr>
              <a:t>– механізм перерозподілу капіталу між кредиторами і позичальниками за допомогою посередників на основі попиту і пропозиції;</a:t>
            </a:r>
            <a:endParaRPr lang="uk-UA" sz="5600" b="1" i="1" dirty="0"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7200" b="1" i="1" dirty="0">
                <a:latin typeface="Times New Roman"/>
                <a:ea typeface="Calibri"/>
                <a:cs typeface="Times New Roman"/>
              </a:rPr>
              <a:t> – ринок грошей; – грошові відносини, що складаються у процесі купівлі</a:t>
            </a:r>
            <a:endParaRPr lang="uk-UA" sz="5600" b="1" i="1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buFont typeface="Times New Roman"/>
              <a:buChar char="–"/>
            </a:pPr>
            <a:r>
              <a:rPr lang="uk-UA" sz="7200" b="1" i="1" dirty="0">
                <a:latin typeface="Times New Roman"/>
                <a:ea typeface="Calibri"/>
                <a:cs typeface="Times New Roman"/>
              </a:rPr>
              <a:t>продажу фінансових активів під впливом попиту та пропозиції на позичковий капітал, рух якого втілюється в цінних паперах;</a:t>
            </a:r>
            <a:endParaRPr lang="uk-UA" sz="5600" b="1" i="1" dirty="0"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7200" b="1" i="1" dirty="0">
                <a:latin typeface="Times New Roman"/>
                <a:ea typeface="Calibri"/>
                <a:cs typeface="Times New Roman"/>
              </a:rPr>
              <a:t> – загальне позначення ринків, де проявляються попит і пропозиція на різноманітні платіжні засоби.</a:t>
            </a:r>
            <a:endParaRPr lang="uk-UA" sz="5600" b="1" i="1" dirty="0"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7200" b="1" i="1" dirty="0" smtClean="0">
                <a:latin typeface="Times New Roman"/>
                <a:ea typeface="Calibri"/>
                <a:cs typeface="Times New Roman"/>
              </a:rPr>
              <a:t>– </a:t>
            </a:r>
            <a:r>
              <a:rPr lang="uk-UA" sz="7200" b="1" i="1" dirty="0">
                <a:latin typeface="Times New Roman"/>
                <a:ea typeface="Calibri"/>
                <a:cs typeface="Times New Roman"/>
              </a:rPr>
              <a:t>це місце купівлі–продажу фінансових ресурсів та сукупність інститутів, що забезпечують їх обіг, тобто сукупність соціально–економічних відносин у сфері трансформації тимчасово вільних грошових коштів в позичковий капітал та цінні папери через фінансово-кредитні інститути на основі попиту і пропозиції.</a:t>
            </a:r>
            <a:endParaRPr lang="uk-UA" sz="5600" b="1" i="1" dirty="0">
              <a:latin typeface="Calibri"/>
              <a:ea typeface="Calibri"/>
              <a:cs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81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/>
                <a:latin typeface="Times New Roman"/>
                <a:ea typeface="Calibri"/>
              </a:rPr>
              <a:t>структура фінансового ринку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/>
            <a:r>
              <a:rPr lang="uk-UA" sz="36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кредитний ринок </a:t>
            </a:r>
            <a:endParaRPr lang="uk-UA" sz="3600" b="1" i="1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</a:endParaRPr>
          </a:p>
          <a:p>
            <a:pPr algn="r"/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uk-UA" sz="36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грошовий ринок, </a:t>
            </a:r>
            <a:endParaRPr lang="uk-UA" sz="3600" b="1" i="1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</a:endParaRPr>
          </a:p>
          <a:p>
            <a:pPr algn="r"/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ринок </a:t>
            </a:r>
            <a:r>
              <a:rPr lang="uk-UA" sz="36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боргового капіталу, </a:t>
            </a:r>
            <a:endParaRPr lang="uk-UA" sz="3600" b="1" i="1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</a:endParaRPr>
          </a:p>
          <a:p>
            <a:pPr algn="r"/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фондовий </a:t>
            </a:r>
            <a:r>
              <a:rPr lang="uk-UA" sz="36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ринок, </a:t>
            </a:r>
            <a:endParaRPr lang="uk-UA" sz="3600" b="1" i="1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</a:endParaRPr>
          </a:p>
          <a:p>
            <a:pPr algn="r"/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ринок </a:t>
            </a:r>
            <a:r>
              <a:rPr lang="uk-UA" sz="36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валюти</a:t>
            </a:r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,</a:t>
            </a:r>
          </a:p>
          <a:p>
            <a:pPr algn="r"/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uk-UA" sz="36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дорогоцінні метали та каміння</a:t>
            </a:r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,</a:t>
            </a:r>
          </a:p>
          <a:p>
            <a:pPr algn="r"/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uk-UA" sz="36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ринок фінансових послуг. </a:t>
            </a:r>
            <a:endParaRPr lang="uk-UA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0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7" y="-25718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380040" cy="1512168"/>
          </a:xfrm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Предмети 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фінансового ринку </a:t>
            </a:r>
            <a:endParaRPr lang="uk-UA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779912" y="3105835"/>
            <a:ext cx="5040560" cy="2800767"/>
          </a:xfrm>
          <a:prstGeom prst="rect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4400" b="1" u="sng" dirty="0" smtClean="0">
                <a:solidFill>
                  <a:srgbClr val="FF0000"/>
                </a:solidFill>
                <a:effectLst/>
                <a:uFill>
                  <a:solidFill>
                    <a:schemeClr val="tx1"/>
                  </a:solidFill>
                </a:uFill>
                <a:latin typeface="Times New Roman"/>
                <a:ea typeface="Calibri"/>
              </a:rPr>
              <a:t>грошові кошти,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4400" b="1" u="sng" dirty="0" smtClean="0">
                <a:solidFill>
                  <a:srgbClr val="FF0000"/>
                </a:solidFill>
                <a:effectLst/>
                <a:uFill>
                  <a:solidFill>
                    <a:schemeClr val="tx1"/>
                  </a:solidFill>
                </a:uFill>
                <a:latin typeface="Times New Roman"/>
                <a:ea typeface="Calibri"/>
              </a:rPr>
              <a:t>цінні папери,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4400" b="1" u="sng" dirty="0" smtClean="0">
                <a:solidFill>
                  <a:srgbClr val="FF0000"/>
                </a:solidFill>
                <a:effectLst/>
                <a:uFill>
                  <a:solidFill>
                    <a:schemeClr val="tx1"/>
                  </a:solidFill>
                </a:uFill>
                <a:latin typeface="Times New Roman"/>
                <a:ea typeface="Calibri"/>
              </a:rPr>
              <a:t> договори позики,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4400" b="1" u="sng" dirty="0" smtClean="0">
                <a:solidFill>
                  <a:srgbClr val="FF0000"/>
                </a:solidFill>
                <a:effectLst/>
                <a:uFill>
                  <a:solidFill>
                    <a:schemeClr val="tx1"/>
                  </a:solidFill>
                </a:uFill>
                <a:latin typeface="Times New Roman"/>
                <a:ea typeface="Calibri"/>
              </a:rPr>
              <a:t>валютні цінності</a:t>
            </a:r>
            <a:endParaRPr lang="uk-UA" sz="4400" b="1" u="sng" dirty="0">
              <a:solidFill>
                <a:srgbClr val="FF0000"/>
              </a:solidFill>
              <a:uFill>
                <a:solidFill>
                  <a:schemeClr val="tx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66739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323528" y="1196752"/>
            <a:ext cx="8280920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76050"/>
            <a:ext cx="3024336" cy="216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411960"/>
          </a:xfrm>
        </p:spPr>
        <p:txBody>
          <a:bodyPr>
            <a:normAutofit fontScale="90000"/>
          </a:bodyPr>
          <a:lstStyle/>
          <a:p>
            <a:r>
              <a:rPr lang="uk-UA" sz="5400" b="1" i="1" dirty="0">
                <a:effectLst/>
                <a:ea typeface="Calibri"/>
              </a:rPr>
              <a:t>Фінансові інструменти </a:t>
            </a:r>
            <a:r>
              <a:rPr lang="uk-UA" b="1" i="1" dirty="0">
                <a:effectLst/>
                <a:latin typeface="Times New Roman"/>
                <a:ea typeface="Calibri"/>
              </a:rPr>
              <a:t>- це різні фінансові документи, які підтверджують зобов'язання емітента або грошові інвестиції, мають грошову вартість і можуть торгувати на фінансовому ринку</a:t>
            </a:r>
            <a:endParaRPr lang="uk-UA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97"/>
            <a:ext cx="9144000" cy="10850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96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86800" cy="108012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b="1" dirty="0" smtClean="0"/>
              <a:t>Класифікація фінансових інструментів</a:t>
            </a:r>
            <a:br>
              <a:rPr lang="uk-UA" b="1" dirty="0" smtClean="0"/>
            </a:br>
            <a:r>
              <a:rPr lang="uk-UA" b="1" dirty="0">
                <a:effectLst/>
                <a:latin typeface="Times New Roman"/>
                <a:ea typeface="Calibri"/>
                <a:cs typeface="Times New Roman"/>
              </a:rPr>
              <a:t>За типом фінансового ринку:</a:t>
            </a:r>
            <a:r>
              <a:rPr lang="uk-UA" sz="2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uk-UA" sz="2800" dirty="0">
                <a:effectLst/>
                <a:latin typeface="Calibri"/>
                <a:ea typeface="Calibri"/>
                <a:cs typeface="Times New Roman"/>
              </a:rPr>
            </a:b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496943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67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83" y="0"/>
            <a:ext cx="9192836" cy="6858000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uk-UA" dirty="0"/>
              <a:t>За періодом обертання: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8" y="2060848"/>
            <a:ext cx="7783834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88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ишукана">
  <a:themeElements>
    <a:clrScheme name="Ливарн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Вишукана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шукана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вітряний потік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вітряний поті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вітряний поті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</TotalTime>
  <Words>647</Words>
  <Application>Microsoft Office PowerPoint</Application>
  <PresentationFormat>Екран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слайдів</vt:lpstr>
      </vt:variant>
      <vt:variant>
        <vt:i4>20</vt:i4>
      </vt:variant>
    </vt:vector>
  </HeadingPairs>
  <TitlesOfParts>
    <vt:vector size="24" baseType="lpstr">
      <vt:lpstr>Валка</vt:lpstr>
      <vt:lpstr>Вишукана</vt:lpstr>
      <vt:lpstr>1_Валка</vt:lpstr>
      <vt:lpstr>Повітряний потік</vt:lpstr>
      <vt:lpstr>Презентація PowerPoint</vt:lpstr>
      <vt:lpstr>ТЕМА:Фінансовий ринок  </vt:lpstr>
      <vt:lpstr>ПЛАН</vt:lpstr>
      <vt:lpstr>Фінансовий ринок -ЦЕ </vt:lpstr>
      <vt:lpstr>структура фінансового ринку </vt:lpstr>
      <vt:lpstr>Предмети фінансового ринку </vt:lpstr>
      <vt:lpstr>Фінансові інструменти - це різні фінансові документи, які підтверджують зобов'язання емітента або грошові інвестиції, мають грошову вартість і можуть торгувати на фінансовому ринку</vt:lpstr>
      <vt:lpstr>   Класифікація фінансових інструментів За типом фінансового ринку: </vt:lpstr>
      <vt:lpstr>За періодом обертання:</vt:lpstr>
      <vt:lpstr>За характером фінансових зобов'язань:</vt:lpstr>
      <vt:lpstr>За пріоритетністю: </vt:lpstr>
      <vt:lpstr>Гарантований рівень прибутковості: </vt:lpstr>
      <vt:lpstr>За рівнем ризику:</vt:lpstr>
      <vt:lpstr>Презентація PowerPoint</vt:lpstr>
      <vt:lpstr>суб'єкти фінансового ринку :</vt:lpstr>
      <vt:lpstr>Суб'єкти фінансового ринку можуть виступати позичальниками та інвесторами</vt:lpstr>
      <vt:lpstr>Презентація PowerPoint</vt:lpstr>
      <vt:lpstr>Законодавчі акти, що регулюють фінансовий ринок:  </vt:lpstr>
      <vt:lpstr>Органи, які здійснюють державне регулювання на фінансовому ринку: </vt:lpstr>
      <vt:lpstr>Саморегуляція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Фінансовий ринок</dc:title>
  <dc:creator>Таня</dc:creator>
  <cp:lastModifiedBy>Таня</cp:lastModifiedBy>
  <cp:revision>11</cp:revision>
  <dcterms:created xsi:type="dcterms:W3CDTF">2020-02-15T23:59:59Z</dcterms:created>
  <dcterms:modified xsi:type="dcterms:W3CDTF">2020-02-16T01:46:30Z</dcterms:modified>
</cp:coreProperties>
</file>