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cat>
            <c:strRef>
              <c:f>Лист1!$A$2:$A$6</c:f>
              <c:strCache>
                <c:ptCount val="5"/>
                <c:pt idx="0">
                  <c:v>Analuse 6h</c:v>
                </c:pt>
                <c:pt idx="1">
                  <c:v>Entwurf 9h</c:v>
                </c:pt>
                <c:pt idx="2">
                  <c:v>Implementierung 40h</c:v>
                </c:pt>
                <c:pt idx="3">
                  <c:v>Abnahme und testen 7h</c:v>
                </c:pt>
                <c:pt idx="4">
                  <c:v>Dokumentation 8h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40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3442A-D8C1-4CD6-A283-0D7E4525DD05}" type="datetime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B0F34677-0BCD-46A9-B5E0-42042F7EBAD4}" type="slidenum">
              <a:rPr lang="uk-UA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2146C170-0163-4476-9A25-91FFF31BAF70}" type="datetime">
              <a:rPr lang="uk-UA" sz="1200" b="0" strike="noStrike" spc="-1" smtClean="0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04.07.2021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49F7FCA-E99E-484E-A604-0B3B32DACE34}" type="slidenum">
              <a:rPr lang="uk-UA" sz="1200" b="0" strike="noStrike" spc="-1" smtClean="0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 lang="uk-U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zeit+sparen&amp;rlz=1C1GGRV_enDE763DE763&amp;source=lnms&amp;tbm=isch&amp;sa=X&amp;ved=0ahUKEwies6DKs6fiAhXFGuwKHTVQCGIQ_AUIDigB&amp;biw=1366&amp;bih=657" TargetMode="External"/><Relationship Id="rId2" Type="http://schemas.openxmlformats.org/officeDocument/2006/relationships/hyperlink" Target="http://www.ems-wuensche.d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rlz=1C1GGRV_enDE763DE763&amp;biw=1366&amp;bih=608&amp;tbm=isch&amp;sa=1&amp;ei=2TThXJGhLI_ClwSd_5rQDA&amp;q=Integrit%C3%A4t+der+Daten+gew%C3%A4hrleisten&amp;oq=Integrit%C3%A4t+der+Daten+gew%C3%A4hrleisten&amp;gs_l=img.3...37487.40129..40483...1.0..0.139.365.0j3......1....1..gws-wiz-img.harb5EGH1J4" TargetMode="External"/><Relationship Id="rId4" Type="http://schemas.openxmlformats.org/officeDocument/2006/relationships/hyperlink" Target="https://www.google.com/search?q=Suche&amp;rlz=1C1GGRV_enDE763DE763&amp;source=lnms&amp;tbm=isch&amp;sa=X&amp;ved=0ahUKEwiT9aj1tKfiAhXM16QKHVweAGcQ_AUIDigB&amp;biw=1366&amp;bih=60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gliederung&amp;rlz=1C1GGRV_enDE763DE763&amp;source=lnms&amp;tbm=isch&amp;sa=X&amp;ved=0ahUKEwjz3JP-mKjiAhVI46QKHekFDNwQ_AUIDigB&amp;biw=1366&amp;bih=608" TargetMode="External"/><Relationship Id="rId2" Type="http://schemas.openxmlformats.org/officeDocument/2006/relationships/hyperlink" Target="https://www.google.com/search?q=Arbeitsprozess+erleichtern&amp;rlz=1C1GGRV_enDE763DE763&amp;source=lnms&amp;tbm=isch&amp;sa=X&amp;ved=0ahUKEwjdpITLuqfiAhWHDewKHWAVBZ4Q_AUIDigB&amp;biw=1366&amp;bih=60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rlz=1C1GGRV_enDE763DE763&amp;biw=1333&amp;bih=640&amp;tbm=isch&amp;sa=1&amp;ei=PRb0XLayAc7FwAKUzLOIAg&amp;q=dokumentation&amp;oq=dokumentation&amp;gs_l=img.3..0i19l10.28439.32059..33409...0.0..0.92.1033.13......0....1..gws-wiz-img.......35i39j0j0i30.JTPsLldMT9M" TargetMode="External"/><Relationship Id="rId4" Type="http://schemas.openxmlformats.org/officeDocument/2006/relationships/hyperlink" Target="https://www.google.com/search?q=ideen&amp;rlz=1C1GGRV_enDE763DE763&amp;source=lnms&amp;tbm=isch&amp;sa=X&amp;ved=0ahUKEwjgsqSsnq3iAhVLiqQKHVhvBDcQ_AUIDigB&amp;biw=1350&amp;bih=64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mpany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137839"/>
            <a:ext cx="2571768" cy="1278779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571680" y="1357200"/>
            <a:ext cx="8000640" cy="23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Entwicklung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eines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Programms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mit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grafischer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Oberfläche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zum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einfachen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Testen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eines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CIO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Moduls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der</a:t>
            </a:r>
            <a:r>
              <a:rPr lang="uk-UA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3200" b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Fertigung</a:t>
            </a:r>
            <a:endParaRPr lang="uk-UA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533520" y="5000760"/>
            <a:ext cx="7854480" cy="1071360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/>
          <a:lstStyle/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lang="uk-UA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Marian Muliarskyi</a:t>
            </a:r>
            <a:endParaRPr lang="uk-UA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2563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168000" y="18720"/>
            <a:ext cx="296388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4 Entwurf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Рисунок 130"/>
          <p:cNvPicPr/>
          <p:nvPr/>
        </p:nvPicPr>
        <p:blipFill>
          <a:blip r:embed="rId2"/>
          <a:stretch/>
        </p:blipFill>
        <p:spPr>
          <a:xfrm>
            <a:off x="4644000" y="920880"/>
            <a:ext cx="4392000" cy="584712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31"/>
          <p:cNvPicPr/>
          <p:nvPr/>
        </p:nvPicPr>
        <p:blipFill>
          <a:blip r:embed="rId3"/>
          <a:stretch/>
        </p:blipFill>
        <p:spPr>
          <a:xfrm>
            <a:off x="126720" y="936000"/>
            <a:ext cx="4409280" cy="585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564156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Implementierung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32000" y="792000"/>
            <a:ext cx="4464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uk-UA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Implementierung der Benutzeroberfläche </a:t>
            </a: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Рисунок 134"/>
          <p:cNvPicPr/>
          <p:nvPr/>
        </p:nvPicPr>
        <p:blipFill>
          <a:blip r:embed="rId2"/>
          <a:stretch/>
        </p:blipFill>
        <p:spPr>
          <a:xfrm>
            <a:off x="0" y="1631880"/>
            <a:ext cx="5976000" cy="522612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35"/>
          <p:cNvPicPr/>
          <p:nvPr/>
        </p:nvPicPr>
        <p:blipFill>
          <a:blip r:embed="rId3"/>
          <a:stretch/>
        </p:blipFill>
        <p:spPr>
          <a:xfrm>
            <a:off x="5296320" y="3029400"/>
            <a:ext cx="3847680" cy="382860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136"/>
          <p:cNvPicPr/>
          <p:nvPr/>
        </p:nvPicPr>
        <p:blipFill>
          <a:blip r:embed="rId4"/>
          <a:stretch/>
        </p:blipFill>
        <p:spPr>
          <a:xfrm>
            <a:off x="6120000" y="54360"/>
            <a:ext cx="2808000" cy="297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846440" y="504000"/>
            <a:ext cx="564156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Implementierung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436760" y="1219320"/>
            <a:ext cx="6843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de-DE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         Entwicklung </a:t>
            </a:r>
            <a:r>
              <a:rPr lang="de-DE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des Quellcodes für CIO-Modul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Рисунок 139"/>
          <p:cNvPicPr/>
          <p:nvPr/>
        </p:nvPicPr>
        <p:blipFill>
          <a:blip r:embed="rId2"/>
          <a:stretch/>
        </p:blipFill>
        <p:spPr>
          <a:xfrm>
            <a:off x="828000" y="2016000"/>
            <a:ext cx="7457760" cy="452412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3422520" y="1584000"/>
            <a:ext cx="1941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de-DE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    Request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901880" y="500040"/>
            <a:ext cx="564156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Implementierung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3668760" y="1291320"/>
            <a:ext cx="2163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de-DE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      THREAD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Рисунок 143"/>
          <p:cNvPicPr/>
          <p:nvPr/>
        </p:nvPicPr>
        <p:blipFill>
          <a:blip r:embed="rId2"/>
          <a:stretch/>
        </p:blipFill>
        <p:spPr>
          <a:xfrm>
            <a:off x="1440000" y="1728000"/>
            <a:ext cx="6480000" cy="490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944000" y="0"/>
            <a:ext cx="564156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Implementierung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2"/>
          <a:stretch/>
        </p:blipFill>
        <p:spPr>
          <a:xfrm>
            <a:off x="2736000" y="741600"/>
            <a:ext cx="6171480" cy="595440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284760" y="3307320"/>
            <a:ext cx="2163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de-DE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      THREAD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88000" y="72000"/>
            <a:ext cx="35474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Implemen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2"/>
          <a:stretch/>
        </p:blipFill>
        <p:spPr>
          <a:xfrm>
            <a:off x="4104000" y="360"/>
            <a:ext cx="5027760" cy="685764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0" y="3096000"/>
            <a:ext cx="4032000" cy="77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de-DE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Übernimmt  und speichert die Daten in Аrray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2440" y="57960"/>
            <a:ext cx="31863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Рисунок 151"/>
          <p:cNvPicPr/>
          <p:nvPr/>
        </p:nvPicPr>
        <p:blipFill>
          <a:blip r:embed="rId2"/>
          <a:stretch/>
        </p:blipFill>
        <p:spPr>
          <a:xfrm>
            <a:off x="3302280" y="360"/>
            <a:ext cx="5841720" cy="685764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72000" y="3096000"/>
            <a:ext cx="2952000" cy="77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de-DE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Sendet Daten an die GUI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758960" y="499320"/>
            <a:ext cx="564156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Implementierung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Рисунок 154"/>
          <p:cNvPicPr/>
          <p:nvPr/>
        </p:nvPicPr>
        <p:blipFill>
          <a:blip r:embed="rId2"/>
          <a:stretch/>
        </p:blipFill>
        <p:spPr>
          <a:xfrm>
            <a:off x="2114640" y="1728000"/>
            <a:ext cx="5013360" cy="487152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2990520" y="1224000"/>
            <a:ext cx="3201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de-DE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Modul im Prozess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16000" y="216000"/>
            <a:ext cx="35474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Implemen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Рисунок 157"/>
          <p:cNvPicPr/>
          <p:nvPr/>
        </p:nvPicPr>
        <p:blipFill>
          <a:blip r:embed="rId2"/>
          <a:stretch/>
        </p:blipFill>
        <p:spPr>
          <a:xfrm>
            <a:off x="3960000" y="146160"/>
            <a:ext cx="4869000" cy="654984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468000" y="3348000"/>
            <a:ext cx="2952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de-DE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Identify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758960" y="500040"/>
            <a:ext cx="564156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 Implementierung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Рисунок 160"/>
          <p:cNvPicPr/>
          <p:nvPr/>
        </p:nvPicPr>
        <p:blipFill>
          <a:blip r:embed="rId2"/>
          <a:stretch/>
        </p:blipFill>
        <p:spPr>
          <a:xfrm>
            <a:off x="2160000" y="1820520"/>
            <a:ext cx="4647960" cy="437148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3096000" y="1273320"/>
            <a:ext cx="2952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de-DE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Arial"/>
              </a:rPr>
              <a:t>Registers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082680" y="785880"/>
            <a:ext cx="333252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Gliederung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71320" y="2500200"/>
            <a:ext cx="307152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"/>
              <a:buAutoNum type="arabicPeriod"/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Vorstellung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"/>
              <a:buAutoNum type="arabicPeriod"/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Zeitliche Gliederung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"/>
              <a:buAutoNum type="arabicPeriod"/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Analyse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"/>
              <a:buAutoNum type="arabicPeriod"/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Entwurf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"/>
              <a:buAutoNum type="arabicPeriod"/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Implementierung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"/>
              <a:buAutoNum type="arabicPeriod"/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Programm testen und Dokumentation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B050"/>
              </a:buClr>
              <a:buFont typeface="Calibri"/>
              <a:buAutoNum type="arabicPeriod"/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Weiterführung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Рисунок 4"/>
          <p:cNvPicPr/>
          <p:nvPr/>
        </p:nvPicPr>
        <p:blipFill>
          <a:blip r:embed="rId2"/>
          <a:stretch/>
        </p:blipFill>
        <p:spPr>
          <a:xfrm>
            <a:off x="4143240" y="1785960"/>
            <a:ext cx="4476600" cy="335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18320" y="642960"/>
            <a:ext cx="843660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6 Testen und Dokumentation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248000" y="1932840"/>
            <a:ext cx="4896000" cy="39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 Überprüfung jedes Kanals des Moduls und der von ihm gesendeten Ergebnisse;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 Testen der Wartungsfreundlichkeit aller Funktionen der grafischen Oberfläche;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 Untersuchung der ordnungsgemäßen Funktionalität von Thread;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 Erstellung der </a:t>
            </a: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Noto Sans CJK SC DemiLight"/>
              </a:rPr>
              <a:t>prozessorientierte Projektdokumentation</a:t>
            </a: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;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2"/>
          <a:stretch/>
        </p:blipFill>
        <p:spPr>
          <a:xfrm>
            <a:off x="0" y="1440720"/>
            <a:ext cx="4142880" cy="541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264760" y="500040"/>
            <a:ext cx="488700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7 Weiterführung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Рисунок 5"/>
          <p:cNvPicPr/>
          <p:nvPr/>
        </p:nvPicPr>
        <p:blipFill>
          <a:blip r:embed="rId2"/>
          <a:stretch/>
        </p:blipFill>
        <p:spPr>
          <a:xfrm>
            <a:off x="4071960" y="1857240"/>
            <a:ext cx="3642840" cy="218556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323528" y="1052736"/>
            <a:ext cx="3571560" cy="1928520"/>
          </a:xfrm>
          <a:prstGeom prst="cloudCallout">
            <a:avLst>
              <a:gd name="adj1" fmla="val 77628"/>
              <a:gd name="adj2" fmla="val 21457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5286240" y="4214880"/>
            <a:ext cx="3571560" cy="1928520"/>
          </a:xfrm>
          <a:prstGeom prst="cloudCallout">
            <a:avLst>
              <a:gd name="adj1" fmla="val -45405"/>
              <a:gd name="adj2" fmla="val -111340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357120" y="1656000"/>
            <a:ext cx="3428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Entwurf</a:t>
            </a:r>
            <a:r>
              <a:rPr lang="uk-U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und</a:t>
            </a:r>
            <a:r>
              <a:rPr lang="uk-U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Implementierung</a:t>
            </a:r>
            <a:r>
              <a:rPr lang="uk-U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eines</a:t>
            </a:r>
            <a:r>
              <a:rPr lang="uk-U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Testprotokolls</a:t>
            </a:r>
            <a:r>
              <a:rPr lang="uk-U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für</a:t>
            </a:r>
            <a:r>
              <a:rPr lang="uk-U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das</a:t>
            </a:r>
            <a:r>
              <a:rPr lang="uk-U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lang="uk-U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Programm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5572080" y="4714920"/>
            <a:ext cx="29998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Installation und Inbetriebnahme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500040" y="4143240"/>
            <a:ext cx="3571560" cy="1928520"/>
          </a:xfrm>
          <a:prstGeom prst="cloudCallout">
            <a:avLst>
              <a:gd name="adj1" fmla="val 78076"/>
              <a:gd name="adj2" fmla="val -110411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7"/>
          <p:cNvSpPr/>
          <p:nvPr/>
        </p:nvSpPr>
        <p:spPr>
          <a:xfrm>
            <a:off x="1143000" y="4631400"/>
            <a:ext cx="22143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Verbesserung der Automatisierungs Methoden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57160" y="1928880"/>
            <a:ext cx="792936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2"/>
              </a:rPr>
              <a:t>http://www.ems-wuensche.de/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3"/>
              </a:rPr>
              <a:t>https://www.google.com/search?q=zeit+sparen&amp;rlz=1C1GGRV_enDE763DE763&amp;source=lnms&amp;tbm=isch&amp;sa=X&amp;ved=0ahUKEwies6DKs6fiAhXFGuwKHTVQCGIQ_AUIDigB&amp;biw=1366&amp;bih=657#imgrc=ljBQ4V_s2yRDGM: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4"/>
              </a:rPr>
              <a:t>https://www.google.com/search?q=Suche&amp;rlz=1C1GGRV_enDE763DE763&amp;source=lnms&amp;tbm=isch&amp;sa=X&amp;ved=0ahUKEwiT9aj1tKfiAhXM16QKHVweAGcQ_AUIDigB&amp;biw=1366&amp;bih=608#imgrc=FPqXCxedt68iwM: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5"/>
              </a:rPr>
              <a:t>https://www.google.com/search?rlz=1C1GGRV_enDE763DE763&amp;biw=1366&amp;bih=608&amp;tbm=isch&amp;sa=1&amp;ei=2TThXJGhLI_ClwSd_5rQDA&amp;q=Integrit%C3%A4t+der+Daten+gew%C3%A4hrleisten&amp;oq=Integrit%C3%A4t+der+Daten+gew%C3%A4hrleisten&amp;gs_l=img.3...37487.40129..40483...1.0..0.139.365.0j3......1....1..gws-wiz-img.harb5EGH1J4#imgrc=XGmku9cZFjE4-M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459960" y="785880"/>
            <a:ext cx="237240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Quellen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928800" y="1428840"/>
            <a:ext cx="2428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Bilder: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42960" y="928800"/>
            <a:ext cx="742932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2"/>
              </a:rPr>
              <a:t>https://www.google.com/search?q=Arbeitsprozess+erleichtern&amp;rlz=1C1GGRV_enDE763DE763&amp;source=lnms&amp;tbm=isch&amp;sa=X&amp;ved=0ahUKEwjdpITLuqfiAhWHDewKHWAVBZ4Q_AUIDigB&amp;biw=1366&amp;bih=608#imgrc=cBOFX8J2e3dNTM: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3"/>
              </a:rPr>
              <a:t>https://www.google.com/search?q=gliederung&amp;rlz=1C1GGRV_enDE763DE763&amp;source=lnms&amp;tbm=isch&amp;sa=X&amp;ved=0ahUKEwjz3JP-mKjiAhVI46QKHekFDNwQ_AUIDigB&amp;biw=1366&amp;bih=608#imgrc=YrqpBXwSFpugNM: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4"/>
              </a:rPr>
              <a:t>https://www.google.com/search?q=ideen&amp;rlz=1C1GGRV_enDE763DE763&amp;source=lnms&amp;tbm=isch&amp;sa=X&amp;ved=0ahUKEwjgsqSsnq3iAhVLiqQKHVhvBDcQ_AUIDigB&amp;biw=1350&amp;bih=640#imgrc=M3Fi09FPOai4RM: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u="sng" strike="noStrike" spc="-1">
                <a:solidFill>
                  <a:srgbClr val="E2D700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5"/>
              </a:rPr>
              <a:t>https://www.google.com/search?rlz=1C1GGRV_enDE763DE763&amp;biw=1333&amp;bih=640&amp;tbm=isch&amp;sa=1&amp;ei=PRb0XLayAc7FwAKUzLOIAg&amp;q=dokumentation&amp;oq=dokumentation&amp;gs_l=img.3..0i19l10.28439.32059..33409...0.0..0.92.1033.13......0....1..gws-wiz-img.......35i39j0j0i30.JTPsLldMT9M#imgrc=m5ggtxjTCZirZM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713600" y="2428920"/>
            <a:ext cx="6109200" cy="13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Vielen Dank für Ihre 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Aufmerksamkeit!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930760" y="785880"/>
            <a:ext cx="399708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 Vorstellung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00040" y="1285920"/>
            <a:ext cx="842940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Projektbegründung: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Aufgrund der steigenden Nachfrage nach CIO-Modulen wurde entschieden, den Produktionsprozess in der letzten Testphase des Moduls zu erleichtern, sowie die Konfiguration des Moduls einfach und übersichtlich zu gestalten.</a:t>
            </a: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Projektziele: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Рисунок 4"/>
          <p:cNvPicPr/>
          <p:nvPr/>
        </p:nvPicPr>
        <p:blipFill>
          <a:blip r:embed="rId2"/>
          <a:stretch/>
        </p:blipFill>
        <p:spPr>
          <a:xfrm>
            <a:off x="3043440" y="3600000"/>
            <a:ext cx="2644560" cy="149976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285840" y="5286240"/>
            <a:ext cx="27856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Einfache Modulkonfiguration 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3429000" y="5429160"/>
            <a:ext cx="2428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Zeit zu sparen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5760000" y="5328000"/>
            <a:ext cx="3096000" cy="105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Noto Sans CJK SC DemiLight"/>
              </a:rPr>
              <a:t>Testprozess so „smart“ wie möglich zu gestalten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iberation Serif;Times New Roman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Рисунок 97"/>
          <p:cNvPicPr/>
          <p:nvPr/>
        </p:nvPicPr>
        <p:blipFill>
          <a:blip r:embed="rId3"/>
          <a:srcRect t="17289" b="17732"/>
          <a:stretch/>
        </p:blipFill>
        <p:spPr>
          <a:xfrm>
            <a:off x="6058080" y="3528000"/>
            <a:ext cx="2437920" cy="158364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4"/>
          <a:stretch/>
        </p:blipFill>
        <p:spPr>
          <a:xfrm>
            <a:off x="432000" y="3585600"/>
            <a:ext cx="2159280" cy="152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930760" y="785880"/>
            <a:ext cx="399708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 Vorstellung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526200" y="1579320"/>
            <a:ext cx="2737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Was ist CAN-IO? 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Рисунок 101"/>
          <p:cNvPicPr/>
          <p:nvPr/>
        </p:nvPicPr>
        <p:blipFill>
          <a:blip r:embed="rId2"/>
          <a:stretch/>
        </p:blipFill>
        <p:spPr>
          <a:xfrm>
            <a:off x="5219640" y="2708640"/>
            <a:ext cx="3780360" cy="283536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322200" y="2148120"/>
            <a:ext cx="4969440" cy="452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Merkmale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CAN-IO-Modul CIO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- </a:t>
            </a:r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CAN-IO-Modul für industrielle Anwendungen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- 8 digitale Ausgänge 24V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analoge Spannungs- und Stromeingänge in verschiedenen Kombinationen erhältlich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analoge Spannungseingänge als digitale Eingänge nutzbar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einfache Integration in CANopen Systeme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ISO 11898-2 (CAN high speed) kompatibel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- 24V oder 12V Stromversorgung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CAN galvanisch getrennt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erweiterter Temperaturbereich</a:t>
            </a:r>
          </a:p>
          <a:p>
            <a:r>
              <a:rPr lang="uk-UA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- kompakte Größe</a:t>
            </a:r>
          </a:p>
          <a:p>
            <a:pPr>
              <a:lnSpc>
                <a:spcPct val="100000"/>
              </a:lnSpc>
            </a:pPr>
            <a:endParaRPr lang="uk-UA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76000" y="1976760"/>
            <a:ext cx="807228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Noto Sans CJK SC DemiLight"/>
              </a:rPr>
              <a:t>Zielgruppen</a:t>
            </a: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: 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Die Benutzer des Programms werden Mitarbeiter unserer Firma EMS sowie Käufer sein, die dieses Produkt bestellen.</a:t>
            </a: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Projektabgrenzung: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Das Speichern von Testdaten in einer Testprotokoll ist nicht Teil dieses Projekts.</a:t>
            </a:r>
          </a:p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930760" y="785880"/>
            <a:ext cx="399708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 Vorstellung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Рисунок 3"/>
          <p:cNvPicPr/>
          <p:nvPr/>
        </p:nvPicPr>
        <p:blipFill>
          <a:blip r:embed="rId2"/>
          <a:stretch/>
        </p:blipFill>
        <p:spPr>
          <a:xfrm>
            <a:off x="3960000" y="4504320"/>
            <a:ext cx="4802760" cy="226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583640" y="714240"/>
            <a:ext cx="652068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 Zeitliche Gliederung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1258074"/>
              </p:ext>
            </p:extLst>
          </p:nvPr>
        </p:nvGraphicFramePr>
        <p:xfrm>
          <a:off x="827584" y="1628800"/>
          <a:ext cx="7700636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368520" y="571320"/>
            <a:ext cx="296064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3 Analyse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216000" y="1634040"/>
            <a:ext cx="8640000" cy="129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das System sollte die Funktion aller acht Ein- und Ausgänge vollständig prüfen;  </a:t>
            </a:r>
          </a:p>
          <a:p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die Strom- oder Spannungswerte jedes einzelnen Eingangs je nach Modultyp angeben;</a:t>
            </a:r>
          </a:p>
          <a:p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es muss auch Informationen über die Version, den Hersteller und die Seriennummer des Produkts anzeigen können</a:t>
            </a: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714320" y="5500800"/>
            <a:ext cx="2214360" cy="11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4"/>
          <p:cNvSpPr/>
          <p:nvPr/>
        </p:nvSpPr>
        <p:spPr>
          <a:xfrm rot="10800000">
            <a:off x="5221980" y="5524021"/>
            <a:ext cx="2214360" cy="11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5"/>
          <p:cNvSpPr/>
          <p:nvPr/>
        </p:nvSpPr>
        <p:spPr>
          <a:xfrm>
            <a:off x="2214720" y="5715000"/>
            <a:ext cx="92844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Ist</a:t>
            </a:r>
            <a:endParaRPr lang="uk-U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5986080" y="5715000"/>
            <a:ext cx="121392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Soll</a:t>
            </a:r>
            <a:endParaRPr lang="uk-UA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144000" y="3312000"/>
            <a:ext cx="4177800" cy="21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alle Module werden manuell getestet</a:t>
            </a: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;</a:t>
            </a: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es kostet viel Zeit;</a:t>
            </a: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 </a:t>
            </a: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 Käufer hat keine Möglichkeit, das Modul zu konfigurieren, wenn er dazu keine zusätzlichen Kenntnisse hat</a:t>
            </a: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;</a:t>
            </a: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8"/>
          <p:cNvSpPr/>
          <p:nvPr/>
        </p:nvSpPr>
        <p:spPr>
          <a:xfrm>
            <a:off x="5040000" y="3197880"/>
            <a:ext cx="4032000" cy="21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uk-U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ein automatisiertes Testprogramm für den Endtest des CAN-IO-Modul;</a:t>
            </a:r>
          </a:p>
          <a:p>
            <a:pPr>
              <a:lnSpc>
                <a:spcPct val="100000"/>
              </a:lnSpc>
            </a:pP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-zeitsparender und smarter Test des Modul;</a:t>
            </a:r>
          </a:p>
          <a:p>
            <a:pPr>
              <a:lnSpc>
                <a:spcPct val="100000"/>
              </a:lnSpc>
            </a:pP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Noto Sans CJK SC DemiLight"/>
              </a:rPr>
              <a:t>-</a:t>
            </a: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eine einfache und übersichtliche Konfiguration des Moduls zu ermöglichen</a:t>
            </a:r>
            <a:r>
              <a:rPr lang="uk-UA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;</a:t>
            </a:r>
            <a:endParaRPr lang="uk-UA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9"/>
          <p:cNvSpPr/>
          <p:nvPr/>
        </p:nvSpPr>
        <p:spPr>
          <a:xfrm>
            <a:off x="4320000" y="3380760"/>
            <a:ext cx="642600" cy="3567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10"/>
          <p:cNvSpPr/>
          <p:nvPr/>
        </p:nvSpPr>
        <p:spPr>
          <a:xfrm>
            <a:off x="4325400" y="4104000"/>
            <a:ext cx="642600" cy="3567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11"/>
          <p:cNvSpPr/>
          <p:nvPr/>
        </p:nvSpPr>
        <p:spPr>
          <a:xfrm>
            <a:off x="4320000" y="4824000"/>
            <a:ext cx="642600" cy="3567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12"/>
          <p:cNvSpPr/>
          <p:nvPr/>
        </p:nvSpPr>
        <p:spPr>
          <a:xfrm>
            <a:off x="3096000" y="1224000"/>
            <a:ext cx="343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Systemanforderungen:</a:t>
            </a: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284640" y="428760"/>
            <a:ext cx="296388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4 Entwurf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2520000" y="1224000"/>
            <a:ext cx="44640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uk-UA" sz="16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Auswahl</a:t>
            </a:r>
            <a:r>
              <a:rPr lang="uk-UA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  </a:t>
            </a:r>
            <a:r>
              <a:rPr lang="uk-UA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des</a:t>
            </a:r>
            <a:r>
              <a:rPr lang="uk-UA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 </a:t>
            </a:r>
            <a:r>
              <a:rPr lang="uk-UA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passenden</a:t>
            </a:r>
            <a:r>
              <a:rPr lang="uk-UA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 </a:t>
            </a:r>
            <a:r>
              <a:rPr lang="uk-UA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Frameworks</a:t>
            </a:r>
            <a:endParaRPr lang="uk-UA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Рисунок 122"/>
          <p:cNvPicPr/>
          <p:nvPr/>
        </p:nvPicPr>
        <p:blipFill>
          <a:blip r:embed="rId2"/>
          <a:stretch/>
        </p:blipFill>
        <p:spPr>
          <a:xfrm>
            <a:off x="141480" y="1584000"/>
            <a:ext cx="5344560" cy="2520000"/>
          </a:xfrm>
          <a:prstGeom prst="rect">
            <a:avLst/>
          </a:prstGeom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3"/>
          <a:stretch/>
        </p:blipFill>
        <p:spPr>
          <a:xfrm>
            <a:off x="4073040" y="3672000"/>
            <a:ext cx="4782960" cy="314424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124"/>
          <p:cNvPicPr/>
          <p:nvPr/>
        </p:nvPicPr>
        <p:blipFill>
          <a:blip r:embed="rId4"/>
          <a:stretch/>
        </p:blipFill>
        <p:spPr>
          <a:xfrm>
            <a:off x="432000" y="3929760"/>
            <a:ext cx="3458520" cy="283824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125"/>
          <p:cNvPicPr/>
          <p:nvPr/>
        </p:nvPicPr>
        <p:blipFill>
          <a:blip r:embed="rId5"/>
          <a:stretch/>
        </p:blipFill>
        <p:spPr>
          <a:xfrm>
            <a:off x="5544000" y="1540080"/>
            <a:ext cx="3459240" cy="279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284640" y="500040"/>
            <a:ext cx="296388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4 Entwurf</a:t>
            </a:r>
            <a:endParaRPr lang="uk-UA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Рисунок 127"/>
          <p:cNvPicPr/>
          <p:nvPr/>
        </p:nvPicPr>
        <p:blipFill>
          <a:blip r:embed="rId2"/>
          <a:stretch/>
        </p:blipFill>
        <p:spPr>
          <a:xfrm>
            <a:off x="0" y="1728000"/>
            <a:ext cx="9143640" cy="4681080"/>
          </a:xfrm>
          <a:prstGeom prst="rect">
            <a:avLst/>
          </a:prstGeom>
          <a:ln>
            <a:noFill/>
          </a:ln>
        </p:spPr>
      </p:pic>
      <p:sp>
        <p:nvSpPr>
          <p:cNvPr id="129" name="TextShape 2"/>
          <p:cNvSpPr txBox="1"/>
          <p:nvPr/>
        </p:nvSpPr>
        <p:spPr>
          <a:xfrm>
            <a:off x="2880000" y="1224000"/>
            <a:ext cx="4131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uk-UA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Entwurf</a:t>
            </a:r>
            <a:r>
              <a:rPr lang="uk-UA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 </a:t>
            </a:r>
            <a:r>
              <a:rPr lang="uk-UA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der</a:t>
            </a:r>
            <a:r>
              <a:rPr lang="uk-UA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 </a:t>
            </a:r>
            <a:r>
              <a:rPr lang="uk-UA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erif;Times New Roman"/>
                <a:ea typeface="FreeSans"/>
              </a:rPr>
              <a:t>Benutzeroberfläche</a:t>
            </a:r>
            <a:endParaRPr lang="uk-UA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</TotalTime>
  <Words>506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Пользователь</dc:creator>
  <dc:description/>
  <cp:lastModifiedBy>Пользователь Windows</cp:lastModifiedBy>
  <cp:revision>128</cp:revision>
  <dcterms:created xsi:type="dcterms:W3CDTF">2019-05-19T07:56:46Z</dcterms:created>
  <dcterms:modified xsi:type="dcterms:W3CDTF">2021-07-04T11:20:44Z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