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6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56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D2435-EC9C-4A06-B3E1-57D85A5211EE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CC4AB-B8C5-43D6-BE50-FA3B6D521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D33D8-BAFC-43EA-A1B6-4DDB974039DD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AFDD3-9FE6-4BF3-8396-181BBEC42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F1D6C-F7E8-46C5-A458-8644708EFA91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67D87-13D9-47E8-990A-68C5546CC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52607-655D-4C97-A8F0-3A1657DC1D7C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00638-8E10-4289-B45D-CDD3E8B4C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BE5E2-452B-40D6-98C9-FFAA2D3F9FA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7A3CA-F366-473E-8D3F-B38B8A6A2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31BAD-8295-430F-AAF8-2A1B142A12F4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8336E-F2D7-482C-B9C1-B7E835618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E0A25-0658-4B53-8216-447CAEB1482A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74082-7E48-490F-888E-B7981CFCC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0D5C4-A801-47BC-8427-C4C67F342C18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9B548-7062-4A4D-98FA-E692A5312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7C018-3F85-49BE-903B-C94846116F6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32891-A27A-4A02-892E-864E24F81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1FB13-3013-4EB5-9C21-9BFFB7EFD12F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3DAFB-6803-4309-90C8-7ED06AD72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5AC71-675C-4F93-81C8-7098DD095699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C52CD-99A7-4894-BBC5-CAAAC2E40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148F00-3262-4222-A18D-C65B3C7E0915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29EBD7D-6A76-43CA-832C-FBF3F1B07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6400" y="4559300"/>
            <a:ext cx="3403600" cy="1663700"/>
          </a:xfrm>
        </p:spPr>
        <p:txBody>
          <a:bodyPr/>
          <a:lstStyle/>
          <a:p>
            <a:pPr eaLnBrk="1" hangingPunct="1"/>
            <a:endParaRPr lang="ru-RU" sz="2800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8526" y="1747778"/>
            <a:ext cx="7886700" cy="11821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Пістолет “Форт-14”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6" name="Picture 8" descr="Картинки по запросу форт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394075"/>
            <a:ext cx="4584700" cy="314325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0"/>
            <a:ext cx="1879600" cy="186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gerb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1473200" cy="2039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7100" y="203200"/>
            <a:ext cx="608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Варіанти та модифікації</a:t>
            </a:r>
            <a:endParaRPr lang="ru-RU" sz="3600" b="1" dirty="0">
              <a:solidFill>
                <a:srgbClr val="FFFF00"/>
              </a:solidFill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89000" y="914400"/>
            <a:ext cx="7518400" cy="575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b="1" dirty="0" err="1"/>
              <a:t>П</a:t>
            </a:r>
            <a:r>
              <a:rPr lang="ru-RU" b="1" dirty="0" err="1" smtClean="0"/>
              <a:t>істолет</a:t>
            </a:r>
            <a:r>
              <a:rPr lang="ru-RU" b="1" dirty="0" smtClean="0"/>
              <a:t> Форт-14 в </a:t>
            </a:r>
            <a:r>
              <a:rPr lang="ru-RU" b="1" dirty="0" err="1" smtClean="0"/>
              <a:t>нагородному</a:t>
            </a:r>
            <a:r>
              <a:rPr lang="ru-RU" b="1" dirty="0" smtClean="0"/>
              <a:t> </a:t>
            </a:r>
            <a:r>
              <a:rPr lang="ru-RU" b="1" dirty="0" err="1" smtClean="0"/>
              <a:t>виконанні</a:t>
            </a:r>
            <a:r>
              <a:rPr lang="ru-RU" b="1" dirty="0" smtClean="0"/>
              <a:t> -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гравіюванням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золоченням</a:t>
            </a:r>
            <a:endParaRPr lang="ru-RU" b="1" dirty="0" smtClean="0"/>
          </a:p>
          <a:p>
            <a:pPr>
              <a:buFont typeface="Wingdings" pitchFamily="2" charset="2"/>
              <a:buChar char="q"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 «Форт-14 ТП» - </a:t>
            </a:r>
            <a:r>
              <a:rPr lang="ru-RU" b="1" dirty="0" err="1" smtClean="0"/>
              <a:t>тактичний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подовженим</a:t>
            </a:r>
            <a:r>
              <a:rPr lang="ru-RU" b="1" dirty="0" smtClean="0"/>
              <a:t> до 123 мм стволом, </a:t>
            </a:r>
            <a:r>
              <a:rPr lang="ru-RU" b="1" dirty="0" err="1" smtClean="0"/>
              <a:t>можливістю</a:t>
            </a:r>
            <a:r>
              <a:rPr lang="ru-RU" b="1" dirty="0" smtClean="0"/>
              <a:t> установки тактичного </a:t>
            </a:r>
            <a:r>
              <a:rPr lang="ru-RU" b="1" dirty="0" err="1" smtClean="0"/>
              <a:t>ліхтаря</a:t>
            </a:r>
            <a:r>
              <a:rPr lang="ru-RU" b="1" dirty="0" smtClean="0"/>
              <a:t> ЛТ-6А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глушника</a:t>
            </a:r>
            <a:r>
              <a:rPr lang="ru-RU" b="1" dirty="0" smtClean="0"/>
              <a:t> "Форт-4". </a:t>
            </a:r>
            <a:r>
              <a:rPr lang="ru-RU" b="1" dirty="0" err="1" smtClean="0"/>
              <a:t>Може</a:t>
            </a:r>
            <a:r>
              <a:rPr lang="ru-RU" b="1" dirty="0" smtClean="0"/>
              <a:t> </a:t>
            </a:r>
            <a:r>
              <a:rPr lang="ru-RU" b="1" dirty="0" err="1" smtClean="0"/>
              <a:t>комплектуватися</a:t>
            </a:r>
            <a:r>
              <a:rPr lang="ru-RU" b="1" dirty="0" smtClean="0"/>
              <a:t> магазином </a:t>
            </a:r>
            <a:r>
              <a:rPr lang="ru-RU" b="1" dirty="0" err="1" smtClean="0"/>
              <a:t>збільшеної</a:t>
            </a:r>
            <a:r>
              <a:rPr lang="ru-RU" b="1" dirty="0" smtClean="0"/>
              <a:t> </a:t>
            </a:r>
            <a:r>
              <a:rPr lang="ru-RU" b="1" dirty="0" err="1" smtClean="0"/>
              <a:t>ємності</a:t>
            </a:r>
            <a:r>
              <a:rPr lang="ru-RU" b="1" dirty="0" smtClean="0"/>
              <a:t> на 24 патрона. Ресурс </a:t>
            </a:r>
            <a:r>
              <a:rPr lang="ru-RU" b="1" dirty="0" err="1" smtClean="0"/>
              <a:t>пістолета</a:t>
            </a:r>
            <a:r>
              <a:rPr lang="ru-RU" b="1" dirty="0" smtClean="0"/>
              <a:t> «Форт-14 ТП» становить не </a:t>
            </a:r>
            <a:r>
              <a:rPr lang="ru-RU" b="1" dirty="0" err="1" smtClean="0"/>
              <a:t>менше</a:t>
            </a:r>
            <a:r>
              <a:rPr lang="ru-RU" b="1" dirty="0" smtClean="0"/>
              <a:t> 12 тис. </a:t>
            </a:r>
            <a:r>
              <a:rPr lang="ru-RU" b="1" dirty="0" err="1" smtClean="0"/>
              <a:t>Пострілів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перевищує</a:t>
            </a:r>
            <a:r>
              <a:rPr lang="ru-RU" b="1" dirty="0" smtClean="0"/>
              <a:t> </a:t>
            </a:r>
            <a:r>
              <a:rPr lang="ru-RU" b="1" dirty="0" err="1" smtClean="0"/>
              <a:t>вимоги</a:t>
            </a:r>
            <a:r>
              <a:rPr lang="ru-RU" b="1" dirty="0" smtClean="0"/>
              <a:t> </a:t>
            </a:r>
            <a:r>
              <a:rPr lang="ru-RU" b="1" dirty="0" err="1" smtClean="0"/>
              <a:t>міністерства</a:t>
            </a:r>
            <a:r>
              <a:rPr lang="ru-RU" b="1" dirty="0" smtClean="0"/>
              <a:t> оборони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до </a:t>
            </a:r>
            <a:r>
              <a:rPr lang="ru-RU" b="1" dirty="0" err="1" smtClean="0"/>
              <a:t>армійського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пістолета</a:t>
            </a:r>
            <a:r>
              <a:rPr lang="ru-RU" b="1" dirty="0" smtClean="0"/>
              <a:t> для </a:t>
            </a:r>
            <a:r>
              <a:rPr lang="ru-RU" b="1" dirty="0" err="1" smtClean="0"/>
              <a:t>збройних</a:t>
            </a:r>
            <a:r>
              <a:rPr lang="ru-RU" b="1" dirty="0" smtClean="0"/>
              <a:t> сил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(10 тис. </a:t>
            </a:r>
            <a:r>
              <a:rPr lang="ru-RU" b="1" dirty="0" err="1"/>
              <a:t>п</a:t>
            </a:r>
            <a:r>
              <a:rPr lang="ru-RU" b="1" dirty="0" err="1" smtClean="0"/>
              <a:t>острілів</a:t>
            </a:r>
            <a:r>
              <a:rPr lang="ru-RU" b="1" dirty="0" smtClean="0"/>
              <a:t>)</a:t>
            </a:r>
          </a:p>
          <a:p>
            <a:pPr>
              <a:buFont typeface="Wingdings" pitchFamily="2" charset="2"/>
              <a:buChar char="q"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«Форт-14 ПП" - </a:t>
            </a:r>
            <a:r>
              <a:rPr lang="ru-RU" b="1" dirty="0" err="1" smtClean="0"/>
              <a:t>модифікація</a:t>
            </a:r>
            <a:r>
              <a:rPr lang="ru-RU" b="1" dirty="0" smtClean="0"/>
              <a:t> Форт-14 </a:t>
            </a:r>
            <a:r>
              <a:rPr lang="ru-RU" b="1" dirty="0" err="1" smtClean="0"/>
              <a:t>під</a:t>
            </a:r>
            <a:r>
              <a:rPr lang="ru-RU" b="1" dirty="0" smtClean="0"/>
              <a:t> патрон 9х19 «</a:t>
            </a:r>
            <a:r>
              <a:rPr lang="ru-RU" b="1" dirty="0" err="1" smtClean="0"/>
              <a:t>Парабелум</a:t>
            </a:r>
            <a:r>
              <a:rPr lang="ru-RU" b="1" dirty="0" smtClean="0"/>
              <a:t>», </a:t>
            </a:r>
            <a:r>
              <a:rPr lang="ru-RU" b="1" dirty="0" err="1" smtClean="0"/>
              <a:t>використовує</a:t>
            </a:r>
            <a:r>
              <a:rPr lang="ru-RU" b="1" dirty="0" smtClean="0"/>
              <a:t> автоматику </a:t>
            </a:r>
            <a:r>
              <a:rPr lang="ru-RU" b="1" dirty="0" err="1" smtClean="0"/>
              <a:t>з</a:t>
            </a:r>
            <a:r>
              <a:rPr lang="ru-RU" b="1" dirty="0" smtClean="0"/>
              <a:t> коротким ходом </a:t>
            </a:r>
            <a:r>
              <a:rPr lang="ru-RU" b="1" dirty="0" err="1" smtClean="0"/>
              <a:t>стовбура</a:t>
            </a:r>
            <a:r>
              <a:rPr lang="ru-RU" b="1" dirty="0" smtClean="0"/>
              <a:t>. </a:t>
            </a:r>
            <a:r>
              <a:rPr lang="ru-RU" b="1" dirty="0" err="1" smtClean="0"/>
              <a:t>Ємність</a:t>
            </a:r>
            <a:r>
              <a:rPr lang="ru-RU" b="1" dirty="0" smtClean="0"/>
              <a:t> магазина становить 16 </a:t>
            </a:r>
            <a:r>
              <a:rPr lang="ru-RU" b="1" dirty="0" err="1" smtClean="0"/>
              <a:t>патронів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 «Беркут» - </a:t>
            </a:r>
            <a:r>
              <a:rPr lang="ru-RU" b="1" dirty="0" err="1" smtClean="0"/>
              <a:t>спортивний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патрон 9 × 18 мм ПМ,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подовженим</a:t>
            </a:r>
            <a:r>
              <a:rPr lang="ru-RU" b="1" dirty="0" smtClean="0"/>
              <a:t> до 135 мм (за </a:t>
            </a:r>
            <a:r>
              <a:rPr lang="ru-RU" b="1" dirty="0" err="1" smtClean="0"/>
              <a:t>рахунок</a:t>
            </a:r>
            <a:r>
              <a:rPr lang="ru-RU" b="1" dirty="0" smtClean="0"/>
              <a:t> установки дульного </a:t>
            </a:r>
            <a:r>
              <a:rPr lang="ru-RU" b="1" dirty="0" err="1" smtClean="0"/>
              <a:t>гальма-компенсатора</a:t>
            </a:r>
            <a:r>
              <a:rPr lang="ru-RU" b="1" dirty="0" smtClean="0"/>
              <a:t>) стволом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регульованим</a:t>
            </a:r>
            <a:r>
              <a:rPr lang="ru-RU" b="1" dirty="0" smtClean="0"/>
              <a:t> </a:t>
            </a:r>
            <a:r>
              <a:rPr lang="ru-RU" b="1" dirty="0" err="1" smtClean="0"/>
              <a:t>прицілом</a:t>
            </a:r>
            <a:r>
              <a:rPr lang="ru-RU" b="1" dirty="0" smtClean="0"/>
              <a:t>, </a:t>
            </a:r>
            <a:r>
              <a:rPr lang="ru-RU" b="1" dirty="0" err="1" smtClean="0"/>
              <a:t>оптимізований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</a:t>
            </a:r>
            <a:r>
              <a:rPr lang="ru-RU" b="1" dirty="0" err="1" smtClean="0"/>
              <a:t>вимоги</a:t>
            </a:r>
            <a:r>
              <a:rPr lang="ru-RU" b="1" dirty="0" smtClean="0"/>
              <a:t> IPSC. Представлений у </a:t>
            </a:r>
            <a:r>
              <a:rPr lang="ru-RU" b="1" dirty="0" err="1" smtClean="0"/>
              <a:t>вересні</a:t>
            </a:r>
            <a:r>
              <a:rPr lang="ru-RU" b="1" dirty="0" smtClean="0"/>
              <a:t> 2005 року, </a:t>
            </a:r>
            <a:r>
              <a:rPr lang="ru-RU" b="1" dirty="0" err="1" smtClean="0"/>
              <a:t>створений</a:t>
            </a:r>
            <a:r>
              <a:rPr lang="ru-RU" b="1" dirty="0" smtClean="0"/>
              <a:t> у </a:t>
            </a:r>
            <a:r>
              <a:rPr lang="ru-RU" b="1" dirty="0" err="1" smtClean="0"/>
              <a:t>зв'язку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приєднанням</a:t>
            </a:r>
            <a:r>
              <a:rPr lang="ru-RU" b="1" dirty="0" smtClean="0"/>
              <a:t>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до </a:t>
            </a:r>
            <a:r>
              <a:rPr lang="ru-RU" b="1" dirty="0" err="1" smtClean="0"/>
              <a:t>Міжнародної</a:t>
            </a:r>
            <a:r>
              <a:rPr lang="ru-RU" b="1" dirty="0" smtClean="0"/>
              <a:t> </a:t>
            </a:r>
            <a:r>
              <a:rPr lang="ru-RU" b="1" dirty="0" err="1" smtClean="0"/>
              <a:t>конфедерації</a:t>
            </a:r>
            <a:r>
              <a:rPr lang="ru-RU" b="1" dirty="0" smtClean="0"/>
              <a:t> </a:t>
            </a:r>
            <a:r>
              <a:rPr lang="ru-RU" b="1" dirty="0" err="1" smtClean="0"/>
              <a:t>практичної</a:t>
            </a:r>
            <a:r>
              <a:rPr lang="ru-RU" b="1" dirty="0" smtClean="0"/>
              <a:t> </a:t>
            </a:r>
            <a:r>
              <a:rPr lang="ru-RU" b="1" dirty="0" err="1" smtClean="0"/>
              <a:t>стрільби</a:t>
            </a:r>
            <a:r>
              <a:rPr lang="ru-RU" b="1" dirty="0" smtClean="0"/>
              <a:t> в 2005 </a:t>
            </a:r>
            <a:r>
              <a:rPr lang="ru-RU" b="1" dirty="0" err="1" smtClean="0"/>
              <a:t>році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5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27100" y="177800"/>
            <a:ext cx="687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Варіанти та модифікації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4100" y="1079500"/>
            <a:ext cx="5816600" cy="5594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b="1" dirty="0" smtClean="0"/>
              <a:t> «Форт-14Р» - </a:t>
            </a:r>
            <a:r>
              <a:rPr lang="ru-RU" b="1" dirty="0" err="1" smtClean="0"/>
              <a:t>травматичний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патрон 9 мм Р.А., </a:t>
            </a:r>
            <a:r>
              <a:rPr lang="ru-RU" b="1" dirty="0" err="1" smtClean="0"/>
              <a:t>ємність</a:t>
            </a:r>
            <a:r>
              <a:rPr lang="ru-RU" b="1" dirty="0" smtClean="0"/>
              <a:t> магазину 14 </a:t>
            </a:r>
            <a:r>
              <a:rPr lang="ru-RU" b="1" dirty="0" err="1" smtClean="0"/>
              <a:t>патронів</a:t>
            </a:r>
            <a:r>
              <a:rPr lang="ru-RU" b="1" dirty="0" smtClean="0"/>
              <a:t>, накладки на рукоять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чорної</a:t>
            </a:r>
            <a:r>
              <a:rPr lang="ru-RU" b="1" dirty="0" smtClean="0"/>
              <a:t> </a:t>
            </a:r>
            <a:r>
              <a:rPr lang="ru-RU" b="1" dirty="0" err="1" smtClean="0"/>
              <a:t>пластмаси</a:t>
            </a:r>
            <a:r>
              <a:rPr lang="ru-RU" b="1" dirty="0" smtClean="0"/>
              <a:t>. </a:t>
            </a:r>
            <a:r>
              <a:rPr lang="ru-RU" b="1" dirty="0" err="1" smtClean="0"/>
              <a:t>Стовбур</a:t>
            </a:r>
            <a:r>
              <a:rPr lang="ru-RU" b="1" dirty="0" smtClean="0"/>
              <a:t> гладкий, </a:t>
            </a:r>
            <a:r>
              <a:rPr lang="ru-RU" b="1" dirty="0" err="1" smtClean="0"/>
              <a:t>внутрішній</a:t>
            </a:r>
            <a:r>
              <a:rPr lang="ru-RU" b="1" dirty="0" smtClean="0"/>
              <a:t> </a:t>
            </a:r>
            <a:r>
              <a:rPr lang="ru-RU" b="1" dirty="0" err="1" smtClean="0"/>
              <a:t>діаметр</a:t>
            </a:r>
            <a:r>
              <a:rPr lang="ru-RU" b="1" dirty="0" smtClean="0"/>
              <a:t> </a:t>
            </a:r>
            <a:r>
              <a:rPr lang="ru-RU" b="1" dirty="0" err="1" smtClean="0"/>
              <a:t>стовбура</a:t>
            </a:r>
            <a:r>
              <a:rPr lang="ru-RU" b="1" dirty="0" smtClean="0"/>
              <a:t> становить 5.7 мм, </a:t>
            </a:r>
            <a:r>
              <a:rPr lang="ru-RU" b="1" dirty="0" err="1" smtClean="0"/>
              <a:t>зовнішній</a:t>
            </a:r>
            <a:r>
              <a:rPr lang="ru-RU" b="1" dirty="0" smtClean="0"/>
              <a:t> - 11.5 мм.</a:t>
            </a:r>
          </a:p>
          <a:p>
            <a:pPr>
              <a:buFont typeface="Wingdings" pitchFamily="2" charset="2"/>
              <a:buChar char="q"/>
            </a:pPr>
            <a:endParaRPr lang="ru-RU" b="1" dirty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«Форт-14Р-05» - </a:t>
            </a:r>
            <a:r>
              <a:rPr lang="ru-RU" b="1" dirty="0" err="1" smtClean="0"/>
              <a:t>модифікація</a:t>
            </a:r>
            <a:r>
              <a:rPr lang="ru-RU" b="1" dirty="0" smtClean="0"/>
              <a:t> «Форт-14Р» (</a:t>
            </a:r>
            <a:r>
              <a:rPr lang="ru-RU" b="1" dirty="0" err="1" smtClean="0"/>
              <a:t>подарункове</a:t>
            </a:r>
            <a:r>
              <a:rPr lang="ru-RU" b="1" dirty="0" smtClean="0"/>
              <a:t> </a:t>
            </a:r>
            <a:r>
              <a:rPr lang="ru-RU" b="1" dirty="0" err="1" smtClean="0"/>
              <a:t>виконання</a:t>
            </a:r>
            <a:r>
              <a:rPr lang="ru-RU" b="1" dirty="0" smtClean="0"/>
              <a:t>, кожух-затвор </a:t>
            </a:r>
            <a:r>
              <a:rPr lang="ru-RU" b="1" dirty="0" err="1" smtClean="0"/>
              <a:t>і</a:t>
            </a:r>
            <a:r>
              <a:rPr lang="ru-RU" b="1" dirty="0" smtClean="0"/>
              <a:t> рамка </a:t>
            </a:r>
            <a:r>
              <a:rPr lang="ru-RU" b="1" dirty="0" err="1" smtClean="0"/>
              <a:t>прикрашені</a:t>
            </a:r>
            <a:r>
              <a:rPr lang="ru-RU" b="1" dirty="0" smtClean="0"/>
              <a:t> </a:t>
            </a:r>
            <a:r>
              <a:rPr lang="ru-RU" b="1" dirty="0" err="1" smtClean="0"/>
              <a:t>рослинним</a:t>
            </a:r>
            <a:r>
              <a:rPr lang="ru-RU" b="1" dirty="0" smtClean="0"/>
              <a:t> орнаментом, накладки на рукоять </a:t>
            </a:r>
            <a:r>
              <a:rPr lang="ru-RU" b="1" dirty="0" err="1" smtClean="0"/>
              <a:t>дерев'яні</a:t>
            </a:r>
            <a:r>
              <a:rPr lang="ru-RU" b="1" dirty="0" smtClean="0"/>
              <a:t>)</a:t>
            </a:r>
          </a:p>
          <a:p>
            <a:pPr>
              <a:buFont typeface="Wingdings" pitchFamily="2" charset="2"/>
              <a:buChar char="q"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«Форт-14Т» - </a:t>
            </a:r>
            <a:r>
              <a:rPr lang="ru-RU" b="1" dirty="0" err="1" smtClean="0"/>
              <a:t>травматичний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патрон 9 мм Р.А., </a:t>
            </a:r>
            <a:r>
              <a:rPr lang="ru-RU" b="1" dirty="0" err="1" smtClean="0"/>
              <a:t>ємність</a:t>
            </a:r>
            <a:r>
              <a:rPr lang="ru-RU" b="1" dirty="0" smtClean="0"/>
              <a:t> магазину - 10 </a:t>
            </a:r>
            <a:r>
              <a:rPr lang="ru-RU" b="1" dirty="0" err="1" smtClean="0"/>
              <a:t>патронів</a:t>
            </a:r>
            <a:r>
              <a:rPr lang="ru-RU" b="1" dirty="0" smtClean="0"/>
              <a:t>. Конструктивною </a:t>
            </a:r>
            <a:r>
              <a:rPr lang="ru-RU" b="1" dirty="0" err="1" smtClean="0"/>
              <a:t>особливістю</a:t>
            </a:r>
            <a:r>
              <a:rPr lang="ru-RU" b="1" dirty="0" smtClean="0"/>
              <a:t> </a:t>
            </a:r>
            <a:r>
              <a:rPr lang="ru-RU" b="1" dirty="0" err="1" smtClean="0"/>
              <a:t>пістолета</a:t>
            </a:r>
            <a:r>
              <a:rPr lang="ru-RU" b="1" dirty="0" smtClean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</a:t>
            </a:r>
            <a:r>
              <a:rPr lang="ru-RU" b="1" dirty="0" err="1" smtClean="0"/>
              <a:t>наявність</a:t>
            </a:r>
            <a:r>
              <a:rPr lang="ru-RU" b="1" dirty="0" smtClean="0"/>
              <a:t> перегородок в </a:t>
            </a:r>
            <a:r>
              <a:rPr lang="ru-RU" b="1" dirty="0" err="1" smtClean="0"/>
              <a:t>каналі</a:t>
            </a:r>
            <a:r>
              <a:rPr lang="ru-RU" b="1" dirty="0" smtClean="0"/>
              <a:t> ствола.</a:t>
            </a:r>
            <a:br>
              <a:rPr lang="ru-RU" b="1" dirty="0" smtClean="0"/>
            </a:br>
            <a:r>
              <a:rPr lang="ru-RU" b="1" dirty="0" smtClean="0"/>
              <a:t>   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«Форт-19» - </a:t>
            </a:r>
            <a:r>
              <a:rPr lang="ru-RU" b="1" dirty="0" err="1" smtClean="0"/>
              <a:t>модифікація</a:t>
            </a:r>
            <a:r>
              <a:rPr lang="ru-RU" b="1" dirty="0" smtClean="0"/>
              <a:t> Форт-14ПП </a:t>
            </a:r>
            <a:r>
              <a:rPr lang="ru-RU" b="1" dirty="0" err="1" smtClean="0"/>
              <a:t>під</a:t>
            </a:r>
            <a:r>
              <a:rPr lang="ru-RU" b="1" dirty="0" smtClean="0"/>
              <a:t> патрон 9х19 «</a:t>
            </a:r>
            <a:r>
              <a:rPr lang="ru-RU" b="1" dirty="0" err="1" smtClean="0"/>
              <a:t>Парабелум</a:t>
            </a:r>
            <a:r>
              <a:rPr lang="ru-RU" b="1" dirty="0" smtClean="0"/>
              <a:t>»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полімерної</a:t>
            </a:r>
            <a:r>
              <a:rPr lang="ru-RU" b="1" dirty="0" smtClean="0"/>
              <a:t> рамкою (</a:t>
            </a:r>
            <a:r>
              <a:rPr lang="ru-RU" b="1" dirty="0" err="1" smtClean="0"/>
              <a:t>що</a:t>
            </a:r>
            <a:r>
              <a:rPr lang="ru-RU" b="1" dirty="0" smtClean="0"/>
              <a:t> дозволило </a:t>
            </a:r>
            <a:r>
              <a:rPr lang="ru-RU" b="1" dirty="0" err="1" smtClean="0"/>
              <a:t>зменшити</a:t>
            </a:r>
            <a:r>
              <a:rPr lang="ru-RU" b="1" dirty="0" smtClean="0"/>
              <a:t> </a:t>
            </a:r>
            <a:r>
              <a:rPr lang="ru-RU" b="1" dirty="0" err="1" smtClean="0"/>
              <a:t>масу</a:t>
            </a:r>
            <a:r>
              <a:rPr lang="ru-RU" b="1" dirty="0" smtClean="0"/>
              <a:t> </a:t>
            </a:r>
            <a:r>
              <a:rPr lang="ru-RU" b="1" dirty="0" err="1" smtClean="0"/>
              <a:t>зброї</a:t>
            </a:r>
            <a:r>
              <a:rPr lang="ru-RU" b="1" dirty="0" smtClean="0"/>
              <a:t> на 100 </a:t>
            </a:r>
            <a:r>
              <a:rPr lang="ru-RU" b="1" dirty="0" err="1" smtClean="0"/>
              <a:t>грам</a:t>
            </a:r>
            <a:r>
              <a:rPr lang="ru-RU" b="1" dirty="0" smtClean="0"/>
              <a:t>). </a:t>
            </a:r>
            <a:r>
              <a:rPr lang="ru-RU" b="1" dirty="0" err="1" smtClean="0"/>
              <a:t>Демонстраційний</a:t>
            </a:r>
            <a:r>
              <a:rPr lang="ru-RU" b="1" dirty="0" smtClean="0"/>
              <a:t> </a:t>
            </a:r>
            <a:r>
              <a:rPr lang="ru-RU" b="1" dirty="0" err="1" smtClean="0"/>
              <a:t>зразок</a:t>
            </a:r>
            <a:r>
              <a:rPr lang="ru-RU" b="1" dirty="0" smtClean="0"/>
              <a:t> представлений у </a:t>
            </a:r>
            <a:r>
              <a:rPr lang="ru-RU" b="1" dirty="0" err="1" smtClean="0"/>
              <a:t>вересні</a:t>
            </a:r>
            <a:r>
              <a:rPr lang="ru-RU" b="1" dirty="0" smtClean="0"/>
              <a:t> 2015 на </a:t>
            </a:r>
            <a:r>
              <a:rPr lang="ru-RU" b="1" dirty="0" err="1" smtClean="0"/>
              <a:t>збройовій</a:t>
            </a:r>
            <a:r>
              <a:rPr lang="ru-RU" b="1" dirty="0" smtClean="0"/>
              <a:t> </a:t>
            </a:r>
            <a:r>
              <a:rPr lang="ru-RU" b="1" dirty="0" err="1" smtClean="0"/>
              <a:t>виставці</a:t>
            </a:r>
            <a:r>
              <a:rPr lang="ru-RU" b="1" dirty="0" smtClean="0"/>
              <a:t> «</a:t>
            </a:r>
            <a:r>
              <a:rPr lang="ru-RU" b="1" dirty="0" err="1" smtClean="0"/>
              <a:t>Зброя</a:t>
            </a:r>
            <a:r>
              <a:rPr lang="ru-RU" b="1" dirty="0" smtClean="0"/>
              <a:t> та безпека-2015»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9000" y="2070100"/>
            <a:ext cx="7493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FF00"/>
                </a:solidFill>
              </a:rPr>
              <a:t>ЗАСТОСУВАННЯ В УКРАЇНІ ТА СВІТІ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5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89000" y="1651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Застосування в Україні та світі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00" y="1003300"/>
            <a:ext cx="45339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</a:t>
            </a:r>
            <a:r>
              <a:rPr lang="ru-RU" sz="2000" b="1" dirty="0" err="1" smtClean="0"/>
              <a:t>Україна</a:t>
            </a:r>
            <a:r>
              <a:rPr lang="ru-RU" sz="2000" b="1" dirty="0" smtClean="0"/>
              <a:t>:</a:t>
            </a:r>
            <a:br>
              <a:rPr lang="ru-RU" sz="2000" b="1" dirty="0" smtClean="0"/>
            </a:br>
            <a:r>
              <a:rPr lang="ru-RU" sz="2000" b="1" dirty="0" smtClean="0"/>
              <a:t>         на </a:t>
            </a:r>
            <a:r>
              <a:rPr lang="ru-RU" sz="2000" b="1" dirty="0" err="1" smtClean="0"/>
              <a:t>озброєнні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поліції</a:t>
            </a:r>
            <a:r>
              <a:rPr lang="ru-RU" sz="2000" b="1" dirty="0" smtClean="0"/>
              <a:t> (</a:t>
            </a:r>
            <a:r>
              <a:rPr lang="ru-RU" sz="2000" b="1" dirty="0" err="1" smtClean="0"/>
              <a:t>окремих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категорій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співробітників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спецпідрозділу</a:t>
            </a:r>
            <a:r>
              <a:rPr lang="ru-RU" sz="2000" b="1" dirty="0" smtClean="0"/>
              <a:t> "Титан", </a:t>
            </a:r>
            <a:r>
              <a:rPr lang="ru-RU" sz="2000" b="1" dirty="0" err="1" smtClean="0"/>
              <a:t>спецпідрозділів</a:t>
            </a:r>
            <a:r>
              <a:rPr lang="ru-RU" sz="2000" b="1" dirty="0" smtClean="0"/>
              <a:t> "Беркут"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ППСМОН)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групи</a:t>
            </a:r>
            <a:r>
              <a:rPr lang="ru-RU" sz="2000" b="1" dirty="0" smtClean="0"/>
              <a:t> "А" Центру </a:t>
            </a:r>
            <a:r>
              <a:rPr lang="ru-RU" sz="2000" b="1" dirty="0" err="1" smtClean="0"/>
              <a:t>спеціальних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операцій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Служби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безпеки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        в 2014 </a:t>
            </a:r>
            <a:r>
              <a:rPr lang="ru-RU" sz="2000" b="1" dirty="0" err="1" smtClean="0"/>
              <a:t>році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пістолет</a:t>
            </a:r>
            <a:r>
              <a:rPr lang="ru-RU" sz="2000" b="1" dirty="0" smtClean="0"/>
              <a:t> "Форт-14ТП" </a:t>
            </a:r>
            <a:r>
              <a:rPr lang="ru-RU" sz="2000" b="1" dirty="0" err="1" smtClean="0"/>
              <a:t>був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прийнятий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озброєння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сухопутних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військ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>, у 2015 </a:t>
            </a:r>
            <a:r>
              <a:rPr lang="ru-RU" sz="2000" b="1" dirty="0" err="1" smtClean="0"/>
              <a:t>році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війська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надійшли</a:t>
            </a:r>
            <a:r>
              <a:rPr lang="ru-RU" sz="2000" b="1" dirty="0" smtClean="0"/>
              <a:t> 500 </a:t>
            </a:r>
            <a:r>
              <a:rPr lang="ru-RU" sz="2000" b="1" dirty="0" err="1" smtClean="0"/>
              <a:t>пістолетів</a:t>
            </a:r>
            <a:r>
              <a:rPr lang="ru-RU" sz="2000" b="1" dirty="0" smtClean="0"/>
              <a:t> "Форт-14ТП"</a:t>
            </a:r>
            <a:br>
              <a:rPr lang="ru-RU" sz="2000" b="1" dirty="0" smtClean="0"/>
            </a:br>
            <a:r>
              <a:rPr lang="ru-RU" sz="2000" b="1" dirty="0" smtClean="0"/>
              <a:t>         </a:t>
            </a:r>
            <a:r>
              <a:rPr lang="ru-RU" sz="2000" b="1" dirty="0" err="1" smtClean="0"/>
              <a:t>є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нагородних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зброєю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  </a:t>
            </a:r>
            <a:r>
              <a:rPr lang="ru-RU" sz="2000" b="1" dirty="0" err="1" smtClean="0"/>
              <a:t>Грузія</a:t>
            </a:r>
            <a:r>
              <a:rPr lang="ru-RU" sz="2000" b="1" dirty="0" smtClean="0"/>
              <a:t>:</a:t>
            </a:r>
            <a:br>
              <a:rPr lang="ru-RU" sz="2000" b="1" dirty="0" smtClean="0"/>
            </a:br>
            <a:r>
              <a:rPr lang="ru-RU" sz="2000" b="1" dirty="0" err="1" smtClean="0"/>
              <a:t>закуплений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щонайменше</a:t>
            </a:r>
            <a:r>
              <a:rPr lang="ru-RU" sz="2000" b="1" dirty="0" smtClean="0"/>
              <a:t> 1 шт. Форт-14ТП в </a:t>
            </a:r>
            <a:r>
              <a:rPr lang="ru-RU" sz="2000" b="1" dirty="0" err="1" smtClean="0"/>
              <a:t>нагородному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виконанні</a:t>
            </a:r>
            <a:endParaRPr lang="ru-RU" sz="2000" b="1" dirty="0"/>
          </a:p>
        </p:txBody>
      </p:sp>
      <p:pic>
        <p:nvPicPr>
          <p:cNvPr id="3481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2100" y="874712"/>
            <a:ext cx="3771900" cy="3074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военная заста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955800"/>
            <a:ext cx="6692900" cy="42291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2700" y="533400"/>
            <a:ext cx="718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 smtClean="0">
                <a:solidFill>
                  <a:srgbClr val="FFFF00"/>
                </a:solidFill>
              </a:rPr>
              <a:t>ДЯКУЮ ЗА УВАГУ!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1"/>
          <p:cNvSpPr>
            <a:spLocks noGrp="1"/>
          </p:cNvSpPr>
          <p:nvPr>
            <p:ph idx="1"/>
          </p:nvPr>
        </p:nvSpPr>
        <p:spPr>
          <a:xfrm>
            <a:off x="692150" y="1371600"/>
            <a:ext cx="5543550" cy="4767263"/>
          </a:xfrm>
        </p:spPr>
        <p:txBody>
          <a:bodyPr/>
          <a:lstStyle/>
          <a:p>
            <a:pPr marL="571500" indent="-571500" eaLnBrk="1" hangingPunct="1">
              <a:buFont typeface="Calibri Light" pitchFamily="34" charset="0"/>
              <a:buAutoNum type="romanUcPeriod"/>
            </a:pPr>
            <a:r>
              <a:rPr lang="uk-UA" sz="4000" dirty="0" smtClean="0"/>
              <a:t>Загальна інформація та будова</a:t>
            </a:r>
            <a:endParaRPr lang="en-US" sz="4000" dirty="0" smtClean="0"/>
          </a:p>
          <a:p>
            <a:pPr marL="571500" indent="-571500" eaLnBrk="1" hangingPunct="1">
              <a:buFont typeface="Calibri Light" pitchFamily="34" charset="0"/>
              <a:buAutoNum type="romanUcPeriod"/>
            </a:pPr>
            <a:r>
              <a:rPr lang="uk-UA" sz="4000" dirty="0" smtClean="0"/>
              <a:t>ТТХ</a:t>
            </a:r>
          </a:p>
          <a:p>
            <a:pPr marL="571500" indent="-571500" eaLnBrk="1" hangingPunct="1">
              <a:buFont typeface="Calibri Light" pitchFamily="34" charset="0"/>
              <a:buAutoNum type="romanUcPeriod"/>
            </a:pPr>
            <a:r>
              <a:rPr lang="uk-UA" sz="4000" dirty="0" smtClean="0"/>
              <a:t>Варіанти та модифікації</a:t>
            </a:r>
          </a:p>
          <a:p>
            <a:pPr marL="571500" indent="-571500" eaLnBrk="1" hangingPunct="1">
              <a:buFont typeface="Calibri Light" pitchFamily="34" charset="0"/>
              <a:buAutoNum type="romanUcPeriod"/>
            </a:pPr>
            <a:r>
              <a:rPr lang="uk-UA" sz="4000" dirty="0" smtClean="0"/>
              <a:t>Застосування в Україні та світі</a:t>
            </a:r>
          </a:p>
          <a:p>
            <a:pPr marL="571500" indent="-571500" eaLnBrk="1" hangingPunct="1">
              <a:buFont typeface="Calibri Light" pitchFamily="34" charset="0"/>
              <a:buAutoNum type="romanUcPeriod"/>
            </a:pPr>
            <a:endParaRPr lang="uk-UA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8650" y="177800"/>
            <a:ext cx="7886700" cy="1168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dirty="0">
                <a:solidFill>
                  <a:schemeClr val="tx1"/>
                </a:solidFill>
              </a:rPr>
              <a:t>Зміст презентації</a:t>
            </a:r>
            <a:endParaRPr lang="ru-RU" sz="40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2616200"/>
            <a:ext cx="3805239" cy="3925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1892300"/>
            <a:ext cx="8293100" cy="3543300"/>
          </a:xfrm>
        </p:spPr>
        <p:txBody>
          <a:bodyPr/>
          <a:lstStyle/>
          <a:p>
            <a:pPr algn="ctr"/>
            <a:r>
              <a:rPr lang="uk-UA" sz="6600" b="1" dirty="0" smtClean="0">
                <a:solidFill>
                  <a:srgbClr val="FFFF00"/>
                </a:solidFill>
              </a:rPr>
              <a:t>ЗАГАЛЬНА ІНФОРМАЦІЯ ТА БУДОВА</a:t>
            </a:r>
            <a:r>
              <a:rPr lang="en-US" sz="6600" dirty="0" smtClean="0"/>
              <a:t/>
            </a:r>
            <a:br>
              <a:rPr lang="en-US" sz="6600" dirty="0" smtClean="0"/>
            </a:b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482600"/>
            <a:ext cx="7835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FFFF00"/>
                </a:solidFill>
              </a:rPr>
              <a:t>ЗОВНІШНІЙ ВИГЛЯД ПІСТОЛЕТА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3" name="Picture 8" descr="Картинки по запросу форт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8204200" cy="523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9500" y="1168400"/>
            <a:ext cx="7772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Форт-14 - </a:t>
            </a:r>
            <a:r>
              <a:rPr lang="ru-RU" sz="2000" dirty="0" err="1" smtClean="0"/>
              <a:t>український</a:t>
            </a:r>
            <a:r>
              <a:rPr lang="ru-RU" sz="2000" dirty="0" smtClean="0"/>
              <a:t> </a:t>
            </a:r>
            <a:r>
              <a:rPr lang="ru-RU" sz="2000" dirty="0" err="1" smtClean="0"/>
              <a:t>самозарядний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пістолет</a:t>
            </a:r>
            <a:r>
              <a:rPr lang="ru-RU" sz="2000" dirty="0" smtClean="0"/>
              <a:t> </a:t>
            </a:r>
            <a:r>
              <a:rPr lang="ru-RU" sz="2000" dirty="0" err="1" smtClean="0"/>
              <a:t>під</a:t>
            </a:r>
            <a:r>
              <a:rPr lang="ru-RU" sz="2000" dirty="0" smtClean="0"/>
              <a:t> патрон 9 × 18 мм ПМ. </a:t>
            </a:r>
            <a:r>
              <a:rPr lang="ru-RU" sz="2000" dirty="0" err="1" smtClean="0"/>
              <a:t>Розробка</a:t>
            </a:r>
            <a:r>
              <a:rPr lang="ru-RU" sz="2000" dirty="0" smtClean="0"/>
              <a:t> </a:t>
            </a:r>
            <a:r>
              <a:rPr lang="ru-RU" sz="2000" dirty="0" err="1" smtClean="0"/>
              <a:t>пістолета</a:t>
            </a:r>
            <a:r>
              <a:rPr lang="ru-RU" sz="2000" dirty="0" smtClean="0"/>
              <a:t> </a:t>
            </a:r>
            <a:r>
              <a:rPr lang="ru-RU" sz="2000" dirty="0" err="1" smtClean="0"/>
              <a:t>почалася</a:t>
            </a:r>
            <a:r>
              <a:rPr lang="ru-RU" sz="2000" dirty="0" smtClean="0"/>
              <a:t> на НВО «Форт» у </a:t>
            </a:r>
            <a:r>
              <a:rPr lang="ru-RU" sz="2000" dirty="0" err="1" smtClean="0"/>
              <a:t>другій</a:t>
            </a:r>
            <a:r>
              <a:rPr lang="ru-RU" sz="2000" dirty="0" smtClean="0"/>
              <a:t> </a:t>
            </a:r>
            <a:r>
              <a:rPr lang="ru-RU" sz="2000" dirty="0" err="1" smtClean="0"/>
              <a:t>половині</a:t>
            </a:r>
            <a:r>
              <a:rPr lang="ru-RU" sz="2000" dirty="0" smtClean="0"/>
              <a:t> 1990-х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"Форт-14" </a:t>
            </a:r>
            <a:r>
              <a:rPr lang="ru-RU" sz="2000" dirty="0" err="1" smtClean="0"/>
              <a:t>виготовлений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зі</a:t>
            </a:r>
            <a:r>
              <a:rPr lang="ru-RU" sz="2000" dirty="0" smtClean="0"/>
              <a:t> </a:t>
            </a:r>
            <a:r>
              <a:rPr lang="ru-RU" sz="2000" dirty="0" err="1" smtClean="0"/>
              <a:t>збройової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сталі</a:t>
            </a:r>
            <a:r>
              <a:rPr lang="ru-RU" sz="2000" dirty="0" smtClean="0"/>
              <a:t>, накладки на рукоять </a:t>
            </a:r>
            <a:r>
              <a:rPr lang="ru-RU" sz="2000" dirty="0" err="1" smtClean="0"/>
              <a:t>виконані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дерева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пластмаси</a:t>
            </a:r>
            <a:r>
              <a:rPr lang="ru-RU" sz="2000" dirty="0" smtClean="0"/>
              <a:t>. Автоматика </a:t>
            </a:r>
            <a:r>
              <a:rPr lang="ru-RU" sz="2000" dirty="0" err="1" smtClean="0"/>
              <a:t>пістолета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працює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основі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віддачі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вільного</a:t>
            </a:r>
            <a:r>
              <a:rPr lang="ru-RU" sz="2000" dirty="0" smtClean="0"/>
              <a:t> затвора. </a:t>
            </a:r>
            <a:r>
              <a:rPr lang="ru-RU" sz="2000" dirty="0" err="1" smtClean="0"/>
              <a:t>Поворотна</a:t>
            </a:r>
            <a:r>
              <a:rPr lang="ru-RU" sz="2000" dirty="0" smtClean="0"/>
              <a:t> пружина </a:t>
            </a:r>
            <a:r>
              <a:rPr lang="ru-RU" sz="2000" dirty="0" err="1" smtClean="0"/>
              <a:t>розташована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під</a:t>
            </a:r>
            <a:r>
              <a:rPr lang="ru-RU" sz="2000" dirty="0" smtClean="0"/>
              <a:t> стволом.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Стовбур</a:t>
            </a:r>
            <a:r>
              <a:rPr lang="ru-RU" sz="2000" dirty="0" smtClean="0"/>
              <a:t> </a:t>
            </a:r>
            <a:r>
              <a:rPr lang="ru-RU" sz="2000" dirty="0" err="1" smtClean="0"/>
              <a:t>знімний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кріпиться</a:t>
            </a:r>
            <a:r>
              <a:rPr lang="ru-RU" sz="2000" dirty="0" smtClean="0"/>
              <a:t> до рамки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осі</a:t>
            </a:r>
            <a:r>
              <a:rPr lang="ru-RU" sz="2000" dirty="0" smtClean="0"/>
              <a:t> </a:t>
            </a:r>
            <a:r>
              <a:rPr lang="ru-RU" sz="2000" dirty="0" err="1" smtClean="0"/>
              <a:t>затворної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затримки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знімається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розбиранні</a:t>
            </a:r>
            <a:r>
              <a:rPr lang="ru-RU" sz="2000" dirty="0" smtClean="0"/>
              <a:t> </a:t>
            </a:r>
            <a:r>
              <a:rPr lang="ru-RU" sz="2000" dirty="0" err="1" smtClean="0"/>
              <a:t>зброї</a:t>
            </a:r>
            <a:r>
              <a:rPr lang="ru-RU" sz="2000" dirty="0" smtClean="0"/>
              <a:t>. У </a:t>
            </a:r>
            <a:r>
              <a:rPr lang="ru-RU" sz="2000" dirty="0" err="1" smtClean="0"/>
              <a:t>каналі</a:t>
            </a:r>
            <a:r>
              <a:rPr lang="ru-RU" sz="2000" dirty="0" smtClean="0"/>
              <a:t> ствола - </a:t>
            </a:r>
            <a:r>
              <a:rPr lang="ru-RU" sz="2000" dirty="0" err="1" smtClean="0"/>
              <a:t>шість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гексагональних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нарізів</a:t>
            </a:r>
            <a:r>
              <a:rPr lang="ru-RU" sz="2000" dirty="0" smtClean="0"/>
              <a:t> 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Запобіжні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пристрої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автоматичне</a:t>
            </a:r>
            <a:r>
              <a:rPr lang="ru-RU" sz="2000" dirty="0" smtClean="0"/>
              <a:t> </a:t>
            </a:r>
            <a:r>
              <a:rPr lang="ru-RU" sz="2000" dirty="0" err="1" smtClean="0"/>
              <a:t>блокування</a:t>
            </a:r>
            <a:r>
              <a:rPr lang="ru-RU" sz="2000" dirty="0" smtClean="0"/>
              <a:t> ударника при не </a:t>
            </a:r>
            <a:r>
              <a:rPr lang="ru-RU" sz="2000" dirty="0" err="1" smtClean="0"/>
              <a:t>натиснутому</a:t>
            </a:r>
            <a:r>
              <a:rPr lang="ru-RU" sz="2000" dirty="0" smtClean="0"/>
              <a:t> спусковому </a:t>
            </a:r>
            <a:r>
              <a:rPr lang="ru-RU" sz="2000" dirty="0" err="1" smtClean="0"/>
              <a:t>гачку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розташований</a:t>
            </a:r>
            <a:r>
              <a:rPr lang="ru-RU" sz="2000" dirty="0" smtClean="0"/>
              <a:t> на </a:t>
            </a:r>
            <a:r>
              <a:rPr lang="ru-RU" sz="2000" dirty="0" err="1" smtClean="0"/>
              <a:t>затворі</a:t>
            </a:r>
            <a:r>
              <a:rPr lang="ru-RU" sz="2000" dirty="0" smtClean="0"/>
              <a:t> </a:t>
            </a:r>
            <a:r>
              <a:rPr lang="ru-RU" sz="2000" dirty="0" err="1" smtClean="0"/>
              <a:t>ручний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запобіжник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дозволяє</a:t>
            </a:r>
            <a:r>
              <a:rPr lang="ru-RU" sz="2000" dirty="0" smtClean="0"/>
              <a:t> </a:t>
            </a:r>
            <a:r>
              <a:rPr lang="ru-RU" sz="2000" dirty="0" err="1" smtClean="0"/>
              <a:t>заблокувати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ударно-спусковий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механізм</a:t>
            </a:r>
            <a:r>
              <a:rPr lang="ru-RU" sz="2000" dirty="0" smtClean="0"/>
              <a:t> як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зведеним</a:t>
            </a:r>
            <a:r>
              <a:rPr lang="ru-RU" sz="2000" dirty="0" smtClean="0"/>
              <a:t>, так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зі</a:t>
            </a:r>
            <a:r>
              <a:rPr lang="ru-RU" sz="2000" dirty="0" smtClean="0"/>
              <a:t> </a:t>
            </a:r>
            <a:r>
              <a:rPr lang="ru-RU" sz="2000" dirty="0" err="1" smtClean="0"/>
              <a:t>спущеним</a:t>
            </a:r>
            <a:r>
              <a:rPr lang="ru-RU" sz="2000" dirty="0" smtClean="0"/>
              <a:t> курком.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04800"/>
            <a:ext cx="745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Загальна інформація та будова</a:t>
            </a:r>
            <a:endParaRPr lang="ru-RU" sz="3600" b="1" dirty="0">
              <a:solidFill>
                <a:srgbClr val="FFFF00"/>
              </a:solidFill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500" y="3175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Загальна</a:t>
            </a:r>
            <a:r>
              <a:rPr lang="uk-UA" sz="3200" b="1" dirty="0" smtClean="0">
                <a:solidFill>
                  <a:srgbClr val="FFFF00"/>
                </a:solidFill>
              </a:rPr>
              <a:t> інформація та будова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300" y="1422400"/>
            <a:ext cx="3975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Магазин </a:t>
            </a:r>
            <a:r>
              <a:rPr lang="ru-RU" sz="2400" dirty="0" err="1" smtClean="0"/>
              <a:t>коробчатий</a:t>
            </a:r>
            <a:r>
              <a:rPr lang="ru-RU" sz="2400" dirty="0" smtClean="0"/>
              <a:t>,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дворядним</a:t>
            </a:r>
            <a:r>
              <a:rPr lang="ru-RU" sz="2400" dirty="0" smtClean="0"/>
              <a:t> </a:t>
            </a:r>
            <a:r>
              <a:rPr lang="ru-RU" sz="2400" dirty="0" err="1" smtClean="0"/>
              <a:t>розташуванням</a:t>
            </a:r>
            <a:r>
              <a:rPr lang="ru-RU" sz="2400" dirty="0" smtClean="0"/>
              <a:t> </a:t>
            </a:r>
            <a:r>
              <a:rPr lang="ru-RU" sz="2400" dirty="0" err="1" smtClean="0"/>
              <a:t>патронів</a:t>
            </a:r>
            <a:r>
              <a:rPr lang="ru-RU" sz="2400" dirty="0" smtClean="0"/>
              <a:t>, </a:t>
            </a:r>
            <a:r>
              <a:rPr lang="ru-RU" sz="2400" dirty="0" err="1" smtClean="0"/>
              <a:t>засувка</a:t>
            </a:r>
            <a:r>
              <a:rPr lang="ru-RU" sz="2400" dirty="0" smtClean="0"/>
              <a:t> магазину </a:t>
            </a:r>
            <a:r>
              <a:rPr lang="ru-RU" sz="2400" dirty="0" err="1" smtClean="0"/>
              <a:t>розташована</a:t>
            </a:r>
            <a:r>
              <a:rPr lang="ru-RU" sz="2400" dirty="0" smtClean="0"/>
              <a:t> в </a:t>
            </a:r>
            <a:r>
              <a:rPr lang="ru-RU" sz="2400" dirty="0" err="1" smtClean="0"/>
              <a:t>підставі</a:t>
            </a:r>
            <a:r>
              <a:rPr lang="ru-RU" sz="2400" dirty="0" smtClean="0"/>
              <a:t> </a:t>
            </a:r>
            <a:r>
              <a:rPr lang="ru-RU" sz="2400" dirty="0" err="1" smtClean="0"/>
              <a:t>спускової</a:t>
            </a:r>
            <a:r>
              <a:rPr lang="ru-RU" sz="2400" dirty="0" smtClean="0"/>
              <a:t> скоби.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Штатні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прицільні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пристосування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нерегульовані</a:t>
            </a:r>
            <a:r>
              <a:rPr lang="ru-RU" sz="2400" dirty="0" smtClean="0"/>
              <a:t>, </a:t>
            </a:r>
            <a:r>
              <a:rPr lang="ru-RU" sz="2400" dirty="0" err="1" smtClean="0"/>
              <a:t>включають</a:t>
            </a:r>
            <a:r>
              <a:rPr lang="ru-RU" sz="2400" dirty="0" smtClean="0"/>
              <a:t> мушку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цілик</a:t>
            </a:r>
            <a:r>
              <a:rPr lang="ru-RU" sz="2400" dirty="0" smtClean="0"/>
              <a:t>, </a:t>
            </a:r>
            <a:r>
              <a:rPr lang="ru-RU" sz="2400" dirty="0" err="1" smtClean="0"/>
              <a:t>встановлений</a:t>
            </a:r>
            <a:r>
              <a:rPr lang="ru-RU" sz="2400" dirty="0" smtClean="0"/>
              <a:t> в поперечному пазу типу "</a:t>
            </a:r>
            <a:r>
              <a:rPr lang="ru-RU" sz="2400" dirty="0" err="1" smtClean="0"/>
              <a:t>ластівчин</a:t>
            </a:r>
            <a:r>
              <a:rPr lang="ru-RU" sz="2400" dirty="0" smtClean="0"/>
              <a:t> </a:t>
            </a:r>
            <a:r>
              <a:rPr lang="ru-RU" sz="2400" dirty="0" err="1" smtClean="0"/>
              <a:t>хвіст</a:t>
            </a:r>
            <a:r>
              <a:rPr lang="ru-RU" sz="2400" dirty="0" smtClean="0"/>
              <a:t>".</a:t>
            </a:r>
            <a:endParaRPr lang="ru-RU" sz="2400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4137" y="2209801"/>
            <a:ext cx="3979863" cy="284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4100" y="1968500"/>
            <a:ext cx="721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FF00"/>
                </a:solidFill>
              </a:rPr>
              <a:t>ТАКТИКО-ТЕХНІЧНІ ХАРАКТЕРИСТИКИ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4700" y="190500"/>
            <a:ext cx="808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Тактико-технічні характеристики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0" y="0"/>
            <a:ext cx="609600" cy="6892925"/>
            <a:chOff x="0" y="-15"/>
            <a:chExt cx="635" cy="4342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271" y="0"/>
              <a:ext cx="364" cy="4327"/>
            </a:xfrm>
            <a:custGeom>
              <a:avLst/>
              <a:gdLst/>
              <a:ahLst/>
              <a:cxnLst>
                <a:cxn ang="0">
                  <a:pos x="27" y="2682"/>
                </a:cxn>
                <a:cxn ang="0">
                  <a:pos x="0" y="9"/>
                </a:cxn>
                <a:cxn ang="0">
                  <a:pos x="354" y="0"/>
                </a:cxn>
                <a:cxn ang="0">
                  <a:pos x="363" y="4327"/>
                </a:cxn>
                <a:cxn ang="0">
                  <a:pos x="18" y="4318"/>
                </a:cxn>
              </a:cxnLst>
              <a:rect l="0" t="0" r="r" b="b"/>
              <a:pathLst>
                <a:path w="363" h="4327">
                  <a:moveTo>
                    <a:pt x="27" y="2682"/>
                  </a:moveTo>
                  <a:lnTo>
                    <a:pt x="0" y="9"/>
                  </a:lnTo>
                  <a:lnTo>
                    <a:pt x="354" y="0"/>
                  </a:lnTo>
                  <a:lnTo>
                    <a:pt x="363" y="4327"/>
                  </a:lnTo>
                  <a:lnTo>
                    <a:pt x="18" y="4318"/>
                  </a:lnTo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0" y="-15"/>
              <a:ext cx="299" cy="4330"/>
            </a:xfrm>
            <a:custGeom>
              <a:avLst/>
              <a:gdLst/>
              <a:ahLst/>
              <a:cxnLst>
                <a:cxn ang="0">
                  <a:pos x="10" y="1482"/>
                </a:cxn>
                <a:cxn ang="0">
                  <a:pos x="0" y="18"/>
                </a:cxn>
                <a:cxn ang="0">
                  <a:pos x="300" y="0"/>
                </a:cxn>
                <a:cxn ang="0">
                  <a:pos x="298" y="4322"/>
                </a:cxn>
                <a:cxn ang="0">
                  <a:pos x="2" y="4330"/>
                </a:cxn>
              </a:cxnLst>
              <a:rect l="0" t="0" r="r" b="b"/>
              <a:pathLst>
                <a:path w="300" h="4330">
                  <a:moveTo>
                    <a:pt x="10" y="1482"/>
                  </a:moveTo>
                  <a:lnTo>
                    <a:pt x="0" y="18"/>
                  </a:lnTo>
                  <a:lnTo>
                    <a:pt x="300" y="0"/>
                  </a:lnTo>
                  <a:lnTo>
                    <a:pt x="298" y="4322"/>
                  </a:lnTo>
                  <a:lnTo>
                    <a:pt x="2" y="4330"/>
                  </a:lnTo>
                </a:path>
              </a:pathLst>
            </a:cu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6" name="Picture 9" descr="ge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596900" cy="90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5500" y="863600"/>
            <a:ext cx="52197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Маса</a:t>
            </a:r>
            <a:r>
              <a:rPr lang="ru-RU" b="1" dirty="0" smtClean="0"/>
              <a:t>, кг: 920 г (без </a:t>
            </a:r>
            <a:r>
              <a:rPr lang="ru-RU" b="1" dirty="0" err="1" smtClean="0"/>
              <a:t>патронів</a:t>
            </a:r>
            <a:r>
              <a:rPr lang="ru-RU" b="1" dirty="0" smtClean="0"/>
              <a:t>) 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Довжина</a:t>
            </a:r>
            <a:r>
              <a:rPr lang="ru-RU" b="1" dirty="0" smtClean="0"/>
              <a:t>, мм: 210 мм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Патрон: 9</a:t>
            </a:r>
            <a:r>
              <a:rPr lang="en-US" b="1" dirty="0" smtClean="0"/>
              <a:t>x18 </a:t>
            </a:r>
            <a:r>
              <a:rPr lang="ru-RU" b="1" dirty="0" smtClean="0"/>
              <a:t>мм ПМ 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Калібр</a:t>
            </a:r>
            <a:r>
              <a:rPr lang="ru-RU" b="1" dirty="0" smtClean="0"/>
              <a:t>, мм :9 мм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Принципи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: </a:t>
            </a:r>
            <a:r>
              <a:rPr lang="ru-RU" b="1" dirty="0" err="1" smtClean="0"/>
              <a:t>самозарядний</a:t>
            </a:r>
            <a:r>
              <a:rPr lang="ru-RU" b="1" dirty="0" smtClean="0"/>
              <a:t>, УСМ </a:t>
            </a:r>
            <a:r>
              <a:rPr lang="ru-RU" b="1" dirty="0" err="1" smtClean="0"/>
              <a:t>подвійної</a:t>
            </a:r>
            <a:r>
              <a:rPr lang="ru-RU" b="1" dirty="0" smtClean="0"/>
              <a:t> </a:t>
            </a:r>
            <a:r>
              <a:rPr lang="ru-RU" b="1" dirty="0" err="1" smtClean="0"/>
              <a:t>дії</a:t>
            </a:r>
            <a:endParaRPr lang="ru-RU" b="1" dirty="0" smtClean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/>
              <a:t>С</a:t>
            </a:r>
            <a:r>
              <a:rPr lang="ru-RU" b="1" dirty="0" err="1" smtClean="0"/>
              <a:t>корострільність</a:t>
            </a:r>
            <a:r>
              <a:rPr lang="ru-RU" b="1" dirty="0" smtClean="0"/>
              <a:t>,</a:t>
            </a:r>
            <a:br>
              <a:rPr lang="ru-RU" b="1" dirty="0" smtClean="0"/>
            </a:br>
            <a:r>
              <a:rPr lang="ru-RU" b="1" dirty="0" err="1" smtClean="0"/>
              <a:t>пострілів</a:t>
            </a:r>
            <a:r>
              <a:rPr lang="ru-RU" b="1" dirty="0" smtClean="0"/>
              <a:t> / </a:t>
            </a:r>
            <a:r>
              <a:rPr lang="ru-RU" b="1" dirty="0" err="1" smtClean="0"/>
              <a:t>хв</a:t>
            </a:r>
            <a:r>
              <a:rPr lang="ru-RU" b="1" dirty="0" smtClean="0"/>
              <a:t>: 40 </a:t>
            </a:r>
            <a:r>
              <a:rPr lang="ru-RU" b="1" dirty="0" err="1" smtClean="0"/>
              <a:t>пострілів</a:t>
            </a:r>
            <a:r>
              <a:rPr lang="ru-RU" b="1" dirty="0" smtClean="0"/>
              <a:t> в </a:t>
            </a:r>
            <a:r>
              <a:rPr lang="ru-RU" b="1" dirty="0" err="1" smtClean="0"/>
              <a:t>хвилину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Початкова</a:t>
            </a:r>
            <a:r>
              <a:rPr lang="ru-RU" b="1" dirty="0" smtClean="0"/>
              <a:t> </a:t>
            </a:r>
            <a:r>
              <a:rPr lang="ru-RU" b="1" dirty="0" err="1" smtClean="0"/>
              <a:t>швидкість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кулі</a:t>
            </a:r>
            <a:r>
              <a:rPr lang="ru-RU" b="1" dirty="0" smtClean="0"/>
              <a:t>, м / с: ~ 335 м / с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Прицільна</a:t>
            </a:r>
            <a:r>
              <a:rPr lang="ru-RU" b="1" dirty="0" smtClean="0"/>
              <a:t> </a:t>
            </a:r>
            <a:r>
              <a:rPr lang="ru-RU" b="1" dirty="0" err="1" smtClean="0"/>
              <a:t>дальність</a:t>
            </a:r>
            <a:r>
              <a:rPr lang="ru-RU" b="1" dirty="0" smtClean="0"/>
              <a:t>, м: 50 м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 </a:t>
            </a:r>
            <a:r>
              <a:rPr lang="ru-RU" b="1" dirty="0" err="1" smtClean="0"/>
              <a:t>боєпостачання</a:t>
            </a:r>
            <a:r>
              <a:rPr lang="ru-RU" b="1" dirty="0" smtClean="0"/>
              <a:t>: </a:t>
            </a:r>
            <a:r>
              <a:rPr lang="ru-RU" b="1" dirty="0" err="1" smtClean="0"/>
              <a:t>коробчатий</a:t>
            </a:r>
            <a:r>
              <a:rPr lang="ru-RU" b="1" dirty="0" smtClean="0"/>
              <a:t> магазин на 16 </a:t>
            </a:r>
            <a:r>
              <a:rPr lang="ru-RU" b="1" dirty="0" err="1" smtClean="0"/>
              <a:t>або</a:t>
            </a:r>
            <a:r>
              <a:rPr lang="ru-RU" b="1" dirty="0" smtClean="0"/>
              <a:t> 24 </a:t>
            </a:r>
            <a:r>
              <a:rPr lang="ru-RU" b="1" dirty="0" err="1" smtClean="0"/>
              <a:t>патронів</a:t>
            </a:r>
            <a:endParaRPr lang="ru-RU" b="1" dirty="0"/>
          </a:p>
        </p:txBody>
      </p:sp>
      <p:pic>
        <p:nvPicPr>
          <p:cNvPr id="3277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7000" y="3581400"/>
            <a:ext cx="39370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800" y="1854200"/>
            <a:ext cx="80391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FF00"/>
                </a:solidFill>
              </a:rPr>
              <a:t>ВАРІАНТИ ТА МОДИФІКАЦІЇ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126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ЗАГАЛЬНА ІНФОРМАЦІЯ ТА БУДОВА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RePack by Diakov</cp:lastModifiedBy>
  <cp:revision>33</cp:revision>
  <dcterms:created xsi:type="dcterms:W3CDTF">2015-04-13T08:09:15Z</dcterms:created>
  <dcterms:modified xsi:type="dcterms:W3CDTF">2020-02-10T18:03:58Z</dcterms:modified>
</cp:coreProperties>
</file>