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76" r:id="rId11"/>
    <p:sldId id="271" r:id="rId12"/>
    <p:sldId id="272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4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43"/>
  </p:normalViewPr>
  <p:slideViewPr>
    <p:cSldViewPr snapToGrid="0" snapToObjects="1">
      <p:cViewPr varScale="1">
        <p:scale>
          <a:sx n="109" d="100"/>
          <a:sy n="109" d="100"/>
        </p:scale>
        <p:origin x="69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&#1048;&#1088;&#1072;\&#1044;.&#1052;&#1040;&#1043;&#1048;&#1057;&#1058;&#1056;&#1040;\&#1054;&#1090;&#1095;&#1077;&#1090;&#1085;&#1086;&#1089;&#1090;&#108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Об’єм добутого газу, млн. м3 за 2013 - 2018 рр.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7.5650956920498391E-2"/>
          <c:y val="0.19972337482710928"/>
          <c:w val="0.66848734669916676"/>
          <c:h val="0.6701795885472822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Об’єм добутого газу, млн. м3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Лист1!$A$3:$A$8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Лист1!$B$3:$B$8</c:f>
              <c:numCache>
                <c:formatCode>General</c:formatCode>
                <c:ptCount val="6"/>
                <c:pt idx="0">
                  <c:v>6030.89</c:v>
                </c:pt>
                <c:pt idx="1">
                  <c:v>6193.16</c:v>
                </c:pt>
                <c:pt idx="2">
                  <c:v>6457.88</c:v>
                </c:pt>
                <c:pt idx="3">
                  <c:v>6993.76</c:v>
                </c:pt>
                <c:pt idx="4">
                  <c:v>7239.45</c:v>
                </c:pt>
                <c:pt idx="5">
                  <c:v>7619.81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E07-4E91-83A8-A6863D4973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076672"/>
        <c:axId val="66078208"/>
      </c:lineChart>
      <c:catAx>
        <c:axId val="6607667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66078208"/>
        <c:crosses val="autoZero"/>
        <c:auto val="1"/>
        <c:lblAlgn val="ctr"/>
        <c:lblOffset val="100"/>
        <c:noMultiLvlLbl val="0"/>
      </c:catAx>
      <c:valAx>
        <c:axId val="66078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076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765532144786605"/>
          <c:y val="0.27354308927151738"/>
          <c:w val="0.22560777957860617"/>
          <c:h val="0.21003691965890153"/>
        </c:manualLayout>
      </c:layout>
      <c:overlay val="0"/>
    </c:legend>
    <c:plotVisOnly val="1"/>
    <c:dispBlanksAs val="gap"/>
    <c:showDLblsOverMax val="0"/>
  </c:chart>
  <c:spPr>
    <a:solidFill>
      <a:schemeClr val="lt1"/>
    </a:solidFill>
    <a:ln w="15875" cap="rnd" cmpd="sng" algn="ctr">
      <a:solidFill>
        <a:schemeClr val="accent1"/>
      </a:solidFill>
      <a:prstDash val="solid"/>
    </a:ln>
    <a:effectLst>
      <a:outerShdw blurRad="50800" dist="38100" dir="5400000" algn="t" rotWithShape="0">
        <a:prstClr val="black">
          <a:alpha val="40000"/>
        </a:prstClr>
      </a:outerShdw>
    </a:effectLst>
  </c:spPr>
  <c:txPr>
    <a:bodyPr/>
    <a:lstStyle/>
    <a:p>
      <a:pPr>
        <a:defRPr sz="1600" i="0">
          <a:solidFill>
            <a:schemeClr val="dk1"/>
          </a:solidFill>
          <a:latin typeface="+mn-lt"/>
          <a:ea typeface="+mn-ea"/>
          <a:cs typeface="+mn-cs"/>
        </a:defRPr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ru-RU" i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Середньооблікова</a:t>
            </a:r>
            <a:r>
              <a:rPr lang="ru-RU" i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i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чисельність</a:t>
            </a:r>
            <a:r>
              <a:rPr lang="ru-RU" i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ru-RU" i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працівників</a:t>
            </a:r>
            <a:r>
              <a:rPr lang="ru-RU" i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, </a:t>
            </a:r>
            <a:r>
              <a:rPr lang="ru-RU" i="1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осіб</a:t>
            </a:r>
            <a:endParaRPr lang="ru-RU" i="1" dirty="0"/>
          </a:p>
        </c:rich>
      </c:tx>
      <c:layout/>
      <c:overlay val="0"/>
      <c:spPr>
        <a:solidFill>
          <a:schemeClr val="accent1"/>
        </a:solidFill>
        <a:ln w="22225" cap="rnd" cmpd="sng" algn="ctr">
          <a:solidFill>
            <a:schemeClr val="lt1"/>
          </a:solidFill>
          <a:prstDash val="solid"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Лист2!$A$2</c:f>
              <c:strCache>
                <c:ptCount val="1"/>
                <c:pt idx="0">
                  <c:v>Середньооблікова чисельність усіх працівників в еквіваленті повної зайнятості, осіб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Лист2!$B$1:$C$1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Лист2!$B$2:$C$2</c:f>
              <c:numCache>
                <c:formatCode>General</c:formatCode>
                <c:ptCount val="2"/>
                <c:pt idx="0">
                  <c:v>3806</c:v>
                </c:pt>
                <c:pt idx="1">
                  <c:v>4176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7E-47EE-B1D9-9082EF6D06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092032"/>
        <c:axId val="66097920"/>
      </c:barChart>
      <c:catAx>
        <c:axId val="66092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6097920"/>
        <c:crosses val="autoZero"/>
        <c:auto val="1"/>
        <c:lblAlgn val="ctr"/>
        <c:lblOffset val="100"/>
        <c:noMultiLvlLbl val="0"/>
      </c:catAx>
      <c:valAx>
        <c:axId val="66097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092032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15875" cap="rnd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Лист3!$D$2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strRef>
              <c:f>Лист3!$A$3:$A$7</c:f>
              <c:strCache>
                <c:ptCount val="5"/>
                <c:pt idx="0">
                  <c:v>Матеріальні витрати</c:v>
                </c:pt>
                <c:pt idx="1">
                  <c:v>Витрати на оплату праці</c:v>
                </c:pt>
                <c:pt idx="2">
                  <c:v>Відрахування на соціальні заходи</c:v>
                </c:pt>
                <c:pt idx="3">
                  <c:v>Амортизація</c:v>
                </c:pt>
                <c:pt idx="4">
                  <c:v>Інші операційні витрати</c:v>
                </c:pt>
              </c:strCache>
            </c:strRef>
          </c:cat>
          <c:val>
            <c:numRef>
              <c:f>Лист3!$D$3:$D$7</c:f>
              <c:numCache>
                <c:formatCode>General</c:formatCode>
                <c:ptCount val="5"/>
                <c:pt idx="0">
                  <c:v>11.25</c:v>
                </c:pt>
                <c:pt idx="1">
                  <c:v>19.510000000000002</c:v>
                </c:pt>
                <c:pt idx="2">
                  <c:v>7.11</c:v>
                </c:pt>
                <c:pt idx="3">
                  <c:v>27.98</c:v>
                </c:pt>
                <c:pt idx="4">
                  <c:v>34.15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19-4E36-BF6F-1BA832063EF6}"/>
            </c:ext>
          </c:extLst>
        </c:ser>
        <c:ser>
          <c:idx val="1"/>
          <c:order val="1"/>
          <c:tx>
            <c:strRef>
              <c:f>Лист3!$E$2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strRef>
              <c:f>Лист3!$A$3:$A$7</c:f>
              <c:strCache>
                <c:ptCount val="5"/>
                <c:pt idx="0">
                  <c:v>Матеріальні витрати</c:v>
                </c:pt>
                <c:pt idx="1">
                  <c:v>Витрати на оплату праці</c:v>
                </c:pt>
                <c:pt idx="2">
                  <c:v>Відрахування на соціальні заходи</c:v>
                </c:pt>
                <c:pt idx="3">
                  <c:v>Амортизація</c:v>
                </c:pt>
                <c:pt idx="4">
                  <c:v>Інші операційні витрати</c:v>
                </c:pt>
              </c:strCache>
            </c:strRef>
          </c:cat>
          <c:val>
            <c:numRef>
              <c:f>Лист3!$E$3:$E$7</c:f>
              <c:numCache>
                <c:formatCode>General</c:formatCode>
                <c:ptCount val="5"/>
                <c:pt idx="0">
                  <c:v>8.94</c:v>
                </c:pt>
                <c:pt idx="1">
                  <c:v>13.39</c:v>
                </c:pt>
                <c:pt idx="2">
                  <c:v>4.9000000000000004</c:v>
                </c:pt>
                <c:pt idx="3">
                  <c:v>23.93</c:v>
                </c:pt>
                <c:pt idx="4">
                  <c:v>48.84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19-4E36-BF6F-1BA832063E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66110592"/>
        <c:axId val="66112128"/>
      </c:barChart>
      <c:catAx>
        <c:axId val="661105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6112128"/>
        <c:crosses val="autoZero"/>
        <c:auto val="1"/>
        <c:lblAlgn val="ctr"/>
        <c:lblOffset val="100"/>
        <c:noMultiLvlLbl val="0"/>
      </c:catAx>
      <c:valAx>
        <c:axId val="66112128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661105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15875" cap="rnd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dLbls>
            <c:dLbl>
              <c:idx val="0"/>
              <c:layout>
                <c:manualLayout>
                  <c:x val="-4.7222440944881892E-2"/>
                  <c:y val="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9C6-4364-95D3-975C1AD5218C}"/>
                </c:ext>
              </c:extLst>
            </c:dLbl>
            <c:dLbl>
              <c:idx val="2"/>
              <c:layout>
                <c:manualLayout>
                  <c:x val="-2.7777777777777779E-3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9C6-4364-95D3-975C1AD5218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Лист4!$B$2:$D$2</c:f>
              <c:strCache>
                <c:ptCount val="3"/>
                <c:pt idx="0">
                  <c:v>2016 рік</c:v>
                </c:pt>
                <c:pt idx="1">
                  <c:v>2017 рік</c:v>
                </c:pt>
                <c:pt idx="2">
                  <c:v>2018 рік</c:v>
                </c:pt>
              </c:strCache>
            </c:strRef>
          </c:cat>
          <c:val>
            <c:numRef>
              <c:f>Лист4!$B$5:$D$5</c:f>
              <c:numCache>
                <c:formatCode>#,##0</c:formatCode>
                <c:ptCount val="3"/>
                <c:pt idx="0">
                  <c:v>50695</c:v>
                </c:pt>
                <c:pt idx="1">
                  <c:v>50692</c:v>
                </c:pt>
                <c:pt idx="2">
                  <c:v>47134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C6-4364-95D3-975C1AD52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149376"/>
        <c:axId val="66151168"/>
      </c:lineChart>
      <c:catAx>
        <c:axId val="66149376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66151168"/>
        <c:crosses val="autoZero"/>
        <c:auto val="1"/>
        <c:lblAlgn val="ctr"/>
        <c:lblOffset val="100"/>
        <c:noMultiLvlLbl val="0"/>
      </c:catAx>
      <c:valAx>
        <c:axId val="6615116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661493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lt1"/>
    </a:solidFill>
    <a:ln w="15875" cap="rnd" cmpd="sng" algn="ctr">
      <a:solidFill>
        <a:schemeClr val="accent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uk-UA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687865-DD6F-4CDF-98E4-12CC4E9387A9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EB1D096-D95A-4D3B-AA52-57B21598F8C1}">
      <dgm:prSet phldrT="[Текст]" custT="1"/>
      <dgm:spPr/>
      <dgm:t>
        <a:bodyPr/>
        <a:lstStyle/>
        <a:p>
          <a:r>
            <a:rPr lang="uk-UA" sz="2000" i="0" dirty="0" smtClean="0"/>
            <a:t>Конституційний рівень (Конституція України ст. 42,54)</a:t>
          </a:r>
          <a:endParaRPr lang="ru-RU" sz="2000" i="0" dirty="0"/>
        </a:p>
      </dgm:t>
    </dgm:pt>
    <dgm:pt modelId="{D61DD032-86BB-4DB1-9938-E743F8B520FF}" type="parTrans" cxnId="{EAC81072-6FDC-4291-99FE-A16010F0526E}">
      <dgm:prSet/>
      <dgm:spPr/>
      <dgm:t>
        <a:bodyPr/>
        <a:lstStyle/>
        <a:p>
          <a:endParaRPr lang="ru-RU" i="0"/>
        </a:p>
      </dgm:t>
    </dgm:pt>
    <dgm:pt modelId="{1894D789-A391-4807-A8A6-BCD1615A1ACD}" type="sibTrans" cxnId="{EAC81072-6FDC-4291-99FE-A16010F0526E}">
      <dgm:prSet/>
      <dgm:spPr/>
      <dgm:t>
        <a:bodyPr/>
        <a:lstStyle/>
        <a:p>
          <a:endParaRPr lang="ru-RU" i="0"/>
        </a:p>
      </dgm:t>
    </dgm:pt>
    <dgm:pt modelId="{24B7F911-8CFD-4FC2-AEF5-AE4CBA85C264}">
      <dgm:prSet phldrT="[Текст]" custT="1"/>
      <dgm:spPr/>
      <dgm:t>
        <a:bodyPr/>
        <a:lstStyle/>
        <a:p>
          <a:r>
            <a:rPr lang="uk-UA" sz="2000" i="0" dirty="0" smtClean="0"/>
            <a:t>Підзаконні нормативно-правові бази (Укази, постанови)</a:t>
          </a:r>
          <a:endParaRPr lang="ru-RU" sz="2000" i="0" dirty="0"/>
        </a:p>
      </dgm:t>
    </dgm:pt>
    <dgm:pt modelId="{64A8E113-27B5-4334-B193-485C40A74EF9}" type="parTrans" cxnId="{7A7311DD-F620-483E-9C14-7153DCBEF4EB}">
      <dgm:prSet/>
      <dgm:spPr/>
      <dgm:t>
        <a:bodyPr/>
        <a:lstStyle/>
        <a:p>
          <a:endParaRPr lang="ru-RU" i="0"/>
        </a:p>
      </dgm:t>
    </dgm:pt>
    <dgm:pt modelId="{D19968CB-1330-434F-9BB8-CBE85849DDE1}" type="sibTrans" cxnId="{7A7311DD-F620-483E-9C14-7153DCBEF4EB}">
      <dgm:prSet/>
      <dgm:spPr/>
      <dgm:t>
        <a:bodyPr/>
        <a:lstStyle/>
        <a:p>
          <a:endParaRPr lang="ru-RU" i="0"/>
        </a:p>
      </dgm:t>
    </dgm:pt>
    <dgm:pt modelId="{22FA0E84-E30D-4014-9947-B6398693AAD2}">
      <dgm:prSet phldrT="[Текст]" custT="1"/>
      <dgm:spPr/>
      <dgm:t>
        <a:bodyPr/>
        <a:lstStyle/>
        <a:p>
          <a:r>
            <a:rPr lang="uk-UA" sz="2000" i="0" dirty="0" smtClean="0"/>
            <a:t>Локальні нормативно-правові акти (</a:t>
          </a:r>
          <a:r>
            <a:rPr lang="uk-UA" sz="2000" i="0" dirty="0" err="1" smtClean="0"/>
            <a:t>Утави</a:t>
          </a:r>
          <a:r>
            <a:rPr lang="uk-UA" sz="2000" i="0" dirty="0" smtClean="0"/>
            <a:t>, договори)</a:t>
          </a:r>
          <a:endParaRPr lang="ru-RU" sz="2000" i="0" dirty="0"/>
        </a:p>
      </dgm:t>
    </dgm:pt>
    <dgm:pt modelId="{896D53DB-6FFF-4577-BEEE-EFF8EA3E4391}" type="parTrans" cxnId="{FEF969D4-1EA8-4F29-B6B0-38A8B4A5A6A0}">
      <dgm:prSet/>
      <dgm:spPr/>
      <dgm:t>
        <a:bodyPr/>
        <a:lstStyle/>
        <a:p>
          <a:endParaRPr lang="ru-RU" i="0"/>
        </a:p>
      </dgm:t>
    </dgm:pt>
    <dgm:pt modelId="{4886FE99-58BE-4143-8665-6A199735E024}" type="sibTrans" cxnId="{FEF969D4-1EA8-4F29-B6B0-38A8B4A5A6A0}">
      <dgm:prSet/>
      <dgm:spPr/>
      <dgm:t>
        <a:bodyPr/>
        <a:lstStyle/>
        <a:p>
          <a:endParaRPr lang="ru-RU" i="0"/>
        </a:p>
      </dgm:t>
    </dgm:pt>
    <dgm:pt modelId="{D5D9DE55-A4E3-489A-A5C7-A3FC3B907E02}">
      <dgm:prSet phldrT="[Текст]" custT="1"/>
      <dgm:spPr/>
      <dgm:t>
        <a:bodyPr/>
        <a:lstStyle/>
        <a:p>
          <a:r>
            <a:rPr lang="uk-UA" sz="2000" i="0" dirty="0" smtClean="0"/>
            <a:t>Міжнародні правові договори (Наприклад, </a:t>
          </a:r>
          <a:r>
            <a:rPr lang="uk-UA" sz="2000" i="0" dirty="0" err="1" smtClean="0"/>
            <a:t>Венська</a:t>
          </a:r>
          <a:r>
            <a:rPr lang="uk-UA" sz="2000" i="0" dirty="0" smtClean="0"/>
            <a:t> конвенція «Про захист інвестицій»</a:t>
          </a:r>
          <a:endParaRPr lang="ru-RU" sz="2000" i="0" dirty="0"/>
        </a:p>
      </dgm:t>
    </dgm:pt>
    <dgm:pt modelId="{18837272-E96C-4CE1-969C-ED96B139BCFB}" type="parTrans" cxnId="{2FB9BA63-6C21-42A0-AAEA-7EA4AC2D38A7}">
      <dgm:prSet/>
      <dgm:spPr/>
      <dgm:t>
        <a:bodyPr/>
        <a:lstStyle/>
        <a:p>
          <a:endParaRPr lang="ru-RU" i="0"/>
        </a:p>
      </dgm:t>
    </dgm:pt>
    <dgm:pt modelId="{DF21C24F-DF1B-4C52-BCCA-4AD9CF24C233}" type="sibTrans" cxnId="{2FB9BA63-6C21-42A0-AAEA-7EA4AC2D38A7}">
      <dgm:prSet/>
      <dgm:spPr/>
      <dgm:t>
        <a:bodyPr/>
        <a:lstStyle/>
        <a:p>
          <a:endParaRPr lang="ru-RU" i="0"/>
        </a:p>
      </dgm:t>
    </dgm:pt>
    <dgm:pt modelId="{46028DD9-C5CE-440A-BA92-6958A41CC7AE}">
      <dgm:prSet phldrT="[Текст]" custT="1"/>
      <dgm:spPr/>
      <dgm:t>
        <a:bodyPr/>
        <a:lstStyle/>
        <a:p>
          <a:r>
            <a:rPr lang="uk-UA" sz="2000" i="0" dirty="0" err="1" smtClean="0"/>
            <a:t>Кондифіційні</a:t>
          </a:r>
          <a:r>
            <a:rPr lang="uk-UA" sz="2000" i="0" dirty="0" smtClean="0"/>
            <a:t> нормативно-правові акти ( Господарський кодекс, Цивільний кодекс, Закон України «Про інноваційну діяльність» </a:t>
          </a:r>
          <a:endParaRPr lang="ru-RU" sz="2000" i="0" dirty="0"/>
        </a:p>
      </dgm:t>
    </dgm:pt>
    <dgm:pt modelId="{7DA72AFE-B8E6-4F41-B7D8-BDFB828F1615}" type="parTrans" cxnId="{B4A37B2E-94FC-4985-8B7E-B4FF88C42CF6}">
      <dgm:prSet/>
      <dgm:spPr/>
      <dgm:t>
        <a:bodyPr/>
        <a:lstStyle/>
        <a:p>
          <a:endParaRPr lang="ru-RU" i="0"/>
        </a:p>
      </dgm:t>
    </dgm:pt>
    <dgm:pt modelId="{59CA8D34-540C-40E0-8F63-58380772592D}" type="sibTrans" cxnId="{B4A37B2E-94FC-4985-8B7E-B4FF88C42CF6}">
      <dgm:prSet/>
      <dgm:spPr/>
      <dgm:t>
        <a:bodyPr/>
        <a:lstStyle/>
        <a:p>
          <a:endParaRPr lang="ru-RU" i="0"/>
        </a:p>
      </dgm:t>
    </dgm:pt>
    <dgm:pt modelId="{9369B6C9-23F4-4ACC-9C16-AD39A13E7279}" type="pres">
      <dgm:prSet presAssocID="{84687865-DD6F-4CDF-98E4-12CC4E9387A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19B037-B26D-41FF-976F-15EB8465BB7D}" type="pres">
      <dgm:prSet presAssocID="{AEB1D096-D95A-4D3B-AA52-57B21598F8C1}" presName="parentLin" presStyleCnt="0"/>
      <dgm:spPr/>
    </dgm:pt>
    <dgm:pt modelId="{7CB8BC32-324B-4396-BAAE-4FA387FBED1C}" type="pres">
      <dgm:prSet presAssocID="{AEB1D096-D95A-4D3B-AA52-57B21598F8C1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AB489E9-6E3A-4B0C-B5E5-6CF34779A3D4}" type="pres">
      <dgm:prSet presAssocID="{AEB1D096-D95A-4D3B-AA52-57B21598F8C1}" presName="parentText" presStyleLbl="node1" presStyleIdx="0" presStyleCnt="5" custScaleX="1323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B3CBC-1EFA-4F77-9BB2-A6B8ADBD27A7}" type="pres">
      <dgm:prSet presAssocID="{AEB1D096-D95A-4D3B-AA52-57B21598F8C1}" presName="negativeSpace" presStyleCnt="0"/>
      <dgm:spPr/>
    </dgm:pt>
    <dgm:pt modelId="{C3869CF0-1F39-41A5-8BD8-F266D797BC3C}" type="pres">
      <dgm:prSet presAssocID="{AEB1D096-D95A-4D3B-AA52-57B21598F8C1}" presName="childText" presStyleLbl="conFgAcc1" presStyleIdx="0" presStyleCnt="5">
        <dgm:presLayoutVars>
          <dgm:bulletEnabled val="1"/>
        </dgm:presLayoutVars>
      </dgm:prSet>
      <dgm:spPr/>
    </dgm:pt>
    <dgm:pt modelId="{6C6743F3-5BC0-4042-AD87-9BD724642565}" type="pres">
      <dgm:prSet presAssocID="{1894D789-A391-4807-A8A6-BCD1615A1ACD}" presName="spaceBetweenRectangles" presStyleCnt="0"/>
      <dgm:spPr/>
    </dgm:pt>
    <dgm:pt modelId="{14E42EAB-74CD-47D1-A08A-0D5791CFE52E}" type="pres">
      <dgm:prSet presAssocID="{D5D9DE55-A4E3-489A-A5C7-A3FC3B907E02}" presName="parentLin" presStyleCnt="0"/>
      <dgm:spPr/>
    </dgm:pt>
    <dgm:pt modelId="{20929CBD-838A-47DC-A452-D8D47AA2EC22}" type="pres">
      <dgm:prSet presAssocID="{D5D9DE55-A4E3-489A-A5C7-A3FC3B907E0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CDC2F77D-B1AE-4B89-A95D-CBFF80312D74}" type="pres">
      <dgm:prSet presAssocID="{D5D9DE55-A4E3-489A-A5C7-A3FC3B907E02}" presName="parentText" presStyleLbl="node1" presStyleIdx="1" presStyleCnt="5" custScaleX="1323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DE3718-660A-4CC0-A4C6-21158807B159}" type="pres">
      <dgm:prSet presAssocID="{D5D9DE55-A4E3-489A-A5C7-A3FC3B907E02}" presName="negativeSpace" presStyleCnt="0"/>
      <dgm:spPr/>
    </dgm:pt>
    <dgm:pt modelId="{AD4788A1-A2A1-46E4-B0AD-6BDEC223834B}" type="pres">
      <dgm:prSet presAssocID="{D5D9DE55-A4E3-489A-A5C7-A3FC3B907E02}" presName="childText" presStyleLbl="conFgAcc1" presStyleIdx="1" presStyleCnt="5">
        <dgm:presLayoutVars>
          <dgm:bulletEnabled val="1"/>
        </dgm:presLayoutVars>
      </dgm:prSet>
      <dgm:spPr/>
    </dgm:pt>
    <dgm:pt modelId="{2B90BE15-3234-462E-8007-49637D872788}" type="pres">
      <dgm:prSet presAssocID="{DF21C24F-DF1B-4C52-BCCA-4AD9CF24C233}" presName="spaceBetweenRectangles" presStyleCnt="0"/>
      <dgm:spPr/>
    </dgm:pt>
    <dgm:pt modelId="{ED15238F-A8FD-47EF-B167-6EAB0DAB8033}" type="pres">
      <dgm:prSet presAssocID="{46028DD9-C5CE-440A-BA92-6958A41CC7AE}" presName="parentLin" presStyleCnt="0"/>
      <dgm:spPr/>
    </dgm:pt>
    <dgm:pt modelId="{7521800D-D88D-4DD9-8958-2CED36712B3B}" type="pres">
      <dgm:prSet presAssocID="{46028DD9-C5CE-440A-BA92-6958A41CC7AE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1651D8F3-8718-45BB-AAC1-21A2B24590E8}" type="pres">
      <dgm:prSet presAssocID="{46028DD9-C5CE-440A-BA92-6958A41CC7AE}" presName="parentText" presStyleLbl="node1" presStyleIdx="2" presStyleCnt="5" custScaleX="1323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5B6AFD-3ABD-44B4-BA5B-11ABC69F7F95}" type="pres">
      <dgm:prSet presAssocID="{46028DD9-C5CE-440A-BA92-6958A41CC7AE}" presName="negativeSpace" presStyleCnt="0"/>
      <dgm:spPr/>
    </dgm:pt>
    <dgm:pt modelId="{E243CF88-C919-4743-83E2-B3D02570B4BB}" type="pres">
      <dgm:prSet presAssocID="{46028DD9-C5CE-440A-BA92-6958A41CC7AE}" presName="childText" presStyleLbl="conFgAcc1" presStyleIdx="2" presStyleCnt="5">
        <dgm:presLayoutVars>
          <dgm:bulletEnabled val="1"/>
        </dgm:presLayoutVars>
      </dgm:prSet>
      <dgm:spPr/>
    </dgm:pt>
    <dgm:pt modelId="{EA084181-D2F6-4B15-AD0D-C4AC520C196C}" type="pres">
      <dgm:prSet presAssocID="{59CA8D34-540C-40E0-8F63-58380772592D}" presName="spaceBetweenRectangles" presStyleCnt="0"/>
      <dgm:spPr/>
    </dgm:pt>
    <dgm:pt modelId="{DB09DE39-FBCC-4532-96B7-4BBBC69AB6FF}" type="pres">
      <dgm:prSet presAssocID="{24B7F911-8CFD-4FC2-AEF5-AE4CBA85C264}" presName="parentLin" presStyleCnt="0"/>
      <dgm:spPr/>
    </dgm:pt>
    <dgm:pt modelId="{670F74B0-38A1-4798-B609-439851438F5C}" type="pres">
      <dgm:prSet presAssocID="{24B7F911-8CFD-4FC2-AEF5-AE4CBA85C26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BD545EE5-A510-42AD-B0FE-0277789B01D4}" type="pres">
      <dgm:prSet presAssocID="{24B7F911-8CFD-4FC2-AEF5-AE4CBA85C264}" presName="parentText" presStyleLbl="node1" presStyleIdx="3" presStyleCnt="5" custScaleX="1323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2D088-A6B1-4D92-9830-C3C03E6FAEB1}" type="pres">
      <dgm:prSet presAssocID="{24B7F911-8CFD-4FC2-AEF5-AE4CBA85C264}" presName="negativeSpace" presStyleCnt="0"/>
      <dgm:spPr/>
    </dgm:pt>
    <dgm:pt modelId="{B73827B1-5CB5-4B05-93B3-2FDA67D4F815}" type="pres">
      <dgm:prSet presAssocID="{24B7F911-8CFD-4FC2-AEF5-AE4CBA85C264}" presName="childText" presStyleLbl="conFgAcc1" presStyleIdx="3" presStyleCnt="5">
        <dgm:presLayoutVars>
          <dgm:bulletEnabled val="1"/>
        </dgm:presLayoutVars>
      </dgm:prSet>
      <dgm:spPr/>
    </dgm:pt>
    <dgm:pt modelId="{AFCABCC7-A07A-4380-BEA8-92B6719F910C}" type="pres">
      <dgm:prSet presAssocID="{D19968CB-1330-434F-9BB8-CBE85849DDE1}" presName="spaceBetweenRectangles" presStyleCnt="0"/>
      <dgm:spPr/>
    </dgm:pt>
    <dgm:pt modelId="{29A11F8D-F5C8-4A04-ABA3-7334822BB016}" type="pres">
      <dgm:prSet presAssocID="{22FA0E84-E30D-4014-9947-B6398693AAD2}" presName="parentLin" presStyleCnt="0"/>
      <dgm:spPr/>
    </dgm:pt>
    <dgm:pt modelId="{FDE976D7-54E8-4DBA-A1D1-C5325564F813}" type="pres">
      <dgm:prSet presAssocID="{22FA0E84-E30D-4014-9947-B6398693AAD2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4F439A30-1815-471D-94EE-A063C249AE07}" type="pres">
      <dgm:prSet presAssocID="{22FA0E84-E30D-4014-9947-B6398693AAD2}" presName="parentText" presStyleLbl="node1" presStyleIdx="4" presStyleCnt="5" custScaleX="1323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399EFB-952D-4424-ABBC-7510638BDDF1}" type="pres">
      <dgm:prSet presAssocID="{22FA0E84-E30D-4014-9947-B6398693AAD2}" presName="negativeSpace" presStyleCnt="0"/>
      <dgm:spPr/>
    </dgm:pt>
    <dgm:pt modelId="{B2254D8F-D40F-4C62-B443-76ED944CCFBC}" type="pres">
      <dgm:prSet presAssocID="{22FA0E84-E30D-4014-9947-B6398693AAD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4A37B2E-94FC-4985-8B7E-B4FF88C42CF6}" srcId="{84687865-DD6F-4CDF-98E4-12CC4E9387A9}" destId="{46028DD9-C5CE-440A-BA92-6958A41CC7AE}" srcOrd="2" destOrd="0" parTransId="{7DA72AFE-B8E6-4F41-B7D8-BDFB828F1615}" sibTransId="{59CA8D34-540C-40E0-8F63-58380772592D}"/>
    <dgm:cxn modelId="{AFCB07EA-485E-4CBB-8214-1FC30E6AA820}" type="presOf" srcId="{84687865-DD6F-4CDF-98E4-12CC4E9387A9}" destId="{9369B6C9-23F4-4ACC-9C16-AD39A13E7279}" srcOrd="0" destOrd="0" presId="urn:microsoft.com/office/officeart/2005/8/layout/list1"/>
    <dgm:cxn modelId="{F00B7EEA-85CB-4F68-81F3-6DA70BBAED4F}" type="presOf" srcId="{22FA0E84-E30D-4014-9947-B6398693AAD2}" destId="{FDE976D7-54E8-4DBA-A1D1-C5325564F813}" srcOrd="0" destOrd="0" presId="urn:microsoft.com/office/officeart/2005/8/layout/list1"/>
    <dgm:cxn modelId="{2FB9BA63-6C21-42A0-AAEA-7EA4AC2D38A7}" srcId="{84687865-DD6F-4CDF-98E4-12CC4E9387A9}" destId="{D5D9DE55-A4E3-489A-A5C7-A3FC3B907E02}" srcOrd="1" destOrd="0" parTransId="{18837272-E96C-4CE1-969C-ED96B139BCFB}" sibTransId="{DF21C24F-DF1B-4C52-BCCA-4AD9CF24C233}"/>
    <dgm:cxn modelId="{005F16D2-417C-4C26-B3C9-F51B3E03BAC5}" type="presOf" srcId="{24B7F911-8CFD-4FC2-AEF5-AE4CBA85C264}" destId="{670F74B0-38A1-4798-B609-439851438F5C}" srcOrd="0" destOrd="0" presId="urn:microsoft.com/office/officeart/2005/8/layout/list1"/>
    <dgm:cxn modelId="{3AF8FC86-5FB3-418F-8529-A127D6634AE2}" type="presOf" srcId="{AEB1D096-D95A-4D3B-AA52-57B21598F8C1}" destId="{8AB489E9-6E3A-4B0C-B5E5-6CF34779A3D4}" srcOrd="1" destOrd="0" presId="urn:microsoft.com/office/officeart/2005/8/layout/list1"/>
    <dgm:cxn modelId="{A1C37F38-60B4-44E4-A904-7ACF1772C897}" type="presOf" srcId="{D5D9DE55-A4E3-489A-A5C7-A3FC3B907E02}" destId="{20929CBD-838A-47DC-A452-D8D47AA2EC22}" srcOrd="0" destOrd="0" presId="urn:microsoft.com/office/officeart/2005/8/layout/list1"/>
    <dgm:cxn modelId="{FABBC2CC-12C4-45EF-A678-D92B87E2DF09}" type="presOf" srcId="{AEB1D096-D95A-4D3B-AA52-57B21598F8C1}" destId="{7CB8BC32-324B-4396-BAAE-4FA387FBED1C}" srcOrd="0" destOrd="0" presId="urn:microsoft.com/office/officeart/2005/8/layout/list1"/>
    <dgm:cxn modelId="{993A56D7-619D-4097-8EF6-781F0F016E67}" type="presOf" srcId="{22FA0E84-E30D-4014-9947-B6398693AAD2}" destId="{4F439A30-1815-471D-94EE-A063C249AE07}" srcOrd="1" destOrd="0" presId="urn:microsoft.com/office/officeart/2005/8/layout/list1"/>
    <dgm:cxn modelId="{FEF969D4-1EA8-4F29-B6B0-38A8B4A5A6A0}" srcId="{84687865-DD6F-4CDF-98E4-12CC4E9387A9}" destId="{22FA0E84-E30D-4014-9947-B6398693AAD2}" srcOrd="4" destOrd="0" parTransId="{896D53DB-6FFF-4577-BEEE-EFF8EA3E4391}" sibTransId="{4886FE99-58BE-4143-8665-6A199735E024}"/>
    <dgm:cxn modelId="{6283A9BE-4860-4A11-A216-EFAA9D1C959B}" type="presOf" srcId="{46028DD9-C5CE-440A-BA92-6958A41CC7AE}" destId="{7521800D-D88D-4DD9-8958-2CED36712B3B}" srcOrd="0" destOrd="0" presId="urn:microsoft.com/office/officeart/2005/8/layout/list1"/>
    <dgm:cxn modelId="{F3977858-6FB1-46B4-9D95-94045110C249}" type="presOf" srcId="{24B7F911-8CFD-4FC2-AEF5-AE4CBA85C264}" destId="{BD545EE5-A510-42AD-B0FE-0277789B01D4}" srcOrd="1" destOrd="0" presId="urn:microsoft.com/office/officeart/2005/8/layout/list1"/>
    <dgm:cxn modelId="{D7ACC9E5-771B-455D-A956-F72C09818D71}" type="presOf" srcId="{D5D9DE55-A4E3-489A-A5C7-A3FC3B907E02}" destId="{CDC2F77D-B1AE-4B89-A95D-CBFF80312D74}" srcOrd="1" destOrd="0" presId="urn:microsoft.com/office/officeart/2005/8/layout/list1"/>
    <dgm:cxn modelId="{EAC81072-6FDC-4291-99FE-A16010F0526E}" srcId="{84687865-DD6F-4CDF-98E4-12CC4E9387A9}" destId="{AEB1D096-D95A-4D3B-AA52-57B21598F8C1}" srcOrd="0" destOrd="0" parTransId="{D61DD032-86BB-4DB1-9938-E743F8B520FF}" sibTransId="{1894D789-A391-4807-A8A6-BCD1615A1ACD}"/>
    <dgm:cxn modelId="{7A7311DD-F620-483E-9C14-7153DCBEF4EB}" srcId="{84687865-DD6F-4CDF-98E4-12CC4E9387A9}" destId="{24B7F911-8CFD-4FC2-AEF5-AE4CBA85C264}" srcOrd="3" destOrd="0" parTransId="{64A8E113-27B5-4334-B193-485C40A74EF9}" sibTransId="{D19968CB-1330-434F-9BB8-CBE85849DDE1}"/>
    <dgm:cxn modelId="{95EE7DAF-01DF-4045-A651-F84FFC5BA14A}" type="presOf" srcId="{46028DD9-C5CE-440A-BA92-6958A41CC7AE}" destId="{1651D8F3-8718-45BB-AAC1-21A2B24590E8}" srcOrd="1" destOrd="0" presId="urn:microsoft.com/office/officeart/2005/8/layout/list1"/>
    <dgm:cxn modelId="{77F19A55-4CD0-4041-B478-AD5010D46C78}" type="presParOf" srcId="{9369B6C9-23F4-4ACC-9C16-AD39A13E7279}" destId="{BC19B037-B26D-41FF-976F-15EB8465BB7D}" srcOrd="0" destOrd="0" presId="urn:microsoft.com/office/officeart/2005/8/layout/list1"/>
    <dgm:cxn modelId="{20E554D7-98B8-43B4-8B9D-A6F221D166CA}" type="presParOf" srcId="{BC19B037-B26D-41FF-976F-15EB8465BB7D}" destId="{7CB8BC32-324B-4396-BAAE-4FA387FBED1C}" srcOrd="0" destOrd="0" presId="urn:microsoft.com/office/officeart/2005/8/layout/list1"/>
    <dgm:cxn modelId="{A3814F37-3A30-4A3C-8FA9-2AC9E11E375C}" type="presParOf" srcId="{BC19B037-B26D-41FF-976F-15EB8465BB7D}" destId="{8AB489E9-6E3A-4B0C-B5E5-6CF34779A3D4}" srcOrd="1" destOrd="0" presId="urn:microsoft.com/office/officeart/2005/8/layout/list1"/>
    <dgm:cxn modelId="{B9CB0961-82F1-459D-BE7C-6488D7EADB0A}" type="presParOf" srcId="{9369B6C9-23F4-4ACC-9C16-AD39A13E7279}" destId="{F95B3CBC-1EFA-4F77-9BB2-A6B8ADBD27A7}" srcOrd="1" destOrd="0" presId="urn:microsoft.com/office/officeart/2005/8/layout/list1"/>
    <dgm:cxn modelId="{D5A22F88-875B-485C-914A-4B63421D2864}" type="presParOf" srcId="{9369B6C9-23F4-4ACC-9C16-AD39A13E7279}" destId="{C3869CF0-1F39-41A5-8BD8-F266D797BC3C}" srcOrd="2" destOrd="0" presId="urn:microsoft.com/office/officeart/2005/8/layout/list1"/>
    <dgm:cxn modelId="{FBC36FD3-37A4-4D2B-AC60-1D5F0ECC8A38}" type="presParOf" srcId="{9369B6C9-23F4-4ACC-9C16-AD39A13E7279}" destId="{6C6743F3-5BC0-4042-AD87-9BD724642565}" srcOrd="3" destOrd="0" presId="urn:microsoft.com/office/officeart/2005/8/layout/list1"/>
    <dgm:cxn modelId="{7655CABC-DEA8-4E9D-93C7-F5D2D30ED0CB}" type="presParOf" srcId="{9369B6C9-23F4-4ACC-9C16-AD39A13E7279}" destId="{14E42EAB-74CD-47D1-A08A-0D5791CFE52E}" srcOrd="4" destOrd="0" presId="urn:microsoft.com/office/officeart/2005/8/layout/list1"/>
    <dgm:cxn modelId="{238EC506-EE2A-4D6B-8365-B680B0C101AB}" type="presParOf" srcId="{14E42EAB-74CD-47D1-A08A-0D5791CFE52E}" destId="{20929CBD-838A-47DC-A452-D8D47AA2EC22}" srcOrd="0" destOrd="0" presId="urn:microsoft.com/office/officeart/2005/8/layout/list1"/>
    <dgm:cxn modelId="{9177E214-7E03-44AA-B387-2CB9B345F16A}" type="presParOf" srcId="{14E42EAB-74CD-47D1-A08A-0D5791CFE52E}" destId="{CDC2F77D-B1AE-4B89-A95D-CBFF80312D74}" srcOrd="1" destOrd="0" presId="urn:microsoft.com/office/officeart/2005/8/layout/list1"/>
    <dgm:cxn modelId="{BC82D1CC-F32F-4506-8DDC-18BA1679032D}" type="presParOf" srcId="{9369B6C9-23F4-4ACC-9C16-AD39A13E7279}" destId="{60DE3718-660A-4CC0-A4C6-21158807B159}" srcOrd="5" destOrd="0" presId="urn:microsoft.com/office/officeart/2005/8/layout/list1"/>
    <dgm:cxn modelId="{8D43455A-5AC7-450D-9BE3-A0BE91E7F19F}" type="presParOf" srcId="{9369B6C9-23F4-4ACC-9C16-AD39A13E7279}" destId="{AD4788A1-A2A1-46E4-B0AD-6BDEC223834B}" srcOrd="6" destOrd="0" presId="urn:microsoft.com/office/officeart/2005/8/layout/list1"/>
    <dgm:cxn modelId="{B46D9D7F-A26C-4C4D-AB88-8B3166A8E153}" type="presParOf" srcId="{9369B6C9-23F4-4ACC-9C16-AD39A13E7279}" destId="{2B90BE15-3234-462E-8007-49637D872788}" srcOrd="7" destOrd="0" presId="urn:microsoft.com/office/officeart/2005/8/layout/list1"/>
    <dgm:cxn modelId="{F70B37EB-92F0-4566-B4E9-DA2A041A50BA}" type="presParOf" srcId="{9369B6C9-23F4-4ACC-9C16-AD39A13E7279}" destId="{ED15238F-A8FD-47EF-B167-6EAB0DAB8033}" srcOrd="8" destOrd="0" presId="urn:microsoft.com/office/officeart/2005/8/layout/list1"/>
    <dgm:cxn modelId="{07E6DEA6-6061-4298-9EA2-BF22CDF13A94}" type="presParOf" srcId="{ED15238F-A8FD-47EF-B167-6EAB0DAB8033}" destId="{7521800D-D88D-4DD9-8958-2CED36712B3B}" srcOrd="0" destOrd="0" presId="urn:microsoft.com/office/officeart/2005/8/layout/list1"/>
    <dgm:cxn modelId="{77CC6125-297C-4842-84EF-1C7880D3BE68}" type="presParOf" srcId="{ED15238F-A8FD-47EF-B167-6EAB0DAB8033}" destId="{1651D8F3-8718-45BB-AAC1-21A2B24590E8}" srcOrd="1" destOrd="0" presId="urn:microsoft.com/office/officeart/2005/8/layout/list1"/>
    <dgm:cxn modelId="{24A7BF39-F16E-4AE6-9C3D-6936F25A77B9}" type="presParOf" srcId="{9369B6C9-23F4-4ACC-9C16-AD39A13E7279}" destId="{2D5B6AFD-3ABD-44B4-BA5B-11ABC69F7F95}" srcOrd="9" destOrd="0" presId="urn:microsoft.com/office/officeart/2005/8/layout/list1"/>
    <dgm:cxn modelId="{DB666C7E-8853-4AEF-AA96-16E5F2BF600B}" type="presParOf" srcId="{9369B6C9-23F4-4ACC-9C16-AD39A13E7279}" destId="{E243CF88-C919-4743-83E2-B3D02570B4BB}" srcOrd="10" destOrd="0" presId="urn:microsoft.com/office/officeart/2005/8/layout/list1"/>
    <dgm:cxn modelId="{F683E180-08C3-44F6-B636-459EB5195183}" type="presParOf" srcId="{9369B6C9-23F4-4ACC-9C16-AD39A13E7279}" destId="{EA084181-D2F6-4B15-AD0D-C4AC520C196C}" srcOrd="11" destOrd="0" presId="urn:microsoft.com/office/officeart/2005/8/layout/list1"/>
    <dgm:cxn modelId="{DFC74D99-46A9-4135-903D-CBE7909DDC1D}" type="presParOf" srcId="{9369B6C9-23F4-4ACC-9C16-AD39A13E7279}" destId="{DB09DE39-FBCC-4532-96B7-4BBBC69AB6FF}" srcOrd="12" destOrd="0" presId="urn:microsoft.com/office/officeart/2005/8/layout/list1"/>
    <dgm:cxn modelId="{FA07AA52-C194-43EE-871F-F8956DD7292F}" type="presParOf" srcId="{DB09DE39-FBCC-4532-96B7-4BBBC69AB6FF}" destId="{670F74B0-38A1-4798-B609-439851438F5C}" srcOrd="0" destOrd="0" presId="urn:microsoft.com/office/officeart/2005/8/layout/list1"/>
    <dgm:cxn modelId="{F6FF0626-9F2F-4834-8576-1BC577F1FB20}" type="presParOf" srcId="{DB09DE39-FBCC-4532-96B7-4BBBC69AB6FF}" destId="{BD545EE5-A510-42AD-B0FE-0277789B01D4}" srcOrd="1" destOrd="0" presId="urn:microsoft.com/office/officeart/2005/8/layout/list1"/>
    <dgm:cxn modelId="{EAF9D594-4622-4800-9EF1-561EEE62DEBE}" type="presParOf" srcId="{9369B6C9-23F4-4ACC-9C16-AD39A13E7279}" destId="{1952D088-A6B1-4D92-9830-C3C03E6FAEB1}" srcOrd="13" destOrd="0" presId="urn:microsoft.com/office/officeart/2005/8/layout/list1"/>
    <dgm:cxn modelId="{6E4A1F52-1ECE-486F-9E45-786F0A13B345}" type="presParOf" srcId="{9369B6C9-23F4-4ACC-9C16-AD39A13E7279}" destId="{B73827B1-5CB5-4B05-93B3-2FDA67D4F815}" srcOrd="14" destOrd="0" presId="urn:microsoft.com/office/officeart/2005/8/layout/list1"/>
    <dgm:cxn modelId="{6B0F6502-143B-431C-BA84-11122DC50D59}" type="presParOf" srcId="{9369B6C9-23F4-4ACC-9C16-AD39A13E7279}" destId="{AFCABCC7-A07A-4380-BEA8-92B6719F910C}" srcOrd="15" destOrd="0" presId="urn:microsoft.com/office/officeart/2005/8/layout/list1"/>
    <dgm:cxn modelId="{4CEE5EE2-E2A8-45FC-8CBC-249438413A4C}" type="presParOf" srcId="{9369B6C9-23F4-4ACC-9C16-AD39A13E7279}" destId="{29A11F8D-F5C8-4A04-ABA3-7334822BB016}" srcOrd="16" destOrd="0" presId="urn:microsoft.com/office/officeart/2005/8/layout/list1"/>
    <dgm:cxn modelId="{22EDDD7A-999A-4792-9F39-C5A012B36602}" type="presParOf" srcId="{29A11F8D-F5C8-4A04-ABA3-7334822BB016}" destId="{FDE976D7-54E8-4DBA-A1D1-C5325564F813}" srcOrd="0" destOrd="0" presId="urn:microsoft.com/office/officeart/2005/8/layout/list1"/>
    <dgm:cxn modelId="{1468A23D-5F94-4DFA-A9D5-29329A18B095}" type="presParOf" srcId="{29A11F8D-F5C8-4A04-ABA3-7334822BB016}" destId="{4F439A30-1815-471D-94EE-A063C249AE07}" srcOrd="1" destOrd="0" presId="urn:microsoft.com/office/officeart/2005/8/layout/list1"/>
    <dgm:cxn modelId="{784AD61F-9AC2-4AB2-9507-71349E3F2605}" type="presParOf" srcId="{9369B6C9-23F4-4ACC-9C16-AD39A13E7279}" destId="{DB399EFB-952D-4424-ABBC-7510638BDDF1}" srcOrd="17" destOrd="0" presId="urn:microsoft.com/office/officeart/2005/8/layout/list1"/>
    <dgm:cxn modelId="{5B83BFDA-5770-491A-ACC6-99F3DECEF063}" type="presParOf" srcId="{9369B6C9-23F4-4ACC-9C16-AD39A13E7279}" destId="{B2254D8F-D40F-4C62-B443-76ED944CCFB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805687-8F2E-48FC-A48F-9F2BD76FBA61}" type="doc">
      <dgm:prSet loTypeId="urn:microsoft.com/office/officeart/2005/8/layout/lProcess3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CF0F62F2-FAE3-4E38-83AA-E0EDD2EB4221}">
      <dgm:prSet phldrT="[Текст]" custT="1"/>
      <dgm:spPr/>
      <dgm:t>
        <a:bodyPr/>
        <a:lstStyle/>
        <a:p>
          <a:r>
            <a:rPr lang="en-US" sz="2400" i="0" dirty="0" smtClean="0"/>
            <a:t>I</a:t>
          </a:r>
          <a:r>
            <a:rPr lang="ru-RU" sz="2400" i="0" dirty="0" smtClean="0"/>
            <a:t>.</a:t>
          </a:r>
          <a:r>
            <a:rPr lang="uk-UA" sz="2400" i="0" dirty="0" smtClean="0"/>
            <a:t> </a:t>
          </a:r>
          <a:r>
            <a:rPr lang="uk-UA" sz="2400" i="0" dirty="0" err="1" smtClean="0"/>
            <a:t>Предінвестеційна</a:t>
          </a:r>
          <a:r>
            <a:rPr lang="uk-UA" sz="2400" i="0" dirty="0" smtClean="0"/>
            <a:t> (початкова) фаза</a:t>
          </a:r>
          <a:endParaRPr lang="ru-RU" sz="2400" i="0" dirty="0"/>
        </a:p>
      </dgm:t>
    </dgm:pt>
    <dgm:pt modelId="{D6E6B498-6003-44A7-9632-FF9F3CD69D95}" type="parTrans" cxnId="{0EEAD638-6E29-4080-8F95-18EDC92F68E0}">
      <dgm:prSet/>
      <dgm:spPr/>
      <dgm:t>
        <a:bodyPr/>
        <a:lstStyle/>
        <a:p>
          <a:endParaRPr lang="ru-RU" i="0"/>
        </a:p>
      </dgm:t>
    </dgm:pt>
    <dgm:pt modelId="{4AEEA2C4-C9DB-423F-BA34-C375FE87A326}" type="sibTrans" cxnId="{0EEAD638-6E29-4080-8F95-18EDC92F68E0}">
      <dgm:prSet/>
      <dgm:spPr/>
      <dgm:t>
        <a:bodyPr/>
        <a:lstStyle/>
        <a:p>
          <a:endParaRPr lang="ru-RU" i="0"/>
        </a:p>
      </dgm:t>
    </dgm:pt>
    <dgm:pt modelId="{5FF4C1F1-B853-4AB8-B51A-553276429AFF}">
      <dgm:prSet phldrT="[Текст]" custT="1"/>
      <dgm:spPr/>
      <dgm:t>
        <a:bodyPr/>
        <a:lstStyle/>
        <a:p>
          <a:r>
            <a:rPr lang="uk-UA" sz="1600" i="0" dirty="0" smtClean="0"/>
            <a:t>Передінвестиційні дослідження</a:t>
          </a:r>
          <a:endParaRPr lang="ru-RU" sz="1600" i="0" dirty="0"/>
        </a:p>
      </dgm:t>
    </dgm:pt>
    <dgm:pt modelId="{74A50A42-D394-48C6-855C-811ABB9B813A}" type="parTrans" cxnId="{4D91D090-7712-4F55-BDA8-2A6397AC4D47}">
      <dgm:prSet/>
      <dgm:spPr/>
      <dgm:t>
        <a:bodyPr/>
        <a:lstStyle/>
        <a:p>
          <a:endParaRPr lang="ru-RU" i="0"/>
        </a:p>
      </dgm:t>
    </dgm:pt>
    <dgm:pt modelId="{5B0A03C0-0C1B-474C-93BE-10F81509EDFC}" type="sibTrans" cxnId="{4D91D090-7712-4F55-BDA8-2A6397AC4D47}">
      <dgm:prSet/>
      <dgm:spPr/>
      <dgm:t>
        <a:bodyPr/>
        <a:lstStyle/>
        <a:p>
          <a:endParaRPr lang="ru-RU" i="0"/>
        </a:p>
      </dgm:t>
    </dgm:pt>
    <dgm:pt modelId="{72BB0DC6-7BAD-49CF-9B56-89130F59C48B}">
      <dgm:prSet phldrT="[Текст]" custT="1"/>
      <dgm:spPr/>
      <dgm:t>
        <a:bodyPr/>
        <a:lstStyle/>
        <a:p>
          <a:r>
            <a:rPr lang="uk-UA" sz="1600" i="0" dirty="0" smtClean="0"/>
            <a:t>Розробка проектно-кошторисної документації, планування проекту</a:t>
          </a:r>
          <a:endParaRPr lang="ru-RU" sz="1600" i="0" dirty="0"/>
        </a:p>
      </dgm:t>
    </dgm:pt>
    <dgm:pt modelId="{659BBC6E-4A12-4D9E-9C49-983F7C29128C}" type="parTrans" cxnId="{0F920957-6832-4C57-9D44-10277227422E}">
      <dgm:prSet/>
      <dgm:spPr/>
      <dgm:t>
        <a:bodyPr/>
        <a:lstStyle/>
        <a:p>
          <a:endParaRPr lang="ru-RU" i="0"/>
        </a:p>
      </dgm:t>
    </dgm:pt>
    <dgm:pt modelId="{43EB7516-9055-4E7D-813E-7B3D22991418}" type="sibTrans" cxnId="{0F920957-6832-4C57-9D44-10277227422E}">
      <dgm:prSet/>
      <dgm:spPr/>
      <dgm:t>
        <a:bodyPr/>
        <a:lstStyle/>
        <a:p>
          <a:endParaRPr lang="ru-RU" i="0"/>
        </a:p>
      </dgm:t>
    </dgm:pt>
    <dgm:pt modelId="{F229C255-1ED6-4B99-8A78-3ACA8DD00C68}">
      <dgm:prSet phldrT="[Текст]" custT="1"/>
      <dgm:spPr/>
      <dgm:t>
        <a:bodyPr/>
        <a:lstStyle/>
        <a:p>
          <a:r>
            <a:rPr lang="uk-UA" sz="2400" i="0" dirty="0" smtClean="0"/>
            <a:t>ІІ. Інвестиційна (будівнича) фаза</a:t>
          </a:r>
          <a:endParaRPr lang="ru-RU" sz="2400" i="0" dirty="0"/>
        </a:p>
      </dgm:t>
    </dgm:pt>
    <dgm:pt modelId="{DC44411C-4E90-4CC7-9C70-7025645D8BAD}" type="parTrans" cxnId="{97A2B68A-1DFF-45DF-9243-3A1490166C30}">
      <dgm:prSet/>
      <dgm:spPr/>
      <dgm:t>
        <a:bodyPr/>
        <a:lstStyle/>
        <a:p>
          <a:endParaRPr lang="ru-RU" i="0"/>
        </a:p>
      </dgm:t>
    </dgm:pt>
    <dgm:pt modelId="{D2CA4703-65EE-4458-8423-CC5456454BAE}" type="sibTrans" cxnId="{97A2B68A-1DFF-45DF-9243-3A1490166C30}">
      <dgm:prSet/>
      <dgm:spPr/>
      <dgm:t>
        <a:bodyPr/>
        <a:lstStyle/>
        <a:p>
          <a:endParaRPr lang="ru-RU" i="0"/>
        </a:p>
      </dgm:t>
    </dgm:pt>
    <dgm:pt modelId="{318A597A-7502-4CA1-A25F-B8912BC359BB}">
      <dgm:prSet phldrT="[Текст]" custT="1"/>
      <dgm:spPr/>
      <dgm:t>
        <a:bodyPr/>
        <a:lstStyle/>
        <a:p>
          <a:r>
            <a:rPr lang="uk-UA" sz="1600" i="0" dirty="0" smtClean="0"/>
            <a:t>Проведення тендерів, укладення контрактів і т.д. </a:t>
          </a:r>
          <a:endParaRPr lang="ru-RU" sz="1600" i="0" dirty="0"/>
        </a:p>
      </dgm:t>
    </dgm:pt>
    <dgm:pt modelId="{C30CB01F-D950-4E1B-850D-4CAF038EEF4B}" type="parTrans" cxnId="{1E462DF1-4C7E-4AEF-9759-9411CF1892BD}">
      <dgm:prSet/>
      <dgm:spPr/>
      <dgm:t>
        <a:bodyPr/>
        <a:lstStyle/>
        <a:p>
          <a:endParaRPr lang="ru-RU" i="0"/>
        </a:p>
      </dgm:t>
    </dgm:pt>
    <dgm:pt modelId="{52326F64-7A4F-4171-B62D-25E0C7CB1251}" type="sibTrans" cxnId="{1E462DF1-4C7E-4AEF-9759-9411CF1892BD}">
      <dgm:prSet/>
      <dgm:spPr/>
      <dgm:t>
        <a:bodyPr/>
        <a:lstStyle/>
        <a:p>
          <a:endParaRPr lang="ru-RU" i="0"/>
        </a:p>
      </dgm:t>
    </dgm:pt>
    <dgm:pt modelId="{29881116-67A8-458F-A708-7BF58FD13885}">
      <dgm:prSet phldrT="[Текст]" custT="1"/>
      <dgm:spPr/>
      <dgm:t>
        <a:bodyPr/>
        <a:lstStyle/>
        <a:p>
          <a:r>
            <a:rPr lang="uk-UA" sz="1600" i="0" dirty="0" smtClean="0"/>
            <a:t>Будівельно-монтажні роботи</a:t>
          </a:r>
          <a:endParaRPr lang="ru-RU" sz="1600" i="0" dirty="0"/>
        </a:p>
      </dgm:t>
    </dgm:pt>
    <dgm:pt modelId="{1D3C0F39-72D2-4723-A573-BD9FC40329AC}" type="parTrans" cxnId="{102F1D71-D2EE-4AC2-876B-A22DE8F1C21D}">
      <dgm:prSet/>
      <dgm:spPr/>
      <dgm:t>
        <a:bodyPr/>
        <a:lstStyle/>
        <a:p>
          <a:endParaRPr lang="ru-RU" i="0"/>
        </a:p>
      </dgm:t>
    </dgm:pt>
    <dgm:pt modelId="{43817591-D08B-4728-9302-4DE0CD7B62DF}" type="sibTrans" cxnId="{102F1D71-D2EE-4AC2-876B-A22DE8F1C21D}">
      <dgm:prSet/>
      <dgm:spPr/>
      <dgm:t>
        <a:bodyPr/>
        <a:lstStyle/>
        <a:p>
          <a:endParaRPr lang="ru-RU" i="0"/>
        </a:p>
      </dgm:t>
    </dgm:pt>
    <dgm:pt modelId="{4B104AFF-7616-42F4-A11B-8EC35F7A50E7}">
      <dgm:prSet phldrT="[Текст]" custT="1"/>
      <dgm:spPr/>
      <dgm:t>
        <a:bodyPr/>
        <a:lstStyle/>
        <a:p>
          <a:r>
            <a:rPr lang="uk-UA" sz="2400" i="0" dirty="0" smtClean="0"/>
            <a:t>ІІІ. Експлуатаційна фаза</a:t>
          </a:r>
          <a:endParaRPr lang="ru-RU" sz="2400" i="0" dirty="0"/>
        </a:p>
      </dgm:t>
    </dgm:pt>
    <dgm:pt modelId="{8B75B26C-F6FC-47DE-BBAC-1FEF9C59C805}" type="parTrans" cxnId="{4CBA1E87-A061-4478-9E8D-120F6A15CB06}">
      <dgm:prSet/>
      <dgm:spPr/>
      <dgm:t>
        <a:bodyPr/>
        <a:lstStyle/>
        <a:p>
          <a:endParaRPr lang="ru-RU" i="0"/>
        </a:p>
      </dgm:t>
    </dgm:pt>
    <dgm:pt modelId="{8C4BC056-E546-4318-A0A7-5C3DF4822605}" type="sibTrans" cxnId="{4CBA1E87-A061-4478-9E8D-120F6A15CB06}">
      <dgm:prSet/>
      <dgm:spPr/>
      <dgm:t>
        <a:bodyPr/>
        <a:lstStyle/>
        <a:p>
          <a:endParaRPr lang="ru-RU" i="0"/>
        </a:p>
      </dgm:t>
    </dgm:pt>
    <dgm:pt modelId="{D740CD81-C8C1-44D3-816D-4C5981BC0EFE}">
      <dgm:prSet phldrT="[Текст]" custT="1"/>
      <dgm:spPr/>
      <dgm:t>
        <a:bodyPr/>
        <a:lstStyle/>
        <a:p>
          <a:r>
            <a:rPr lang="uk-UA" sz="1600" i="0" dirty="0" smtClean="0"/>
            <a:t>Експлуатація</a:t>
          </a:r>
          <a:endParaRPr lang="ru-RU" sz="1600" i="0" dirty="0"/>
        </a:p>
      </dgm:t>
    </dgm:pt>
    <dgm:pt modelId="{5DB28159-954F-42AA-8DA8-41E666E7F4DA}" type="parTrans" cxnId="{7D9508F4-B6F2-49C3-8A79-D5422EECF1E8}">
      <dgm:prSet/>
      <dgm:spPr/>
      <dgm:t>
        <a:bodyPr/>
        <a:lstStyle/>
        <a:p>
          <a:endParaRPr lang="ru-RU" i="0"/>
        </a:p>
      </dgm:t>
    </dgm:pt>
    <dgm:pt modelId="{81DF4DDC-09A2-4177-A580-9E3877C80274}" type="sibTrans" cxnId="{7D9508F4-B6F2-49C3-8A79-D5422EECF1E8}">
      <dgm:prSet/>
      <dgm:spPr/>
      <dgm:t>
        <a:bodyPr/>
        <a:lstStyle/>
        <a:p>
          <a:endParaRPr lang="ru-RU" i="0"/>
        </a:p>
      </dgm:t>
    </dgm:pt>
    <dgm:pt modelId="{EF9AE1AC-AB7C-442B-A25C-5C40C777473A}">
      <dgm:prSet custT="1"/>
      <dgm:spPr/>
      <dgm:t>
        <a:bodyPr/>
        <a:lstStyle/>
        <a:p>
          <a:r>
            <a:rPr lang="uk-UA" sz="1600" i="0" dirty="0" smtClean="0"/>
            <a:t>Завершення будівної фази проекту</a:t>
          </a:r>
          <a:endParaRPr lang="ru-RU" sz="1600" i="0" dirty="0"/>
        </a:p>
      </dgm:t>
    </dgm:pt>
    <dgm:pt modelId="{F33B335C-F528-4145-8DC3-BC5E44CBE2AA}" type="parTrans" cxnId="{B1C5E5BA-428B-4B47-942A-E0CA3B80D130}">
      <dgm:prSet/>
      <dgm:spPr/>
      <dgm:t>
        <a:bodyPr/>
        <a:lstStyle/>
        <a:p>
          <a:endParaRPr lang="ru-RU" i="0"/>
        </a:p>
      </dgm:t>
    </dgm:pt>
    <dgm:pt modelId="{56128470-EEE0-4012-A2A0-5AE32776B562}" type="sibTrans" cxnId="{B1C5E5BA-428B-4B47-942A-E0CA3B80D130}">
      <dgm:prSet/>
      <dgm:spPr/>
      <dgm:t>
        <a:bodyPr/>
        <a:lstStyle/>
        <a:p>
          <a:endParaRPr lang="ru-RU" i="0"/>
        </a:p>
      </dgm:t>
    </dgm:pt>
    <dgm:pt modelId="{125B60B4-FFC7-46C6-8B3F-15F140EEDC0E}" type="pres">
      <dgm:prSet presAssocID="{73805687-8F2E-48FC-A48F-9F2BD76FBA6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2676772-D12B-45D0-8184-27F6E88F7629}" type="pres">
      <dgm:prSet presAssocID="{CF0F62F2-FAE3-4E38-83AA-E0EDD2EB4221}" presName="horFlow" presStyleCnt="0"/>
      <dgm:spPr/>
    </dgm:pt>
    <dgm:pt modelId="{2E0320C0-86F6-4158-B270-631B8E000313}" type="pres">
      <dgm:prSet presAssocID="{CF0F62F2-FAE3-4E38-83AA-E0EDD2EB4221}" presName="bigChev" presStyleLbl="node1" presStyleIdx="0" presStyleCnt="3" custScaleX="115493" custScaleY="96326"/>
      <dgm:spPr/>
      <dgm:t>
        <a:bodyPr/>
        <a:lstStyle/>
        <a:p>
          <a:endParaRPr lang="ru-RU"/>
        </a:p>
      </dgm:t>
    </dgm:pt>
    <dgm:pt modelId="{506E85F2-2BD0-42D9-808C-77C9A6A2B992}" type="pres">
      <dgm:prSet presAssocID="{74A50A42-D394-48C6-855C-811ABB9B813A}" presName="parTrans" presStyleCnt="0"/>
      <dgm:spPr/>
    </dgm:pt>
    <dgm:pt modelId="{CF2D0F70-AC86-4A02-B232-8ED427C759C9}" type="pres">
      <dgm:prSet presAssocID="{5FF4C1F1-B853-4AB8-B51A-553276429AFF}" presName="node" presStyleLbl="alignAccFollowNode1" presStyleIdx="0" presStyleCnt="6" custLinFactNeighborX="4031" custLinFactNeighborY="1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9E5273-6056-4195-859C-17EF78EC43DC}" type="pres">
      <dgm:prSet presAssocID="{5B0A03C0-0C1B-474C-93BE-10F81509EDFC}" presName="sibTrans" presStyleCnt="0"/>
      <dgm:spPr/>
    </dgm:pt>
    <dgm:pt modelId="{38ABF3D2-DACB-45F6-9BC9-0832D2763274}" type="pres">
      <dgm:prSet presAssocID="{72BB0DC6-7BAD-49CF-9B56-89130F59C48B}" presName="node" presStyleLbl="alignAccFollowNode1" presStyleIdx="1" presStyleCnt="6" custLinFactNeighborX="4031" custLinFactNeighborY="2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B4C1E-5973-4121-8A57-90F2A9A4EF9E}" type="pres">
      <dgm:prSet presAssocID="{CF0F62F2-FAE3-4E38-83AA-E0EDD2EB4221}" presName="vSp" presStyleCnt="0"/>
      <dgm:spPr/>
    </dgm:pt>
    <dgm:pt modelId="{C39C0869-F992-4D78-8DC8-366493A746FA}" type="pres">
      <dgm:prSet presAssocID="{F229C255-1ED6-4B99-8A78-3ACA8DD00C68}" presName="horFlow" presStyleCnt="0"/>
      <dgm:spPr/>
    </dgm:pt>
    <dgm:pt modelId="{CF499499-C697-494E-B4BC-77B0165992F5}" type="pres">
      <dgm:prSet presAssocID="{F229C255-1ED6-4B99-8A78-3ACA8DD00C68}" presName="bigChev" presStyleLbl="node1" presStyleIdx="1" presStyleCnt="3" custScaleX="115493" custScaleY="96326"/>
      <dgm:spPr/>
      <dgm:t>
        <a:bodyPr/>
        <a:lstStyle/>
        <a:p>
          <a:endParaRPr lang="ru-RU"/>
        </a:p>
      </dgm:t>
    </dgm:pt>
    <dgm:pt modelId="{11A97685-E8B2-4703-A5E6-537FA4944BB6}" type="pres">
      <dgm:prSet presAssocID="{C30CB01F-D950-4E1B-850D-4CAF038EEF4B}" presName="parTrans" presStyleCnt="0"/>
      <dgm:spPr/>
    </dgm:pt>
    <dgm:pt modelId="{83ED80BA-7ECE-479F-969A-3925A8CB22D5}" type="pres">
      <dgm:prSet presAssocID="{318A597A-7502-4CA1-A25F-B8912BC359BB}" presName="node" presStyleLbl="alignAccFollowNode1" presStyleIdx="2" presStyleCnt="6" custLinFactNeighborX="4031" custLinFactNeighborY="1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16E576-8CCA-4698-B520-9CFA2ECD75F2}" type="pres">
      <dgm:prSet presAssocID="{52326F64-7A4F-4171-B62D-25E0C7CB1251}" presName="sibTrans" presStyleCnt="0"/>
      <dgm:spPr/>
    </dgm:pt>
    <dgm:pt modelId="{359605E8-FBA0-44F9-8814-2320B9F5AC99}" type="pres">
      <dgm:prSet presAssocID="{29881116-67A8-458F-A708-7BF58FD13885}" presName="node" presStyleLbl="alignAccFollowNode1" presStyleIdx="3" presStyleCnt="6" custScaleX="70735" custScaleY="98340" custLinFactNeighborX="-4771" custLinFactNeighborY="6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061C9-CD2F-49A7-9E5D-8DA4A7766F9D}" type="pres">
      <dgm:prSet presAssocID="{43817591-D08B-4728-9302-4DE0CD7B62DF}" presName="sibTrans" presStyleCnt="0"/>
      <dgm:spPr/>
    </dgm:pt>
    <dgm:pt modelId="{C9E54CF2-49D8-40FB-8E8E-6D5914E4C777}" type="pres">
      <dgm:prSet presAssocID="{EF9AE1AC-AB7C-442B-A25C-5C40C777473A}" presName="node" presStyleLbl="alignAccFollowNode1" presStyleIdx="4" presStyleCnt="6" custScaleX="79368" custScaleY="99175" custLinFactNeighborX="-15889" custLinFactNeighborY="20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E54DB-BFA2-4346-BD86-1AFFB52EBD1F}" type="pres">
      <dgm:prSet presAssocID="{F229C255-1ED6-4B99-8A78-3ACA8DD00C68}" presName="vSp" presStyleCnt="0"/>
      <dgm:spPr/>
    </dgm:pt>
    <dgm:pt modelId="{DD3EDA88-BC0F-42AB-B4FF-0CC113D718DB}" type="pres">
      <dgm:prSet presAssocID="{4B104AFF-7616-42F4-A11B-8EC35F7A50E7}" presName="horFlow" presStyleCnt="0"/>
      <dgm:spPr/>
    </dgm:pt>
    <dgm:pt modelId="{E239F8C6-76E8-4175-A950-A288B730479D}" type="pres">
      <dgm:prSet presAssocID="{4B104AFF-7616-42F4-A11B-8EC35F7A50E7}" presName="bigChev" presStyleLbl="node1" presStyleIdx="2" presStyleCnt="3" custScaleX="115493" custScaleY="96326"/>
      <dgm:spPr/>
      <dgm:t>
        <a:bodyPr/>
        <a:lstStyle/>
        <a:p>
          <a:endParaRPr lang="ru-RU"/>
        </a:p>
      </dgm:t>
    </dgm:pt>
    <dgm:pt modelId="{79D9D2E4-186D-487F-AA8F-7E047C0C2169}" type="pres">
      <dgm:prSet presAssocID="{5DB28159-954F-42AA-8DA8-41E666E7F4DA}" presName="parTrans" presStyleCnt="0"/>
      <dgm:spPr/>
    </dgm:pt>
    <dgm:pt modelId="{965BE3F1-BAAF-4B0F-9569-373440D9CF2A}" type="pres">
      <dgm:prSet presAssocID="{D740CD81-C8C1-44D3-816D-4C5981BC0EFE}" presName="node" presStyleLbl="alignAccFollowNode1" presStyleIdx="5" presStyleCnt="6" custLinFactNeighborX="3602" custLinFactNeighborY="1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656DFE-8544-40C2-80AC-487F4AB26147}" type="presOf" srcId="{72BB0DC6-7BAD-49CF-9B56-89130F59C48B}" destId="{38ABF3D2-DACB-45F6-9BC9-0832D2763274}" srcOrd="0" destOrd="0" presId="urn:microsoft.com/office/officeart/2005/8/layout/lProcess3"/>
    <dgm:cxn modelId="{1396C578-6727-4611-9CCF-209E4511D70E}" type="presOf" srcId="{318A597A-7502-4CA1-A25F-B8912BC359BB}" destId="{83ED80BA-7ECE-479F-969A-3925A8CB22D5}" srcOrd="0" destOrd="0" presId="urn:microsoft.com/office/officeart/2005/8/layout/lProcess3"/>
    <dgm:cxn modelId="{B1C5E5BA-428B-4B47-942A-E0CA3B80D130}" srcId="{F229C255-1ED6-4B99-8A78-3ACA8DD00C68}" destId="{EF9AE1AC-AB7C-442B-A25C-5C40C777473A}" srcOrd="2" destOrd="0" parTransId="{F33B335C-F528-4145-8DC3-BC5E44CBE2AA}" sibTransId="{56128470-EEE0-4012-A2A0-5AE32776B562}"/>
    <dgm:cxn modelId="{6E7C2C5E-61BD-4A22-82A2-552D212BB60A}" type="presOf" srcId="{D740CD81-C8C1-44D3-816D-4C5981BC0EFE}" destId="{965BE3F1-BAAF-4B0F-9569-373440D9CF2A}" srcOrd="0" destOrd="0" presId="urn:microsoft.com/office/officeart/2005/8/layout/lProcess3"/>
    <dgm:cxn modelId="{FE5A0FD0-80DD-4E45-B23B-18E660FCE334}" type="presOf" srcId="{73805687-8F2E-48FC-A48F-9F2BD76FBA61}" destId="{125B60B4-FFC7-46C6-8B3F-15F140EEDC0E}" srcOrd="0" destOrd="0" presId="urn:microsoft.com/office/officeart/2005/8/layout/lProcess3"/>
    <dgm:cxn modelId="{AADF01E4-3363-486A-AC06-8B672C18C111}" type="presOf" srcId="{5FF4C1F1-B853-4AB8-B51A-553276429AFF}" destId="{CF2D0F70-AC86-4A02-B232-8ED427C759C9}" srcOrd="0" destOrd="0" presId="urn:microsoft.com/office/officeart/2005/8/layout/lProcess3"/>
    <dgm:cxn modelId="{B5489893-AA85-4E35-A181-19AF5C23C253}" type="presOf" srcId="{29881116-67A8-458F-A708-7BF58FD13885}" destId="{359605E8-FBA0-44F9-8814-2320B9F5AC99}" srcOrd="0" destOrd="0" presId="urn:microsoft.com/office/officeart/2005/8/layout/lProcess3"/>
    <dgm:cxn modelId="{0F920957-6832-4C57-9D44-10277227422E}" srcId="{CF0F62F2-FAE3-4E38-83AA-E0EDD2EB4221}" destId="{72BB0DC6-7BAD-49CF-9B56-89130F59C48B}" srcOrd="1" destOrd="0" parTransId="{659BBC6E-4A12-4D9E-9C49-983F7C29128C}" sibTransId="{43EB7516-9055-4E7D-813E-7B3D22991418}"/>
    <dgm:cxn modelId="{402A4D82-2D86-4B9D-BF9E-A5222B04F103}" type="presOf" srcId="{F229C255-1ED6-4B99-8A78-3ACA8DD00C68}" destId="{CF499499-C697-494E-B4BC-77B0165992F5}" srcOrd="0" destOrd="0" presId="urn:microsoft.com/office/officeart/2005/8/layout/lProcess3"/>
    <dgm:cxn modelId="{1E462DF1-4C7E-4AEF-9759-9411CF1892BD}" srcId="{F229C255-1ED6-4B99-8A78-3ACA8DD00C68}" destId="{318A597A-7502-4CA1-A25F-B8912BC359BB}" srcOrd="0" destOrd="0" parTransId="{C30CB01F-D950-4E1B-850D-4CAF038EEF4B}" sibTransId="{52326F64-7A4F-4171-B62D-25E0C7CB1251}"/>
    <dgm:cxn modelId="{8EE69593-CF01-4590-AEF9-CE733E371184}" type="presOf" srcId="{4B104AFF-7616-42F4-A11B-8EC35F7A50E7}" destId="{E239F8C6-76E8-4175-A950-A288B730479D}" srcOrd="0" destOrd="0" presId="urn:microsoft.com/office/officeart/2005/8/layout/lProcess3"/>
    <dgm:cxn modelId="{0EEAD638-6E29-4080-8F95-18EDC92F68E0}" srcId="{73805687-8F2E-48FC-A48F-9F2BD76FBA61}" destId="{CF0F62F2-FAE3-4E38-83AA-E0EDD2EB4221}" srcOrd="0" destOrd="0" parTransId="{D6E6B498-6003-44A7-9632-FF9F3CD69D95}" sibTransId="{4AEEA2C4-C9DB-423F-BA34-C375FE87A326}"/>
    <dgm:cxn modelId="{102F1D71-D2EE-4AC2-876B-A22DE8F1C21D}" srcId="{F229C255-1ED6-4B99-8A78-3ACA8DD00C68}" destId="{29881116-67A8-458F-A708-7BF58FD13885}" srcOrd="1" destOrd="0" parTransId="{1D3C0F39-72D2-4723-A573-BD9FC40329AC}" sibTransId="{43817591-D08B-4728-9302-4DE0CD7B62DF}"/>
    <dgm:cxn modelId="{6E03786A-164A-4184-98AC-515D57EFF921}" type="presOf" srcId="{EF9AE1AC-AB7C-442B-A25C-5C40C777473A}" destId="{C9E54CF2-49D8-40FB-8E8E-6D5914E4C777}" srcOrd="0" destOrd="0" presId="urn:microsoft.com/office/officeart/2005/8/layout/lProcess3"/>
    <dgm:cxn modelId="{97A2B68A-1DFF-45DF-9243-3A1490166C30}" srcId="{73805687-8F2E-48FC-A48F-9F2BD76FBA61}" destId="{F229C255-1ED6-4B99-8A78-3ACA8DD00C68}" srcOrd="1" destOrd="0" parTransId="{DC44411C-4E90-4CC7-9C70-7025645D8BAD}" sibTransId="{D2CA4703-65EE-4458-8423-CC5456454BAE}"/>
    <dgm:cxn modelId="{1748A62F-A27D-470A-98B5-8C9B892C71BB}" type="presOf" srcId="{CF0F62F2-FAE3-4E38-83AA-E0EDD2EB4221}" destId="{2E0320C0-86F6-4158-B270-631B8E000313}" srcOrd="0" destOrd="0" presId="urn:microsoft.com/office/officeart/2005/8/layout/lProcess3"/>
    <dgm:cxn modelId="{4D91D090-7712-4F55-BDA8-2A6397AC4D47}" srcId="{CF0F62F2-FAE3-4E38-83AA-E0EDD2EB4221}" destId="{5FF4C1F1-B853-4AB8-B51A-553276429AFF}" srcOrd="0" destOrd="0" parTransId="{74A50A42-D394-48C6-855C-811ABB9B813A}" sibTransId="{5B0A03C0-0C1B-474C-93BE-10F81509EDFC}"/>
    <dgm:cxn modelId="{4CBA1E87-A061-4478-9E8D-120F6A15CB06}" srcId="{73805687-8F2E-48FC-A48F-9F2BD76FBA61}" destId="{4B104AFF-7616-42F4-A11B-8EC35F7A50E7}" srcOrd="2" destOrd="0" parTransId="{8B75B26C-F6FC-47DE-BBAC-1FEF9C59C805}" sibTransId="{8C4BC056-E546-4318-A0A7-5C3DF4822605}"/>
    <dgm:cxn modelId="{7D9508F4-B6F2-49C3-8A79-D5422EECF1E8}" srcId="{4B104AFF-7616-42F4-A11B-8EC35F7A50E7}" destId="{D740CD81-C8C1-44D3-816D-4C5981BC0EFE}" srcOrd="0" destOrd="0" parTransId="{5DB28159-954F-42AA-8DA8-41E666E7F4DA}" sibTransId="{81DF4DDC-09A2-4177-A580-9E3877C80274}"/>
    <dgm:cxn modelId="{810CD08A-3310-45B9-92AE-83794DEF2994}" type="presParOf" srcId="{125B60B4-FFC7-46C6-8B3F-15F140EEDC0E}" destId="{12676772-D12B-45D0-8184-27F6E88F7629}" srcOrd="0" destOrd="0" presId="urn:microsoft.com/office/officeart/2005/8/layout/lProcess3"/>
    <dgm:cxn modelId="{A003F8A2-35A3-482E-BB51-C9D35F1CB658}" type="presParOf" srcId="{12676772-D12B-45D0-8184-27F6E88F7629}" destId="{2E0320C0-86F6-4158-B270-631B8E000313}" srcOrd="0" destOrd="0" presId="urn:microsoft.com/office/officeart/2005/8/layout/lProcess3"/>
    <dgm:cxn modelId="{B71EB0AE-ED3B-41D7-97AB-AA9FFBD7B4C6}" type="presParOf" srcId="{12676772-D12B-45D0-8184-27F6E88F7629}" destId="{506E85F2-2BD0-42D9-808C-77C9A6A2B992}" srcOrd="1" destOrd="0" presId="urn:microsoft.com/office/officeart/2005/8/layout/lProcess3"/>
    <dgm:cxn modelId="{32459D74-4C72-4491-97EC-E6620B379AFA}" type="presParOf" srcId="{12676772-D12B-45D0-8184-27F6E88F7629}" destId="{CF2D0F70-AC86-4A02-B232-8ED427C759C9}" srcOrd="2" destOrd="0" presId="urn:microsoft.com/office/officeart/2005/8/layout/lProcess3"/>
    <dgm:cxn modelId="{64E53F22-5A27-4A3D-8669-2BA5FA696A47}" type="presParOf" srcId="{12676772-D12B-45D0-8184-27F6E88F7629}" destId="{819E5273-6056-4195-859C-17EF78EC43DC}" srcOrd="3" destOrd="0" presId="urn:microsoft.com/office/officeart/2005/8/layout/lProcess3"/>
    <dgm:cxn modelId="{117D4E61-92B4-473C-8843-23319BCC89B0}" type="presParOf" srcId="{12676772-D12B-45D0-8184-27F6E88F7629}" destId="{38ABF3D2-DACB-45F6-9BC9-0832D2763274}" srcOrd="4" destOrd="0" presId="urn:microsoft.com/office/officeart/2005/8/layout/lProcess3"/>
    <dgm:cxn modelId="{D01DB8D9-BC43-4591-A852-F78B4C4C5543}" type="presParOf" srcId="{125B60B4-FFC7-46C6-8B3F-15F140EEDC0E}" destId="{FD0B4C1E-5973-4121-8A57-90F2A9A4EF9E}" srcOrd="1" destOrd="0" presId="urn:microsoft.com/office/officeart/2005/8/layout/lProcess3"/>
    <dgm:cxn modelId="{36226428-0AAE-4018-B9A8-204D92A623E9}" type="presParOf" srcId="{125B60B4-FFC7-46C6-8B3F-15F140EEDC0E}" destId="{C39C0869-F992-4D78-8DC8-366493A746FA}" srcOrd="2" destOrd="0" presId="urn:microsoft.com/office/officeart/2005/8/layout/lProcess3"/>
    <dgm:cxn modelId="{F3CD7DA6-A1F3-4E57-B9EF-3D241E9258A3}" type="presParOf" srcId="{C39C0869-F992-4D78-8DC8-366493A746FA}" destId="{CF499499-C697-494E-B4BC-77B0165992F5}" srcOrd="0" destOrd="0" presId="urn:microsoft.com/office/officeart/2005/8/layout/lProcess3"/>
    <dgm:cxn modelId="{F2024096-FCC6-433B-A6DB-A0CAF3EC18AF}" type="presParOf" srcId="{C39C0869-F992-4D78-8DC8-366493A746FA}" destId="{11A97685-E8B2-4703-A5E6-537FA4944BB6}" srcOrd="1" destOrd="0" presId="urn:microsoft.com/office/officeart/2005/8/layout/lProcess3"/>
    <dgm:cxn modelId="{A729C287-91F9-4FD9-B512-B5AAD4BA654D}" type="presParOf" srcId="{C39C0869-F992-4D78-8DC8-366493A746FA}" destId="{83ED80BA-7ECE-479F-969A-3925A8CB22D5}" srcOrd="2" destOrd="0" presId="urn:microsoft.com/office/officeart/2005/8/layout/lProcess3"/>
    <dgm:cxn modelId="{EC67034C-98B7-4D1B-BB09-3E19A2F6D624}" type="presParOf" srcId="{C39C0869-F992-4D78-8DC8-366493A746FA}" destId="{4116E576-8CCA-4698-B520-9CFA2ECD75F2}" srcOrd="3" destOrd="0" presId="urn:microsoft.com/office/officeart/2005/8/layout/lProcess3"/>
    <dgm:cxn modelId="{D16458A0-A0BA-48AD-B1EC-3032CB7012C6}" type="presParOf" srcId="{C39C0869-F992-4D78-8DC8-366493A746FA}" destId="{359605E8-FBA0-44F9-8814-2320B9F5AC99}" srcOrd="4" destOrd="0" presId="urn:microsoft.com/office/officeart/2005/8/layout/lProcess3"/>
    <dgm:cxn modelId="{AF889750-09C5-4777-BA10-C6F198358286}" type="presParOf" srcId="{C39C0869-F992-4D78-8DC8-366493A746FA}" destId="{603061C9-CD2F-49A7-9E5D-8DA4A7766F9D}" srcOrd="5" destOrd="0" presId="urn:microsoft.com/office/officeart/2005/8/layout/lProcess3"/>
    <dgm:cxn modelId="{2A6C0467-760B-4CC4-8B59-1B124A99F2E5}" type="presParOf" srcId="{C39C0869-F992-4D78-8DC8-366493A746FA}" destId="{C9E54CF2-49D8-40FB-8E8E-6D5914E4C777}" srcOrd="6" destOrd="0" presId="urn:microsoft.com/office/officeart/2005/8/layout/lProcess3"/>
    <dgm:cxn modelId="{7630F995-0DBA-4DBB-9ADA-B48AC59371DD}" type="presParOf" srcId="{125B60B4-FFC7-46C6-8B3F-15F140EEDC0E}" destId="{08FE54DB-BFA2-4346-BD86-1AFFB52EBD1F}" srcOrd="3" destOrd="0" presId="urn:microsoft.com/office/officeart/2005/8/layout/lProcess3"/>
    <dgm:cxn modelId="{0A6FA24C-47EF-4BF5-99EA-8137E2FA3D05}" type="presParOf" srcId="{125B60B4-FFC7-46C6-8B3F-15F140EEDC0E}" destId="{DD3EDA88-BC0F-42AB-B4FF-0CC113D718DB}" srcOrd="4" destOrd="0" presId="urn:microsoft.com/office/officeart/2005/8/layout/lProcess3"/>
    <dgm:cxn modelId="{0C14F736-2C96-4326-A8CF-80EBD1516696}" type="presParOf" srcId="{DD3EDA88-BC0F-42AB-B4FF-0CC113D718DB}" destId="{E239F8C6-76E8-4175-A950-A288B730479D}" srcOrd="0" destOrd="0" presId="urn:microsoft.com/office/officeart/2005/8/layout/lProcess3"/>
    <dgm:cxn modelId="{56DD8DFD-60CF-409E-AF38-CB95A3823F1F}" type="presParOf" srcId="{DD3EDA88-BC0F-42AB-B4FF-0CC113D718DB}" destId="{79D9D2E4-186D-487F-AA8F-7E047C0C2169}" srcOrd="1" destOrd="0" presId="urn:microsoft.com/office/officeart/2005/8/layout/lProcess3"/>
    <dgm:cxn modelId="{5703802D-B75B-4784-AF60-9778D01C13E4}" type="presParOf" srcId="{DD3EDA88-BC0F-42AB-B4FF-0CC113D718DB}" destId="{965BE3F1-BAAF-4B0F-9569-373440D9CF2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69CF0-1F39-41A5-8BD8-F266D797BC3C}">
      <dsp:nvSpPr>
        <dsp:cNvPr id="0" name=""/>
        <dsp:cNvSpPr/>
      </dsp:nvSpPr>
      <dsp:spPr>
        <a:xfrm>
          <a:off x="0" y="406773"/>
          <a:ext cx="8128000" cy="60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B489E9-6E3A-4B0C-B5E5-6CF34779A3D4}">
      <dsp:nvSpPr>
        <dsp:cNvPr id="0" name=""/>
        <dsp:cNvSpPr/>
      </dsp:nvSpPr>
      <dsp:spPr>
        <a:xfrm>
          <a:off x="406400" y="52533"/>
          <a:ext cx="752813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0" kern="1200" dirty="0" smtClean="0"/>
            <a:t>Конституційний рівень (Конституція України ст. 42,54)</a:t>
          </a:r>
          <a:endParaRPr lang="ru-RU" sz="2000" i="0" kern="1200" dirty="0"/>
        </a:p>
      </dsp:txBody>
      <dsp:txXfrm>
        <a:off x="440985" y="87118"/>
        <a:ext cx="7458967" cy="639310"/>
      </dsp:txXfrm>
    </dsp:sp>
    <dsp:sp modelId="{AD4788A1-A2A1-46E4-B0AD-6BDEC223834B}">
      <dsp:nvSpPr>
        <dsp:cNvPr id="0" name=""/>
        <dsp:cNvSpPr/>
      </dsp:nvSpPr>
      <dsp:spPr>
        <a:xfrm>
          <a:off x="0" y="1495413"/>
          <a:ext cx="8128000" cy="60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2F77D-B1AE-4B89-A95D-CBFF80312D74}">
      <dsp:nvSpPr>
        <dsp:cNvPr id="0" name=""/>
        <dsp:cNvSpPr/>
      </dsp:nvSpPr>
      <dsp:spPr>
        <a:xfrm>
          <a:off x="406400" y="1141173"/>
          <a:ext cx="752813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0" kern="1200" dirty="0" smtClean="0"/>
            <a:t>Міжнародні правові договори (Наприклад, </a:t>
          </a:r>
          <a:r>
            <a:rPr lang="uk-UA" sz="2000" i="0" kern="1200" dirty="0" err="1" smtClean="0"/>
            <a:t>Венська</a:t>
          </a:r>
          <a:r>
            <a:rPr lang="uk-UA" sz="2000" i="0" kern="1200" dirty="0" smtClean="0"/>
            <a:t> конвенція «Про захист інвестицій»</a:t>
          </a:r>
          <a:endParaRPr lang="ru-RU" sz="2000" i="0" kern="1200" dirty="0"/>
        </a:p>
      </dsp:txBody>
      <dsp:txXfrm>
        <a:off x="440985" y="1175758"/>
        <a:ext cx="7458967" cy="639310"/>
      </dsp:txXfrm>
    </dsp:sp>
    <dsp:sp modelId="{E243CF88-C919-4743-83E2-B3D02570B4BB}">
      <dsp:nvSpPr>
        <dsp:cNvPr id="0" name=""/>
        <dsp:cNvSpPr/>
      </dsp:nvSpPr>
      <dsp:spPr>
        <a:xfrm>
          <a:off x="0" y="2584053"/>
          <a:ext cx="8128000" cy="60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1D8F3-8718-45BB-AAC1-21A2B24590E8}">
      <dsp:nvSpPr>
        <dsp:cNvPr id="0" name=""/>
        <dsp:cNvSpPr/>
      </dsp:nvSpPr>
      <dsp:spPr>
        <a:xfrm>
          <a:off x="406400" y="2229813"/>
          <a:ext cx="752813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0" kern="1200" dirty="0" err="1" smtClean="0"/>
            <a:t>Кондифіційні</a:t>
          </a:r>
          <a:r>
            <a:rPr lang="uk-UA" sz="2000" i="0" kern="1200" dirty="0" smtClean="0"/>
            <a:t> нормативно-правові акти ( Господарський кодекс, Цивільний кодекс, Закон України «Про інноваційну діяльність» </a:t>
          </a:r>
          <a:endParaRPr lang="ru-RU" sz="2000" i="0" kern="1200" dirty="0"/>
        </a:p>
      </dsp:txBody>
      <dsp:txXfrm>
        <a:off x="440985" y="2264398"/>
        <a:ext cx="7458967" cy="639310"/>
      </dsp:txXfrm>
    </dsp:sp>
    <dsp:sp modelId="{B73827B1-5CB5-4B05-93B3-2FDA67D4F815}">
      <dsp:nvSpPr>
        <dsp:cNvPr id="0" name=""/>
        <dsp:cNvSpPr/>
      </dsp:nvSpPr>
      <dsp:spPr>
        <a:xfrm>
          <a:off x="0" y="3672693"/>
          <a:ext cx="8128000" cy="60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45EE5-A510-42AD-B0FE-0277789B01D4}">
      <dsp:nvSpPr>
        <dsp:cNvPr id="0" name=""/>
        <dsp:cNvSpPr/>
      </dsp:nvSpPr>
      <dsp:spPr>
        <a:xfrm>
          <a:off x="406400" y="3318453"/>
          <a:ext cx="752813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0" kern="1200" dirty="0" smtClean="0"/>
            <a:t>Підзаконні нормативно-правові бази (Укази, постанови)</a:t>
          </a:r>
          <a:endParaRPr lang="ru-RU" sz="2000" i="0" kern="1200" dirty="0"/>
        </a:p>
      </dsp:txBody>
      <dsp:txXfrm>
        <a:off x="440985" y="3353038"/>
        <a:ext cx="7458967" cy="639310"/>
      </dsp:txXfrm>
    </dsp:sp>
    <dsp:sp modelId="{B2254D8F-D40F-4C62-B443-76ED944CCFBC}">
      <dsp:nvSpPr>
        <dsp:cNvPr id="0" name=""/>
        <dsp:cNvSpPr/>
      </dsp:nvSpPr>
      <dsp:spPr>
        <a:xfrm>
          <a:off x="0" y="4761333"/>
          <a:ext cx="8128000" cy="60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439A30-1815-471D-94EE-A063C249AE07}">
      <dsp:nvSpPr>
        <dsp:cNvPr id="0" name=""/>
        <dsp:cNvSpPr/>
      </dsp:nvSpPr>
      <dsp:spPr>
        <a:xfrm>
          <a:off x="406400" y="4407093"/>
          <a:ext cx="752813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i="0" kern="1200" dirty="0" smtClean="0"/>
            <a:t>Локальні нормативно-правові акти (</a:t>
          </a:r>
          <a:r>
            <a:rPr lang="uk-UA" sz="2000" i="0" kern="1200" dirty="0" err="1" smtClean="0"/>
            <a:t>Утави</a:t>
          </a:r>
          <a:r>
            <a:rPr lang="uk-UA" sz="2000" i="0" kern="1200" dirty="0" smtClean="0"/>
            <a:t>, договори)</a:t>
          </a:r>
          <a:endParaRPr lang="ru-RU" sz="2000" i="0" kern="1200" dirty="0"/>
        </a:p>
      </dsp:txBody>
      <dsp:txXfrm>
        <a:off x="440985" y="4441678"/>
        <a:ext cx="7458967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320C0-86F6-4158-B270-631B8E000313}">
      <dsp:nvSpPr>
        <dsp:cNvPr id="0" name=""/>
        <dsp:cNvSpPr/>
      </dsp:nvSpPr>
      <dsp:spPr>
        <a:xfrm>
          <a:off x="7580" y="506529"/>
          <a:ext cx="4393718" cy="1465818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0" kern="1200" dirty="0" smtClean="0"/>
            <a:t>I</a:t>
          </a:r>
          <a:r>
            <a:rPr lang="ru-RU" sz="2400" i="0" kern="1200" dirty="0" smtClean="0"/>
            <a:t>.</a:t>
          </a:r>
          <a:r>
            <a:rPr lang="uk-UA" sz="2400" i="0" kern="1200" dirty="0" smtClean="0"/>
            <a:t> </a:t>
          </a:r>
          <a:r>
            <a:rPr lang="uk-UA" sz="2400" i="0" kern="1200" dirty="0" err="1" smtClean="0"/>
            <a:t>Предінвестеційна</a:t>
          </a:r>
          <a:r>
            <a:rPr lang="uk-UA" sz="2400" i="0" kern="1200" dirty="0" smtClean="0"/>
            <a:t> (початкова) фаза</a:t>
          </a:r>
          <a:endParaRPr lang="ru-RU" sz="2400" i="0" kern="1200" dirty="0"/>
        </a:p>
      </dsp:txBody>
      <dsp:txXfrm>
        <a:off x="740489" y="506529"/>
        <a:ext cx="2927900" cy="1465818"/>
      </dsp:txXfrm>
    </dsp:sp>
    <dsp:sp modelId="{CF2D0F70-AC86-4A02-B232-8ED427C759C9}">
      <dsp:nvSpPr>
        <dsp:cNvPr id="0" name=""/>
        <dsp:cNvSpPr/>
      </dsp:nvSpPr>
      <dsp:spPr>
        <a:xfrm>
          <a:off x="3924557" y="625844"/>
          <a:ext cx="3157581" cy="126303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0" kern="1200" dirty="0" smtClean="0"/>
            <a:t>Передінвестиційні дослідження</a:t>
          </a:r>
          <a:endParaRPr lang="ru-RU" sz="1600" i="0" kern="1200" dirty="0"/>
        </a:p>
      </dsp:txBody>
      <dsp:txXfrm>
        <a:off x="4556073" y="625844"/>
        <a:ext cx="1894549" cy="1263032"/>
      </dsp:txXfrm>
    </dsp:sp>
    <dsp:sp modelId="{38ABF3D2-DACB-45F6-9BC9-0832D2763274}">
      <dsp:nvSpPr>
        <dsp:cNvPr id="0" name=""/>
        <dsp:cNvSpPr/>
      </dsp:nvSpPr>
      <dsp:spPr>
        <a:xfrm>
          <a:off x="6640077" y="645307"/>
          <a:ext cx="3157581" cy="126303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0" kern="1200" dirty="0" smtClean="0"/>
            <a:t>Розробка проектно-кошторисної документації, планування проекту</a:t>
          </a:r>
          <a:endParaRPr lang="ru-RU" sz="1600" i="0" kern="1200" dirty="0"/>
        </a:p>
      </dsp:txBody>
      <dsp:txXfrm>
        <a:off x="7271593" y="645307"/>
        <a:ext cx="1894549" cy="1263032"/>
      </dsp:txXfrm>
    </dsp:sp>
    <dsp:sp modelId="{CF499499-C697-494E-B4BC-77B0165992F5}">
      <dsp:nvSpPr>
        <dsp:cNvPr id="0" name=""/>
        <dsp:cNvSpPr/>
      </dsp:nvSpPr>
      <dsp:spPr>
        <a:xfrm>
          <a:off x="7580" y="2185388"/>
          <a:ext cx="4393718" cy="1465818"/>
        </a:xfrm>
        <a:prstGeom prst="chevron">
          <a:avLst/>
        </a:prstGeom>
        <a:solidFill>
          <a:schemeClr val="accent1">
            <a:shade val="80000"/>
            <a:hueOff val="42657"/>
            <a:satOff val="-485"/>
            <a:lumOff val="1174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/>
            <a:t>ІІ. Інвестиційна (будівнича) фаза</a:t>
          </a:r>
          <a:endParaRPr lang="ru-RU" sz="2400" i="0" kern="1200" dirty="0"/>
        </a:p>
      </dsp:txBody>
      <dsp:txXfrm>
        <a:off x="740489" y="2185388"/>
        <a:ext cx="2927900" cy="1465818"/>
      </dsp:txXfrm>
    </dsp:sp>
    <dsp:sp modelId="{83ED80BA-7ECE-479F-969A-3925A8CB22D5}">
      <dsp:nvSpPr>
        <dsp:cNvPr id="0" name=""/>
        <dsp:cNvSpPr/>
      </dsp:nvSpPr>
      <dsp:spPr>
        <a:xfrm>
          <a:off x="3924557" y="2304704"/>
          <a:ext cx="3157581" cy="126303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0" kern="1200" dirty="0" smtClean="0"/>
            <a:t>Проведення тендерів, укладення контрактів і т.д. </a:t>
          </a:r>
          <a:endParaRPr lang="ru-RU" sz="1600" i="0" kern="1200" dirty="0"/>
        </a:p>
      </dsp:txBody>
      <dsp:txXfrm>
        <a:off x="4556073" y="2304704"/>
        <a:ext cx="1894549" cy="1263032"/>
      </dsp:txXfrm>
    </dsp:sp>
    <dsp:sp modelId="{359605E8-FBA0-44F9-8814-2320B9F5AC99}">
      <dsp:nvSpPr>
        <dsp:cNvPr id="0" name=""/>
        <dsp:cNvSpPr/>
      </dsp:nvSpPr>
      <dsp:spPr>
        <a:xfrm>
          <a:off x="6601167" y="2305461"/>
          <a:ext cx="2233515" cy="1242066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0" kern="1200" dirty="0" smtClean="0"/>
            <a:t>Будівельно-монтажні роботи</a:t>
          </a:r>
          <a:endParaRPr lang="ru-RU" sz="1600" i="0" kern="1200" dirty="0"/>
        </a:p>
      </dsp:txBody>
      <dsp:txXfrm>
        <a:off x="7222200" y="2305461"/>
        <a:ext cx="991449" cy="1242066"/>
      </dsp:txXfrm>
    </dsp:sp>
    <dsp:sp modelId="{C9E54CF2-49D8-40FB-8E8E-6D5914E4C777}">
      <dsp:nvSpPr>
        <dsp:cNvPr id="0" name=""/>
        <dsp:cNvSpPr/>
      </dsp:nvSpPr>
      <dsp:spPr>
        <a:xfrm>
          <a:off x="8343473" y="2317441"/>
          <a:ext cx="2506109" cy="125261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0" kern="1200" dirty="0" smtClean="0"/>
            <a:t>Завершення будівної фази проекту</a:t>
          </a:r>
          <a:endParaRPr lang="ru-RU" sz="1600" i="0" kern="1200" dirty="0"/>
        </a:p>
      </dsp:txBody>
      <dsp:txXfrm>
        <a:off x="8969779" y="2317441"/>
        <a:ext cx="1253497" cy="1252612"/>
      </dsp:txXfrm>
    </dsp:sp>
    <dsp:sp modelId="{E239F8C6-76E8-4175-A950-A288B730479D}">
      <dsp:nvSpPr>
        <dsp:cNvPr id="0" name=""/>
        <dsp:cNvSpPr/>
      </dsp:nvSpPr>
      <dsp:spPr>
        <a:xfrm>
          <a:off x="7580" y="3864248"/>
          <a:ext cx="4393718" cy="1465818"/>
        </a:xfrm>
        <a:prstGeom prst="chevron">
          <a:avLst/>
        </a:prstGeom>
        <a:solidFill>
          <a:schemeClr val="accent1">
            <a:shade val="80000"/>
            <a:hueOff val="85313"/>
            <a:satOff val="-970"/>
            <a:lumOff val="2348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i="0" kern="1200" dirty="0" smtClean="0"/>
            <a:t>ІІІ. Експлуатаційна фаза</a:t>
          </a:r>
          <a:endParaRPr lang="ru-RU" sz="2400" i="0" kern="1200" dirty="0"/>
        </a:p>
      </dsp:txBody>
      <dsp:txXfrm>
        <a:off x="740489" y="3864248"/>
        <a:ext cx="2927900" cy="1465818"/>
      </dsp:txXfrm>
    </dsp:sp>
    <dsp:sp modelId="{965BE3F1-BAAF-4B0F-9569-373440D9CF2A}">
      <dsp:nvSpPr>
        <dsp:cNvPr id="0" name=""/>
        <dsp:cNvSpPr/>
      </dsp:nvSpPr>
      <dsp:spPr>
        <a:xfrm>
          <a:off x="3924552" y="3983563"/>
          <a:ext cx="3157581" cy="126303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i="0" kern="1200" dirty="0" smtClean="0"/>
            <a:t>Експлуатація</a:t>
          </a:r>
          <a:endParaRPr lang="ru-RU" sz="1600" i="0" kern="1200" dirty="0"/>
        </a:p>
      </dsp:txBody>
      <dsp:txXfrm>
        <a:off x="4556068" y="3983563"/>
        <a:ext cx="1894549" cy="1263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0E293-8CA8-5B45-9C57-CBD5AC2FDFD5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E4665-0D28-2D4D-82B6-64E1CAC36998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944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4665-0D28-2D4D-82B6-64E1CAC3699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835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4665-0D28-2D4D-82B6-64E1CAC3699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168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17CEB0-F4C0-6F40-83BA-35BE17B4CF01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986749-E805-8B48-8F87-4D8FA821565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638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974" y="2457577"/>
            <a:ext cx="9426103" cy="206210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/>
              <a:t>Презентація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магістерської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дипломної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ро</a:t>
            </a:r>
            <a:r>
              <a:rPr lang="uk-UA" sz="3200" b="1" dirty="0" smtClean="0"/>
              <a:t>боти на тему: </a:t>
            </a:r>
          </a:p>
          <a:p>
            <a:pPr algn="ctr"/>
            <a:r>
              <a:rPr lang="uk-UA" sz="3200" b="1" dirty="0" smtClean="0"/>
              <a:t>«Управління процесом реалізації інноваційного проекту на підприємстві»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88041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3388243" y="2441874"/>
            <a:ext cx="6417142" cy="1187005"/>
            <a:chOff x="1913099" y="1544490"/>
            <a:chExt cx="6417142" cy="1187005"/>
          </a:xfrm>
          <a:scene3d>
            <a:camera prst="orthographicFront"/>
            <a:lightRig rig="flat" dir="t"/>
          </a:scene3d>
        </p:grpSpPr>
        <p:sp>
          <p:nvSpPr>
            <p:cNvPr id="10" name="Пятиугольник 9"/>
            <p:cNvSpPr/>
            <p:nvPr/>
          </p:nvSpPr>
          <p:spPr>
            <a:xfrm rot="10800000">
              <a:off x="1913099" y="1544490"/>
              <a:ext cx="6417142" cy="1187005"/>
            </a:xfrm>
            <a:prstGeom prst="homePlate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80000"/>
                <a:hueOff val="28438"/>
                <a:satOff val="-323"/>
                <a:lumOff val="7827"/>
                <a:alphaOff val="0"/>
              </a:schemeClr>
            </a:fillRef>
            <a:effectRef idx="1">
              <a:schemeClr val="accent1">
                <a:shade val="80000"/>
                <a:hueOff val="28438"/>
                <a:satOff val="-323"/>
                <a:lumOff val="7827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Пятиугольник 4"/>
            <p:cNvSpPr/>
            <p:nvPr/>
          </p:nvSpPr>
          <p:spPr>
            <a:xfrm rot="21600000">
              <a:off x="2209850" y="1544490"/>
              <a:ext cx="6120391" cy="11870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23436" tIns="83820" rIns="156464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200" kern="1200" dirty="0" smtClean="0"/>
                <a:t>Уникнення втрат постійних споживачів та замовників за рахунок якості виробленої продукції</a:t>
              </a:r>
              <a:endParaRPr lang="ru-RU" sz="2200" kern="1200" dirty="0"/>
            </a:p>
          </p:txBody>
        </p:sp>
      </p:grpSp>
      <p:sp>
        <p:nvSpPr>
          <p:cNvPr id="9" name="Овал 8"/>
          <p:cNvSpPr/>
          <p:nvPr/>
        </p:nvSpPr>
        <p:spPr>
          <a:xfrm>
            <a:off x="2794740" y="2441874"/>
            <a:ext cx="1187005" cy="1187005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5587"/>
              <a:satOff val="-452"/>
              <a:lumOff val="386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3388244" y="3837216"/>
            <a:ext cx="6417142" cy="1187005"/>
            <a:chOff x="1913099" y="3085825"/>
            <a:chExt cx="6417142" cy="1187005"/>
          </a:xfrm>
          <a:scene3d>
            <a:camera prst="orthographicFront"/>
            <a:lightRig rig="flat" dir="t"/>
          </a:scene3d>
        </p:grpSpPr>
        <p:sp>
          <p:nvSpPr>
            <p:cNvPr id="14" name="Пятиугольник 13"/>
            <p:cNvSpPr/>
            <p:nvPr/>
          </p:nvSpPr>
          <p:spPr>
            <a:xfrm rot="10800000">
              <a:off x="1913099" y="3085825"/>
              <a:ext cx="6417142" cy="1187005"/>
            </a:xfrm>
            <a:prstGeom prst="homePlate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80000"/>
                <a:hueOff val="56877"/>
                <a:satOff val="-647"/>
                <a:lumOff val="15655"/>
                <a:alphaOff val="0"/>
              </a:schemeClr>
            </a:fillRef>
            <a:effectRef idx="1">
              <a:schemeClr val="accent1">
                <a:shade val="80000"/>
                <a:hueOff val="56877"/>
                <a:satOff val="-647"/>
                <a:lumOff val="15655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Пятиугольник 4"/>
            <p:cNvSpPr/>
            <p:nvPr/>
          </p:nvSpPr>
          <p:spPr>
            <a:xfrm rot="21600000">
              <a:off x="2209850" y="3085825"/>
              <a:ext cx="6120391" cy="11870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23436" tIns="83820" rIns="156464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200" kern="1200" dirty="0" smtClean="0"/>
                <a:t>Утримання висококваліфікованого персоналу шляхом створення кадрового резерву</a:t>
              </a:r>
              <a:endParaRPr lang="ru-RU" sz="2200" kern="1200" dirty="0"/>
            </a:p>
          </p:txBody>
        </p:sp>
      </p:grpSp>
      <p:sp>
        <p:nvSpPr>
          <p:cNvPr id="13" name="Овал 12"/>
          <p:cNvSpPr/>
          <p:nvPr/>
        </p:nvSpPr>
        <p:spPr>
          <a:xfrm>
            <a:off x="2794741" y="3837216"/>
            <a:ext cx="1187005" cy="1187005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5000" r="-35000"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11175"/>
              <a:satOff val="-903"/>
              <a:lumOff val="772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Группа 21"/>
          <p:cNvGrpSpPr/>
          <p:nvPr/>
        </p:nvGrpSpPr>
        <p:grpSpPr>
          <a:xfrm>
            <a:off x="3388244" y="5257685"/>
            <a:ext cx="6417142" cy="1187005"/>
            <a:chOff x="1913099" y="4627160"/>
            <a:chExt cx="6417142" cy="1187005"/>
          </a:xfrm>
          <a:scene3d>
            <a:camera prst="orthographicFront"/>
            <a:lightRig rig="flat" dir="t"/>
          </a:scene3d>
        </p:grpSpPr>
        <p:sp>
          <p:nvSpPr>
            <p:cNvPr id="24" name="Пятиугольник 23"/>
            <p:cNvSpPr/>
            <p:nvPr/>
          </p:nvSpPr>
          <p:spPr>
            <a:xfrm rot="10800000">
              <a:off x="1913099" y="4627160"/>
              <a:ext cx="6417142" cy="1187005"/>
            </a:xfrm>
            <a:prstGeom prst="homePlate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80000"/>
                <a:hueOff val="85315"/>
                <a:satOff val="-970"/>
                <a:lumOff val="23482"/>
                <a:alphaOff val="0"/>
              </a:schemeClr>
            </a:fillRef>
            <a:effectRef idx="1">
              <a:schemeClr val="accent1">
                <a:shade val="80000"/>
                <a:hueOff val="85315"/>
                <a:satOff val="-970"/>
                <a:lumOff val="23482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5" name="Пятиугольник 4"/>
            <p:cNvSpPr/>
            <p:nvPr/>
          </p:nvSpPr>
          <p:spPr>
            <a:xfrm rot="21600000">
              <a:off x="2209850" y="4627160"/>
              <a:ext cx="6120391" cy="11870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23436" tIns="83820" rIns="156464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200" kern="1200" dirty="0" smtClean="0"/>
                <a:t>Модернізація обладнання згідно новим тенденціям розвитку газової промисловості</a:t>
              </a:r>
              <a:endParaRPr lang="ru-RU" sz="2200" kern="1200" dirty="0"/>
            </a:p>
          </p:txBody>
        </p:sp>
      </p:grpSp>
      <p:sp>
        <p:nvSpPr>
          <p:cNvPr id="23" name="Овал 22"/>
          <p:cNvSpPr/>
          <p:nvPr/>
        </p:nvSpPr>
        <p:spPr>
          <a:xfrm>
            <a:off x="2794741" y="5257685"/>
            <a:ext cx="1187005" cy="1187005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16762"/>
              <a:satOff val="-1355"/>
              <a:lumOff val="1158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6" name="Группа 25"/>
          <p:cNvGrpSpPr/>
          <p:nvPr/>
        </p:nvGrpSpPr>
        <p:grpSpPr>
          <a:xfrm>
            <a:off x="3388242" y="1074791"/>
            <a:ext cx="6417142" cy="1187005"/>
            <a:chOff x="1913099" y="3154"/>
            <a:chExt cx="6417142" cy="1187005"/>
          </a:xfrm>
          <a:scene3d>
            <a:camera prst="orthographicFront"/>
            <a:lightRig rig="flat" dir="t"/>
          </a:scene3d>
        </p:grpSpPr>
        <p:sp>
          <p:nvSpPr>
            <p:cNvPr id="27" name="Пятиугольник 26"/>
            <p:cNvSpPr/>
            <p:nvPr/>
          </p:nvSpPr>
          <p:spPr>
            <a:xfrm rot="10800000">
              <a:off x="1913099" y="3154"/>
              <a:ext cx="6417142" cy="1187005"/>
            </a:xfrm>
            <a:prstGeom prst="homePlate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8" name="Пятиугольник 4"/>
            <p:cNvSpPr/>
            <p:nvPr/>
          </p:nvSpPr>
          <p:spPr>
            <a:xfrm rot="21600000">
              <a:off x="2209850" y="3154"/>
              <a:ext cx="6120391" cy="11870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23436" tIns="83820" rIns="156464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200" kern="1200" dirty="0" smtClean="0"/>
                <a:t>Розширення парку обладнання та залучення нових робітників або навчання вже існуючого для роботи з новим обладнанням</a:t>
              </a:r>
              <a:endParaRPr lang="ru-RU" sz="2200" kern="1200" dirty="0"/>
            </a:p>
          </p:txBody>
        </p:sp>
      </p:grpSp>
      <p:sp>
        <p:nvSpPr>
          <p:cNvPr id="29" name="Овал 28"/>
          <p:cNvSpPr/>
          <p:nvPr/>
        </p:nvSpPr>
        <p:spPr>
          <a:xfrm>
            <a:off x="2794739" y="1074791"/>
            <a:ext cx="1187005" cy="1187005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8000" b="-8000"/>
            </a:stretch>
          </a:blipFill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80" flipH="1">
            <a:off x="9481368" y="4124910"/>
            <a:ext cx="2237397" cy="2471615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151106" y="216639"/>
            <a:ext cx="10194587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i="1" dirty="0" smtClean="0"/>
              <a:t>Висновки проведення </a:t>
            </a:r>
            <a:r>
              <a:rPr lang="uk-UA" sz="2400" b="1" i="1" dirty="0" err="1" smtClean="0"/>
              <a:t>SWОT-аналізу</a:t>
            </a:r>
            <a:r>
              <a:rPr lang="uk-UA" sz="2400" b="1" i="1" dirty="0" smtClean="0"/>
              <a:t> ГПУ </a:t>
            </a:r>
            <a:r>
              <a:rPr lang="uk-UA" sz="2400" b="1" i="1" dirty="0"/>
              <a:t>«</a:t>
            </a:r>
            <a:r>
              <a:rPr lang="uk-UA" sz="2400" b="1" i="1" dirty="0" err="1"/>
              <a:t>Шебелинкагазвидобування</a:t>
            </a:r>
            <a:r>
              <a:rPr lang="uk-UA" sz="2400" b="1" i="1" dirty="0"/>
              <a:t>»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59759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4493" y="199576"/>
            <a:ext cx="10194587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i="1" dirty="0" smtClean="0"/>
              <a:t>Фази впровадження інноваційного проекту на підприємстві</a:t>
            </a:r>
            <a:endParaRPr lang="ru-RU" sz="2400" i="1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51706570"/>
              </p:ext>
            </p:extLst>
          </p:nvPr>
        </p:nvGraphicFramePr>
        <p:xfrm>
          <a:off x="1089499" y="749030"/>
          <a:ext cx="10927403" cy="5836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404" y="3912140"/>
            <a:ext cx="3169596" cy="316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640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251" y="396403"/>
            <a:ext cx="9878505" cy="57879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2800" i="1" dirty="0">
                <a:latin typeface="+mn-lt"/>
              </a:rPr>
              <a:t>Удосконалення роботи </a:t>
            </a:r>
            <a:r>
              <a:rPr lang="uk-UA" sz="2800" i="1" dirty="0" err="1">
                <a:latin typeface="+mn-lt"/>
              </a:rPr>
              <a:t>дотискної</a:t>
            </a:r>
            <a:r>
              <a:rPr lang="uk-UA" sz="2800" i="1" dirty="0">
                <a:latin typeface="+mn-lt"/>
              </a:rPr>
              <a:t> компресорної станції</a:t>
            </a:r>
            <a:endParaRPr lang="ru-RU" sz="2800" i="1" dirty="0">
              <a:latin typeface="+mn-lt"/>
            </a:endParaRPr>
          </a:p>
        </p:txBody>
      </p:sp>
      <p:pic>
        <p:nvPicPr>
          <p:cNvPr id="6" name="Рисунок 5" descr="turbogenerator_s_000011_HR"/>
          <p:cNvPicPr/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7" t="4257" r="6543" b="13405"/>
          <a:stretch>
            <a:fillRect/>
          </a:stretch>
        </p:blipFill>
        <p:spPr bwMode="auto">
          <a:xfrm>
            <a:off x="1515170" y="1762305"/>
            <a:ext cx="4146328" cy="3105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5" t="17889" r="2805" b="23424"/>
          <a:stretch>
            <a:fillRect/>
          </a:stretch>
        </p:blipFill>
        <p:spPr bwMode="auto">
          <a:xfrm>
            <a:off x="5962163" y="1762306"/>
            <a:ext cx="5890260" cy="31057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015573" y="5389921"/>
            <a:ext cx="694554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i="1" dirty="0"/>
              <a:t>Газова турбіна </a:t>
            </a:r>
            <a:r>
              <a:rPr lang="uk-UA" sz="2000" i="1" dirty="0" err="1"/>
              <a:t>Solar</a:t>
            </a:r>
            <a:r>
              <a:rPr lang="uk-UA" sz="2000" i="1" dirty="0"/>
              <a:t> </a:t>
            </a:r>
            <a:r>
              <a:rPr lang="uk-UA" sz="2000" i="1" dirty="0" err="1"/>
              <a:t>Turbine</a:t>
            </a:r>
            <a:r>
              <a:rPr lang="uk-UA" sz="2000" i="1" dirty="0"/>
              <a:t> – </a:t>
            </a:r>
            <a:r>
              <a:rPr lang="uk-UA" sz="2000" i="1" dirty="0" err="1"/>
              <a:t>Titan</a:t>
            </a:r>
            <a:r>
              <a:rPr lang="uk-UA" sz="2000" i="1" dirty="0"/>
              <a:t> 130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8619204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7775" y="355725"/>
            <a:ext cx="10018713" cy="47422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uk-UA" sz="2800" b="1" i="1" dirty="0">
                <a:latin typeface="+mn-lt"/>
              </a:rPr>
              <a:t>Структура капітальних вкладень у проект, </a:t>
            </a:r>
            <a:r>
              <a:rPr lang="uk-UA" sz="2800" b="1" i="1" dirty="0" err="1">
                <a:latin typeface="+mn-lt"/>
              </a:rPr>
              <a:t>грн</a:t>
            </a:r>
            <a:endParaRPr lang="ru-RU" sz="2800" b="1" i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9132632"/>
              </p:ext>
            </p:extLst>
          </p:nvPr>
        </p:nvGraphicFramePr>
        <p:xfrm>
          <a:off x="1717778" y="829948"/>
          <a:ext cx="10018712" cy="147218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844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3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500"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Показники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Сума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1. Будівельні роботи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1 209 177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90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2. Монтажні роботи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1 398 992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30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3. Устаткування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19414200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80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4. Інші роботи і витрати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6 540 561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20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Всього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28 562 930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567748"/>
              </p:ext>
            </p:extLst>
          </p:nvPr>
        </p:nvGraphicFramePr>
        <p:xfrm>
          <a:off x="1717783" y="3057240"/>
          <a:ext cx="10018712" cy="122682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5743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1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"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Показник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Одиниці виміру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Значення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Витрати паливного газу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м</a:t>
                      </a:r>
                      <a:r>
                        <a:rPr lang="uk-UA" sz="1400" i="0" baseline="30000">
                          <a:effectLst/>
                        </a:rPr>
                        <a:t>3</a:t>
                      </a:r>
                      <a:r>
                        <a:rPr lang="uk-UA" sz="1400" i="0">
                          <a:effectLst/>
                        </a:rPr>
                        <a:t>/рік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2400000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Витрати електроенергії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кВт/рік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260000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Витрати олив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т/рік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0,6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marR="18034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Витрати адсорбенту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т/рік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21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717778" y="2594853"/>
            <a:ext cx="10018713" cy="43612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b="1" i="1" dirty="0" smtClean="0"/>
              <a:t>Структура ресурсних вкладень у проект, </a:t>
            </a:r>
            <a:r>
              <a:rPr lang="uk-UA" sz="2400" b="1" i="1" dirty="0" err="1" smtClean="0"/>
              <a:t>грн</a:t>
            </a:r>
            <a:endParaRPr lang="ru-RU" sz="2400" b="1" i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04801"/>
              </p:ext>
            </p:extLst>
          </p:nvPr>
        </p:nvGraphicFramePr>
        <p:xfrm>
          <a:off x="1717783" y="5117241"/>
          <a:ext cx="10018716" cy="147218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402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7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9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Вид ресурсів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Одиниці виміру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Ціна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70">
                <a:tc>
                  <a:txBody>
                    <a:bodyPr/>
                    <a:lstStyle/>
                    <a:p>
                      <a:pPr marR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1.Ціна газу реалізації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грн./т з ПДВ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196,00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70">
                <a:tc>
                  <a:txBody>
                    <a:bodyPr/>
                    <a:lstStyle/>
                    <a:p>
                      <a:pPr marR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2.Ціна паливного газу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грн./т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69,24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30">
                <a:tc>
                  <a:txBody>
                    <a:bodyPr/>
                    <a:lstStyle/>
                    <a:p>
                      <a:pPr marR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3.Тариф за електроенергію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грн./кВт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0,51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70">
                <a:tc>
                  <a:txBody>
                    <a:bodyPr/>
                    <a:lstStyle/>
                    <a:p>
                      <a:pPr marR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4.Ціна олив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грн./т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5137,50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20">
                <a:tc>
                  <a:txBody>
                    <a:bodyPr/>
                    <a:lstStyle/>
                    <a:p>
                      <a:pPr marR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5.Ціна адсорбенту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>
                          <a:effectLst/>
                        </a:rPr>
                        <a:t>грн./т</a:t>
                      </a:r>
                      <a:endParaRPr lang="ru-RU" sz="12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0" dirty="0">
                          <a:effectLst/>
                        </a:rPr>
                        <a:t>8983,01</a:t>
                      </a:r>
                      <a:endParaRPr lang="ru-RU" sz="12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717790" y="4620956"/>
            <a:ext cx="10018709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i="1" dirty="0"/>
              <a:t>Ціни і тарифи на ресурси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7529122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587" y="199419"/>
            <a:ext cx="10018713" cy="41342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sz="2800" b="1" i="1" dirty="0">
                <a:latin typeface="+mn-lt"/>
              </a:rPr>
              <a:t>Ч</a:t>
            </a:r>
            <a:r>
              <a:rPr lang="uk-UA" sz="2800" b="1" i="1" dirty="0" smtClean="0">
                <a:latin typeface="+mn-lt"/>
              </a:rPr>
              <a:t>иста </a:t>
            </a:r>
            <a:r>
              <a:rPr lang="uk-UA" sz="2800" b="1" i="1" dirty="0">
                <a:latin typeface="+mn-lt"/>
              </a:rPr>
              <a:t>теперішня вартість </a:t>
            </a:r>
            <a:endParaRPr lang="ru-RU" sz="2800" b="1" i="1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8885" y="705654"/>
            <a:ext cx="500974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NPV = 372</a:t>
            </a:r>
            <a:r>
              <a:rPr lang="ru-RU" sz="2400" b="1" i="1" dirty="0" smtClean="0"/>
              <a:t> </a:t>
            </a:r>
            <a:r>
              <a:rPr lang="en-US" sz="2400" b="1" i="1" dirty="0" smtClean="0"/>
              <a:t>069</a:t>
            </a:r>
            <a:r>
              <a:rPr lang="ru-RU" sz="2400" b="1" i="1" dirty="0" smtClean="0"/>
              <a:t> </a:t>
            </a:r>
            <a:r>
              <a:rPr lang="en-US" sz="2400" b="1" i="1" dirty="0" smtClean="0"/>
              <a:t>65,21 </a:t>
            </a:r>
            <a:r>
              <a:rPr lang="ru-RU" sz="2400" b="1" i="1" dirty="0" err="1" smtClean="0"/>
              <a:t>грн</a:t>
            </a:r>
            <a:endParaRPr lang="ru-RU" sz="24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81586" y="1522381"/>
            <a:ext cx="10018713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500" b="1" i="1" dirty="0"/>
              <a:t>Т</a:t>
            </a:r>
            <a:r>
              <a:rPr lang="uk-UA" sz="2500" b="1" i="1" dirty="0" smtClean="0"/>
              <a:t>ермін </a:t>
            </a:r>
            <a:r>
              <a:rPr lang="uk-UA" sz="2500" b="1" i="1" dirty="0"/>
              <a:t>окупності проекту</a:t>
            </a:r>
            <a:endParaRPr lang="ru-RU" sz="25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968885" y="2204936"/>
            <a:ext cx="500974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DPP = </a:t>
            </a:r>
            <a:r>
              <a:rPr lang="ru-RU" sz="2400" b="1" i="1" dirty="0" smtClean="0"/>
              <a:t>4,34 роки</a:t>
            </a:r>
            <a:endParaRPr lang="ru-RU" sz="24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81587" y="3212976"/>
            <a:ext cx="10018713" cy="4770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500" b="1" i="1" dirty="0"/>
              <a:t>В</a:t>
            </a:r>
            <a:r>
              <a:rPr lang="uk-UA" sz="2500" b="1" i="1" dirty="0" err="1" smtClean="0"/>
              <a:t>нутрішня</a:t>
            </a:r>
            <a:r>
              <a:rPr lang="uk-UA" sz="2500" b="1" i="1" dirty="0" smtClean="0"/>
              <a:t> </a:t>
            </a:r>
            <a:r>
              <a:rPr lang="uk-UA" sz="2500" b="1" i="1" dirty="0"/>
              <a:t>норма доходності </a:t>
            </a:r>
            <a:endParaRPr lang="ru-RU" sz="25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968885" y="3816485"/>
            <a:ext cx="500974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/>
              <a:t>IRR = 0,543</a:t>
            </a:r>
            <a:r>
              <a:rPr lang="ru-RU" sz="2400" b="1" i="1" dirty="0" smtClean="0"/>
              <a:t> </a:t>
            </a:r>
            <a:endParaRPr lang="ru-RU" sz="2400" b="1" i="1" dirty="0"/>
          </a:p>
        </p:txBody>
      </p:sp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" t="1871" r="1268" b="4684"/>
          <a:stretch>
            <a:fillRect/>
          </a:stretch>
        </p:blipFill>
        <p:spPr bwMode="auto">
          <a:xfrm>
            <a:off x="3759609" y="4532474"/>
            <a:ext cx="5428295" cy="2121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52926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568478" y="2044609"/>
            <a:ext cx="8574622" cy="112660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b="1" i="1" dirty="0" smtClean="0"/>
              <a:t>ДЯКУЮ ЗА УВАГУ</a:t>
            </a:r>
            <a:endParaRPr lang="ru-RU" b="1" i="1" dirty="0"/>
          </a:p>
        </p:txBody>
      </p:sp>
      <p:pic>
        <p:nvPicPr>
          <p:cNvPr id="9" name="Picture 2" descr="C:\Users\user\Desktop\Kharkiv_National_University_of_Economic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075" cy="89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21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094" y="404410"/>
            <a:ext cx="956300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Важливим елементом у структурі інноваційної діяльності є управління інноваціями</a:t>
            </a:r>
            <a:r>
              <a:rPr lang="uk-UA" sz="24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28093" y="2288233"/>
            <a:ext cx="9563001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/>
              <a:t>Головна мета управління інноваціями в ринковій економіці – це впровадження нової ідеї, а потім і технології у ринковий контекст. Ці процеси є досить важкими та неминучими. Вони займають місце у будь-якій області управління</a:t>
            </a:r>
            <a:r>
              <a:rPr lang="uk-UA" sz="2400" dirty="0" smtClean="0"/>
              <a:t>.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18368" y="4935759"/>
            <a:ext cx="9601909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/>
              <a:t>У сучасних умовах ринкової економіки для ефективної діяльності підприємства необхідно формувати умови широкого застосування методів управління інноваційними проектами. </a:t>
            </a:r>
            <a:endParaRPr lang="ru-RU" sz="2400" dirty="0"/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2833323" y="1340516"/>
            <a:ext cx="1052827" cy="842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6092908" y="1340516"/>
            <a:ext cx="1052827" cy="842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9445708" y="1340516"/>
            <a:ext cx="1052827" cy="842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2833323" y="3963002"/>
            <a:ext cx="1052827" cy="842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6083179" y="3988040"/>
            <a:ext cx="1052827" cy="842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9445708" y="3988041"/>
            <a:ext cx="1052827" cy="8426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634" y="5326558"/>
            <a:ext cx="1751116" cy="175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675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80354" y="3881062"/>
            <a:ext cx="3258766" cy="9541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i="1" dirty="0" smtClean="0"/>
              <a:t>Об'єкт дослідження:  </a:t>
            </a:r>
            <a:endParaRPr lang="uk-UA" sz="28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80354" y="4835169"/>
            <a:ext cx="3258765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dirty="0"/>
              <a:t>П</a:t>
            </a:r>
            <a:r>
              <a:rPr lang="uk-UA" sz="2000" dirty="0" smtClean="0"/>
              <a:t>роцес </a:t>
            </a:r>
            <a:r>
              <a:rPr lang="uk-UA" sz="2000" dirty="0"/>
              <a:t>реалізації інноваційного проекту на підприємстві.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19872" y="3509201"/>
            <a:ext cx="3526279" cy="9541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i="1" dirty="0" smtClean="0"/>
              <a:t>Предмет дослідження</a:t>
            </a:r>
            <a:endParaRPr lang="uk-UA" sz="28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19871" y="4463308"/>
            <a:ext cx="352628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dirty="0"/>
              <a:t>Т</a:t>
            </a:r>
            <a:r>
              <a:rPr lang="uk-UA" sz="2000" dirty="0" smtClean="0"/>
              <a:t>еоретичні </a:t>
            </a:r>
            <a:r>
              <a:rPr lang="uk-UA" sz="2000" dirty="0"/>
              <a:t>підходи, методи, методичні рекомендації щодо здійснення процесу реалізації інноваційного проекту на підприємстві. 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71610" y="492498"/>
            <a:ext cx="4615775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i="1" dirty="0" smtClean="0"/>
              <a:t>Мета дослідження:</a:t>
            </a:r>
            <a:endParaRPr lang="uk-UA" sz="2800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71610" y="1015718"/>
            <a:ext cx="4615774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dirty="0"/>
              <a:t>Р</a:t>
            </a:r>
            <a:r>
              <a:rPr lang="uk-UA" sz="2000" dirty="0" smtClean="0"/>
              <a:t>озкриття </a:t>
            </a:r>
            <a:r>
              <a:rPr lang="uk-UA" sz="2000" dirty="0"/>
              <a:t>основних особливостей </a:t>
            </a:r>
            <a:r>
              <a:rPr lang="uk-UA" sz="2000" dirty="0" smtClean="0"/>
              <a:t>управління </a:t>
            </a:r>
            <a:r>
              <a:rPr lang="uk-UA" sz="2000" dirty="0"/>
              <a:t>інноваційними проектами у </a:t>
            </a:r>
            <a:r>
              <a:rPr lang="uk-UA" sz="2000" dirty="0" smtClean="0"/>
              <a:t>сучасних </a:t>
            </a:r>
            <a:r>
              <a:rPr lang="uk-UA" sz="2000" dirty="0"/>
              <a:t>економічних умовах та розробка практичних заходів щодо його впровадження на промисловому підприємстві.</a:t>
            </a:r>
            <a:endParaRPr lang="ru-RU" sz="2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730" y="3394049"/>
            <a:ext cx="3469531" cy="14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015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5" grpId="0" animBg="1"/>
      <p:bldP spid="3" grpId="0" animBg="1"/>
      <p:bldP spid="12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35803" y="411756"/>
            <a:ext cx="9902759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3600" b="1" i="1" dirty="0" smtClean="0"/>
              <a:t>Інноваційний проект</a:t>
            </a:r>
            <a:endParaRPr lang="ru-RU" sz="3600" b="1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55260" y="1250641"/>
            <a:ext cx="9883302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/>
              <a:t>С</a:t>
            </a:r>
            <a:r>
              <a:rPr lang="uk-UA" sz="2400" dirty="0" smtClean="0"/>
              <a:t>укупність </a:t>
            </a:r>
            <a:r>
              <a:rPr lang="uk-UA" sz="2400" dirty="0"/>
              <a:t>технічно, економічно, соціально обґрунтованої документації, яка визначає мету науково-дослідницької діяльності з урахуванням матеріальних, фінансових, трудових та ін. ресурсів щодо створення або модернізації продукту, технологічного процесу, обладнання і т. п. 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35" y="3399817"/>
            <a:ext cx="4680220" cy="2534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57815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88331" y="345254"/>
            <a:ext cx="10011752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i="1" dirty="0"/>
              <a:t>Класифікація інноваційних проектів</a:t>
            </a:r>
            <a:endParaRPr lang="ru-RU" sz="2800" b="1" i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136372"/>
              </p:ext>
            </p:extLst>
          </p:nvPr>
        </p:nvGraphicFramePr>
        <p:xfrm>
          <a:off x="1488331" y="1157590"/>
          <a:ext cx="10011752" cy="496301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049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3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4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66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72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32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57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00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Класифікаційні ознаки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Типи інноваційних проектів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За масштабом розв’язуваних задач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 err="1">
                          <a:effectLst/>
                        </a:rPr>
                        <a:t>Монопроекти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Мультипроект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Мегапроект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За рівнем прийняття рішення розробки проекту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Міжнародні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Національні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Регіональні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Галузеві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Окреме підприємство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За родом діяльності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Соціальні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Економічні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Технічні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Організаційні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Змішані</a:t>
                      </a:r>
                      <a:endParaRPr lang="ru-RU" sz="1400" i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та інші.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За рівнем науково-технічної значущості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Модернізаційний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Новаторський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Випереджуючий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Піонерський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0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За типом інновації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Новий продукт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Новий метод виробництва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Новий ринок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Нове джерело сировини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Нова структура управління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0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>
                          <a:effectLst/>
                        </a:rPr>
                        <a:t>За тривалістю проекту</a:t>
                      </a:r>
                      <a:endParaRPr lang="ru-RU" sz="1400" i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Короткострокові</a:t>
                      </a:r>
                      <a:endParaRPr lang="ru-RU" sz="1400" i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(1 – 2 роки)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Середньострокові</a:t>
                      </a:r>
                      <a:endParaRPr lang="ru-RU" sz="1400" i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(до 5ти років)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Довгострокові</a:t>
                      </a:r>
                      <a:endParaRPr lang="ru-RU" sz="1400" i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0" dirty="0">
                          <a:effectLst/>
                        </a:rPr>
                        <a:t>(більше 5ти років)</a:t>
                      </a:r>
                      <a:endParaRPr lang="ru-RU" sz="1400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307" marR="46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56767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35804" y="157317"/>
            <a:ext cx="9289915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i="1" dirty="0" smtClean="0"/>
              <a:t>Життєвий цикл проекту</a:t>
            </a:r>
            <a:endParaRPr lang="ru-RU" sz="2400" b="1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35804" y="618982"/>
            <a:ext cx="9289915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/>
              <a:t>Н</a:t>
            </a:r>
            <a:r>
              <a:rPr lang="uk-UA" sz="2400" dirty="0" smtClean="0"/>
              <a:t>абір </a:t>
            </a:r>
            <a:r>
              <a:rPr lang="uk-UA" sz="2400" dirty="0"/>
              <a:t>послідовних фаз проекту, що визначаються для кращого контролю і управління. Він визначається проміжком часу між моментом появи проекту і моментом його ліквідації. </a:t>
            </a:r>
            <a:endParaRPr lang="ru-RU" sz="2400" dirty="0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953" y="2315183"/>
            <a:ext cx="9377464" cy="34387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979578" y="6045353"/>
            <a:ext cx="9289915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i="1" dirty="0"/>
              <a:t>Концептуальна схема життєвого циклу проекту</a:t>
            </a:r>
            <a:endParaRPr lang="ru-RU" sz="2400" i="1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605063" y="2091448"/>
            <a:ext cx="10107039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1213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4677" y="215054"/>
            <a:ext cx="8896484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i="1" dirty="0" smtClean="0"/>
              <a:t>Джерела законодавчої бази інноваційної діяльності</a:t>
            </a:r>
            <a:endParaRPr lang="ru-RU" sz="2400" b="1" i="1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76223787"/>
              </p:ext>
            </p:extLst>
          </p:nvPr>
        </p:nvGraphicFramePr>
        <p:xfrm>
          <a:off x="2518919" y="100159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075" y="5038928"/>
            <a:ext cx="1916354" cy="191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145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753707522"/>
              </p:ext>
            </p:extLst>
          </p:nvPr>
        </p:nvGraphicFramePr>
        <p:xfrm>
          <a:off x="2480554" y="2013626"/>
          <a:ext cx="8289942" cy="3832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83276" y="413585"/>
            <a:ext cx="8745167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i="1" dirty="0"/>
              <a:t>Динаміка обсягу видобутку газу за 2013 – 2018 рр.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50762677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38007" y="605683"/>
            <a:ext cx="5283612" cy="98392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sz="2000" b="1" i="1" dirty="0"/>
              <a:t>Аналіз показників ефективності використання основних засобів підприємства</a:t>
            </a:r>
            <a:endParaRPr lang="ru-RU" sz="2000" b="1" i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5068"/>
              </p:ext>
            </p:extLst>
          </p:nvPr>
        </p:nvGraphicFramePr>
        <p:xfrm>
          <a:off x="638007" y="1563157"/>
          <a:ext cx="5283612" cy="14020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413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4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Показники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2016 рік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2017 рік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2018 рік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4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Фондовіддача, </a:t>
                      </a:r>
                      <a:r>
                        <a:rPr lang="uk-UA" sz="1600" dirty="0" err="1">
                          <a:effectLst/>
                        </a:rPr>
                        <a:t>грн</a:t>
                      </a:r>
                      <a:r>
                        <a:rPr lang="uk-UA" sz="1600" dirty="0">
                          <a:effectLst/>
                        </a:rPr>
                        <a:t>/</a:t>
                      </a:r>
                      <a:r>
                        <a:rPr lang="uk-UA" sz="1600" dirty="0" err="1">
                          <a:effectLst/>
                        </a:rPr>
                        <a:t>грн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1,63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1,46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1,67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5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Фондомісткість, грн/грн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0,61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0,69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0,60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Фондоозброєність, тис. грн/ осібу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119,78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131,83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141,45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1427469"/>
              </p:ext>
            </p:extLst>
          </p:nvPr>
        </p:nvGraphicFramePr>
        <p:xfrm>
          <a:off x="6425119" y="284670"/>
          <a:ext cx="4800600" cy="2904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3397978"/>
              </p:ext>
            </p:extLst>
          </p:nvPr>
        </p:nvGraphicFramePr>
        <p:xfrm>
          <a:off x="454037" y="3729339"/>
          <a:ext cx="5867907" cy="3156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Заголовок 3"/>
          <p:cNvSpPr txBox="1">
            <a:spLocks/>
          </p:cNvSpPr>
          <p:nvPr/>
        </p:nvSpPr>
        <p:spPr>
          <a:xfrm>
            <a:off x="454036" y="3287949"/>
            <a:ext cx="5867907" cy="4413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dirty="0" err="1" smtClean="0"/>
              <a:t>Економічні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елементи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операційних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витрат</a:t>
            </a:r>
            <a:endParaRPr lang="ru-RU" sz="2000" b="1" i="1" dirty="0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5774332"/>
              </p:ext>
            </p:extLst>
          </p:nvPr>
        </p:nvGraphicFramePr>
        <p:xfrm>
          <a:off x="6736402" y="3781614"/>
          <a:ext cx="5364807" cy="3076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Заголовок 3"/>
          <p:cNvSpPr txBox="1">
            <a:spLocks/>
          </p:cNvSpPr>
          <p:nvPr/>
        </p:nvSpPr>
        <p:spPr>
          <a:xfrm>
            <a:off x="6736402" y="3287948"/>
            <a:ext cx="5364807" cy="493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dirty="0" err="1" smtClean="0"/>
              <a:t>Динаміка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зміни</a:t>
            </a:r>
            <a:r>
              <a:rPr lang="ru-RU" sz="2000" b="1" i="1" dirty="0" smtClean="0"/>
              <a:t> валового </a:t>
            </a:r>
            <a:r>
              <a:rPr lang="ru-RU" sz="2000" b="1" i="1" dirty="0" err="1" smtClean="0"/>
              <a:t>прибутку</a:t>
            </a:r>
            <a:r>
              <a:rPr lang="ru-RU" sz="2000" b="1" i="1" dirty="0" smtClean="0"/>
              <a:t>, </a:t>
            </a:r>
            <a:r>
              <a:rPr lang="ru-RU" sz="2000" b="1" i="1" dirty="0" err="1" smtClean="0"/>
              <a:t>тис.грн</a:t>
            </a:r>
            <a:endParaRPr lang="ru-RU" sz="2000" b="1" i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277" y="2282685"/>
            <a:ext cx="906884" cy="9068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24" y="6079787"/>
            <a:ext cx="1209269" cy="80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786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Graphic spid="9" grpId="0">
        <p:bldAsOne/>
      </p:bldGraphic>
      <p:bldP spid="10" grpId="0" animBg="1"/>
      <p:bldGraphic spid="11" grpId="0">
        <p:bldAsOne/>
      </p:bldGraphic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541</TotalTime>
  <Words>681</Words>
  <Application>Microsoft Office PowerPoint</Application>
  <PresentationFormat>Широкий екран</PresentationFormat>
  <Paragraphs>159</Paragraphs>
  <Slides>15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Corbel</vt:lpstr>
      <vt:lpstr>Times New Roman</vt:lpstr>
      <vt:lpstr>Параллакс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Аналіз показників ефективності використання основних засобів підприємства</vt:lpstr>
      <vt:lpstr>Презентація PowerPoint</vt:lpstr>
      <vt:lpstr>Презентація PowerPoint</vt:lpstr>
      <vt:lpstr>Удосконалення роботи дотискної компресорної станції</vt:lpstr>
      <vt:lpstr>Структура капітальних вкладень у проект, грн</vt:lpstr>
      <vt:lpstr>Чиста теперішня вартість </vt:lpstr>
      <vt:lpstr>ДЯКУЮ ЗА УВАГУ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Березовська Ірина Володимирівна</cp:lastModifiedBy>
  <cp:revision>47</cp:revision>
  <dcterms:created xsi:type="dcterms:W3CDTF">2019-03-25T19:43:03Z</dcterms:created>
  <dcterms:modified xsi:type="dcterms:W3CDTF">2023-09-14T13:33:22Z</dcterms:modified>
</cp:coreProperties>
</file>