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D58D68-D487-4AAE-A712-E25EB808314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CD4161C-C9CC-4B70-BC6A-4CFE50482A72}">
      <dgm:prSet/>
      <dgm:spPr/>
      <dgm:t>
        <a:bodyPr/>
        <a:lstStyle/>
        <a:p>
          <a:r>
            <a:rPr lang="ru-RU"/>
            <a:t>модель Беверідж;</a:t>
          </a:r>
          <a:endParaRPr lang="en-US"/>
        </a:p>
      </dgm:t>
    </dgm:pt>
    <dgm:pt modelId="{8CA34227-9730-463C-889F-C4D38E729FB4}" type="parTrans" cxnId="{F69B8CED-4540-4198-BE56-D68ED3A7CC24}">
      <dgm:prSet/>
      <dgm:spPr/>
      <dgm:t>
        <a:bodyPr/>
        <a:lstStyle/>
        <a:p>
          <a:endParaRPr lang="en-US"/>
        </a:p>
      </dgm:t>
    </dgm:pt>
    <dgm:pt modelId="{803CDE2F-45E8-42B5-8210-30C396918797}" type="sibTrans" cxnId="{F69B8CED-4540-4198-BE56-D68ED3A7CC24}">
      <dgm:prSet/>
      <dgm:spPr/>
      <dgm:t>
        <a:bodyPr/>
        <a:lstStyle/>
        <a:p>
          <a:endParaRPr lang="en-US"/>
        </a:p>
      </dgm:t>
    </dgm:pt>
    <dgm:pt modelId="{3082C404-1CEE-41A6-B559-696B357A62F7}">
      <dgm:prSet/>
      <dgm:spPr/>
      <dgm:t>
        <a:bodyPr/>
        <a:lstStyle/>
        <a:p>
          <a:r>
            <a:rPr lang="ru-RU"/>
            <a:t>модель Бісмарка;</a:t>
          </a:r>
          <a:endParaRPr lang="en-US"/>
        </a:p>
      </dgm:t>
    </dgm:pt>
    <dgm:pt modelId="{61C15FAE-1F46-408E-9B7B-F9D7C9C1614E}" type="parTrans" cxnId="{C428521D-D97C-48F3-8FA6-D17D898F620B}">
      <dgm:prSet/>
      <dgm:spPr/>
      <dgm:t>
        <a:bodyPr/>
        <a:lstStyle/>
        <a:p>
          <a:endParaRPr lang="en-US"/>
        </a:p>
      </dgm:t>
    </dgm:pt>
    <dgm:pt modelId="{7CB0B374-06F0-4E30-A032-6A08221F9771}" type="sibTrans" cxnId="{C428521D-D97C-48F3-8FA6-D17D898F620B}">
      <dgm:prSet/>
      <dgm:spPr/>
      <dgm:t>
        <a:bodyPr/>
        <a:lstStyle/>
        <a:p>
          <a:endParaRPr lang="en-US"/>
        </a:p>
      </dgm:t>
    </dgm:pt>
    <dgm:pt modelId="{2B02DB30-1431-4E4A-AC84-1D9EA0EE0C04}">
      <dgm:prSet/>
      <dgm:spPr/>
      <dgm:t>
        <a:bodyPr/>
        <a:lstStyle/>
        <a:p>
          <a:r>
            <a:rPr lang="ru-RU"/>
            <a:t>модель Національного медичного страхування;</a:t>
          </a:r>
          <a:endParaRPr lang="en-US"/>
        </a:p>
      </dgm:t>
    </dgm:pt>
    <dgm:pt modelId="{1A530905-06C3-4DD9-B018-3A7FFC4FB27D}" type="parTrans" cxnId="{D5CB62EF-AA5B-4EA3-80EF-799975F5FCE7}">
      <dgm:prSet/>
      <dgm:spPr/>
      <dgm:t>
        <a:bodyPr/>
        <a:lstStyle/>
        <a:p>
          <a:endParaRPr lang="en-US"/>
        </a:p>
      </dgm:t>
    </dgm:pt>
    <dgm:pt modelId="{9C47B6BD-DF58-4E8A-996A-429265D909F3}" type="sibTrans" cxnId="{D5CB62EF-AA5B-4EA3-80EF-799975F5FCE7}">
      <dgm:prSet/>
      <dgm:spPr/>
      <dgm:t>
        <a:bodyPr/>
        <a:lstStyle/>
        <a:p>
          <a:endParaRPr lang="en-US"/>
        </a:p>
      </dgm:t>
    </dgm:pt>
    <dgm:pt modelId="{8040A410-3B8C-4835-862A-B340CBA90F8E}">
      <dgm:prSet/>
      <dgm:spPr/>
      <dgm:t>
        <a:bodyPr/>
        <a:lstStyle/>
        <a:p>
          <a:r>
            <a:rPr lang="ru-RU"/>
            <a:t>модель "з власної кишені".</a:t>
          </a:r>
          <a:endParaRPr lang="en-US"/>
        </a:p>
      </dgm:t>
    </dgm:pt>
    <dgm:pt modelId="{E1D313FD-A936-421F-8D11-AD7468F5C94A}" type="parTrans" cxnId="{D39B25B1-FB66-4879-A7A7-2E1907CF1148}">
      <dgm:prSet/>
      <dgm:spPr/>
      <dgm:t>
        <a:bodyPr/>
        <a:lstStyle/>
        <a:p>
          <a:endParaRPr lang="en-US"/>
        </a:p>
      </dgm:t>
    </dgm:pt>
    <dgm:pt modelId="{4820DE98-261C-4285-B693-43080885F64A}" type="sibTrans" cxnId="{D39B25B1-FB66-4879-A7A7-2E1907CF1148}">
      <dgm:prSet/>
      <dgm:spPr/>
      <dgm:t>
        <a:bodyPr/>
        <a:lstStyle/>
        <a:p>
          <a:endParaRPr lang="en-US"/>
        </a:p>
      </dgm:t>
    </dgm:pt>
    <dgm:pt modelId="{9C5467E0-3A6C-405B-83D2-1578FB29BF5B}" type="pres">
      <dgm:prSet presAssocID="{13D58D68-D487-4AAE-A712-E25EB808314F}" presName="linear" presStyleCnt="0">
        <dgm:presLayoutVars>
          <dgm:animLvl val="lvl"/>
          <dgm:resizeHandles val="exact"/>
        </dgm:presLayoutVars>
      </dgm:prSet>
      <dgm:spPr/>
    </dgm:pt>
    <dgm:pt modelId="{68CCB3EA-E4BA-49D9-8BAD-3B5242FE4113}" type="pres">
      <dgm:prSet presAssocID="{7CD4161C-C9CC-4B70-BC6A-4CFE50482A7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1B0B247-8503-4372-90D8-0D3709BC1D5B}" type="pres">
      <dgm:prSet presAssocID="{803CDE2F-45E8-42B5-8210-30C396918797}" presName="spacer" presStyleCnt="0"/>
      <dgm:spPr/>
    </dgm:pt>
    <dgm:pt modelId="{ACD36F16-5A84-4F2A-B85F-02353816F925}" type="pres">
      <dgm:prSet presAssocID="{3082C404-1CEE-41A6-B559-696B357A62F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859A88D-43EC-4E1E-ACBC-821395FDBDAC}" type="pres">
      <dgm:prSet presAssocID="{7CB0B374-06F0-4E30-A032-6A08221F9771}" presName="spacer" presStyleCnt="0"/>
      <dgm:spPr/>
    </dgm:pt>
    <dgm:pt modelId="{C5306DA8-9DDF-4673-8092-957F4ECDA165}" type="pres">
      <dgm:prSet presAssocID="{2B02DB30-1431-4E4A-AC84-1D9EA0EE0C0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542351A-E6ED-48C3-A2CF-E4347A246F27}" type="pres">
      <dgm:prSet presAssocID="{9C47B6BD-DF58-4E8A-996A-429265D909F3}" presName="spacer" presStyleCnt="0"/>
      <dgm:spPr/>
    </dgm:pt>
    <dgm:pt modelId="{F05A6755-870D-4050-BBD5-EC932EE1F24F}" type="pres">
      <dgm:prSet presAssocID="{8040A410-3B8C-4835-862A-B340CBA90F8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428521D-D97C-48F3-8FA6-D17D898F620B}" srcId="{13D58D68-D487-4AAE-A712-E25EB808314F}" destId="{3082C404-1CEE-41A6-B559-696B357A62F7}" srcOrd="1" destOrd="0" parTransId="{61C15FAE-1F46-408E-9B7B-F9D7C9C1614E}" sibTransId="{7CB0B374-06F0-4E30-A032-6A08221F9771}"/>
    <dgm:cxn modelId="{892F7839-8468-46CA-B0B4-11CDBC474350}" type="presOf" srcId="{2B02DB30-1431-4E4A-AC84-1D9EA0EE0C04}" destId="{C5306DA8-9DDF-4673-8092-957F4ECDA165}" srcOrd="0" destOrd="0" presId="urn:microsoft.com/office/officeart/2005/8/layout/vList2"/>
    <dgm:cxn modelId="{15B8E33D-CBCE-49AE-878F-3574CCD347B0}" type="presOf" srcId="{7CD4161C-C9CC-4B70-BC6A-4CFE50482A72}" destId="{68CCB3EA-E4BA-49D9-8BAD-3B5242FE4113}" srcOrd="0" destOrd="0" presId="urn:microsoft.com/office/officeart/2005/8/layout/vList2"/>
    <dgm:cxn modelId="{581CD067-63F7-4457-867C-6E8461687A80}" type="presOf" srcId="{13D58D68-D487-4AAE-A712-E25EB808314F}" destId="{9C5467E0-3A6C-405B-83D2-1578FB29BF5B}" srcOrd="0" destOrd="0" presId="urn:microsoft.com/office/officeart/2005/8/layout/vList2"/>
    <dgm:cxn modelId="{2E51B350-1DDF-4F74-8669-DBF9420B49BA}" type="presOf" srcId="{3082C404-1CEE-41A6-B559-696B357A62F7}" destId="{ACD36F16-5A84-4F2A-B85F-02353816F925}" srcOrd="0" destOrd="0" presId="urn:microsoft.com/office/officeart/2005/8/layout/vList2"/>
    <dgm:cxn modelId="{4035D5A1-F85D-45E2-AECA-6861C5453544}" type="presOf" srcId="{8040A410-3B8C-4835-862A-B340CBA90F8E}" destId="{F05A6755-870D-4050-BBD5-EC932EE1F24F}" srcOrd="0" destOrd="0" presId="urn:microsoft.com/office/officeart/2005/8/layout/vList2"/>
    <dgm:cxn modelId="{D39B25B1-FB66-4879-A7A7-2E1907CF1148}" srcId="{13D58D68-D487-4AAE-A712-E25EB808314F}" destId="{8040A410-3B8C-4835-862A-B340CBA90F8E}" srcOrd="3" destOrd="0" parTransId="{E1D313FD-A936-421F-8D11-AD7468F5C94A}" sibTransId="{4820DE98-261C-4285-B693-43080885F64A}"/>
    <dgm:cxn modelId="{F69B8CED-4540-4198-BE56-D68ED3A7CC24}" srcId="{13D58D68-D487-4AAE-A712-E25EB808314F}" destId="{7CD4161C-C9CC-4B70-BC6A-4CFE50482A72}" srcOrd="0" destOrd="0" parTransId="{8CA34227-9730-463C-889F-C4D38E729FB4}" sibTransId="{803CDE2F-45E8-42B5-8210-30C396918797}"/>
    <dgm:cxn modelId="{D5CB62EF-AA5B-4EA3-80EF-799975F5FCE7}" srcId="{13D58D68-D487-4AAE-A712-E25EB808314F}" destId="{2B02DB30-1431-4E4A-AC84-1D9EA0EE0C04}" srcOrd="2" destOrd="0" parTransId="{1A530905-06C3-4DD9-B018-3A7FFC4FB27D}" sibTransId="{9C47B6BD-DF58-4E8A-996A-429265D909F3}"/>
    <dgm:cxn modelId="{474B9466-1ABD-4251-AAEF-2F463780DDAB}" type="presParOf" srcId="{9C5467E0-3A6C-405B-83D2-1578FB29BF5B}" destId="{68CCB3EA-E4BA-49D9-8BAD-3B5242FE4113}" srcOrd="0" destOrd="0" presId="urn:microsoft.com/office/officeart/2005/8/layout/vList2"/>
    <dgm:cxn modelId="{91975524-BE18-4638-8517-F7A1A89F9D72}" type="presParOf" srcId="{9C5467E0-3A6C-405B-83D2-1578FB29BF5B}" destId="{81B0B247-8503-4372-90D8-0D3709BC1D5B}" srcOrd="1" destOrd="0" presId="urn:microsoft.com/office/officeart/2005/8/layout/vList2"/>
    <dgm:cxn modelId="{7DB5BD2F-EAA1-4494-A7C8-0D04736C7E84}" type="presParOf" srcId="{9C5467E0-3A6C-405B-83D2-1578FB29BF5B}" destId="{ACD36F16-5A84-4F2A-B85F-02353816F925}" srcOrd="2" destOrd="0" presId="urn:microsoft.com/office/officeart/2005/8/layout/vList2"/>
    <dgm:cxn modelId="{AFED75E2-3EC2-4D62-8279-35832CB760BF}" type="presParOf" srcId="{9C5467E0-3A6C-405B-83D2-1578FB29BF5B}" destId="{5859A88D-43EC-4E1E-ACBC-821395FDBDAC}" srcOrd="3" destOrd="0" presId="urn:microsoft.com/office/officeart/2005/8/layout/vList2"/>
    <dgm:cxn modelId="{A519E139-B0E4-4BB5-A55F-00320548FC34}" type="presParOf" srcId="{9C5467E0-3A6C-405B-83D2-1578FB29BF5B}" destId="{C5306DA8-9DDF-4673-8092-957F4ECDA165}" srcOrd="4" destOrd="0" presId="urn:microsoft.com/office/officeart/2005/8/layout/vList2"/>
    <dgm:cxn modelId="{EB25D5E7-5705-478B-95A4-B79C04E110B9}" type="presParOf" srcId="{9C5467E0-3A6C-405B-83D2-1578FB29BF5B}" destId="{1542351A-E6ED-48C3-A2CF-E4347A246F27}" srcOrd="5" destOrd="0" presId="urn:microsoft.com/office/officeart/2005/8/layout/vList2"/>
    <dgm:cxn modelId="{83E3CF8F-6665-41BF-A8F1-244BA5FBF297}" type="presParOf" srcId="{9C5467E0-3A6C-405B-83D2-1578FB29BF5B}" destId="{F05A6755-870D-4050-BBD5-EC932EE1F2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CB3EA-E4BA-49D9-8BAD-3B5242FE4113}">
      <dsp:nvSpPr>
        <dsp:cNvPr id="0" name=""/>
        <dsp:cNvSpPr/>
      </dsp:nvSpPr>
      <dsp:spPr>
        <a:xfrm>
          <a:off x="0" y="26463"/>
          <a:ext cx="6391275" cy="12314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модель Беверідж;</a:t>
          </a:r>
          <a:endParaRPr lang="en-US" sz="3100" kern="1200"/>
        </a:p>
      </dsp:txBody>
      <dsp:txXfrm>
        <a:off x="60116" y="86579"/>
        <a:ext cx="6271043" cy="1111247"/>
      </dsp:txXfrm>
    </dsp:sp>
    <dsp:sp modelId="{ACD36F16-5A84-4F2A-B85F-02353816F925}">
      <dsp:nvSpPr>
        <dsp:cNvPr id="0" name=""/>
        <dsp:cNvSpPr/>
      </dsp:nvSpPr>
      <dsp:spPr>
        <a:xfrm>
          <a:off x="0" y="1347223"/>
          <a:ext cx="6391275" cy="1231479"/>
        </a:xfrm>
        <a:prstGeom prst="roundRect">
          <a:avLst/>
        </a:prstGeom>
        <a:solidFill>
          <a:schemeClr val="accent2">
            <a:hueOff val="-443578"/>
            <a:satOff val="2739"/>
            <a:lumOff val="-39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модель Бісмарка;</a:t>
          </a:r>
          <a:endParaRPr lang="en-US" sz="3100" kern="1200"/>
        </a:p>
      </dsp:txBody>
      <dsp:txXfrm>
        <a:off x="60116" y="1407339"/>
        <a:ext cx="6271043" cy="1111247"/>
      </dsp:txXfrm>
    </dsp:sp>
    <dsp:sp modelId="{C5306DA8-9DDF-4673-8092-957F4ECDA165}">
      <dsp:nvSpPr>
        <dsp:cNvPr id="0" name=""/>
        <dsp:cNvSpPr/>
      </dsp:nvSpPr>
      <dsp:spPr>
        <a:xfrm>
          <a:off x="0" y="2667983"/>
          <a:ext cx="6391275" cy="1231479"/>
        </a:xfrm>
        <a:prstGeom prst="roundRect">
          <a:avLst/>
        </a:prstGeom>
        <a:solidFill>
          <a:schemeClr val="accent2">
            <a:hueOff val="-887157"/>
            <a:satOff val="5477"/>
            <a:lumOff val="-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модель Національного медичного страхування;</a:t>
          </a:r>
          <a:endParaRPr lang="en-US" sz="3100" kern="1200"/>
        </a:p>
      </dsp:txBody>
      <dsp:txXfrm>
        <a:off x="60116" y="2728099"/>
        <a:ext cx="6271043" cy="1111247"/>
      </dsp:txXfrm>
    </dsp:sp>
    <dsp:sp modelId="{F05A6755-870D-4050-BBD5-EC932EE1F24F}">
      <dsp:nvSpPr>
        <dsp:cNvPr id="0" name=""/>
        <dsp:cNvSpPr/>
      </dsp:nvSpPr>
      <dsp:spPr>
        <a:xfrm>
          <a:off x="0" y="3988743"/>
          <a:ext cx="6391275" cy="1231479"/>
        </a:xfrm>
        <a:prstGeom prst="roundRect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/>
            <a:t>модель "з власної кишені".</a:t>
          </a:r>
          <a:endParaRPr lang="en-US" sz="3100" kern="1200"/>
        </a:p>
      </dsp:txBody>
      <dsp:txXfrm>
        <a:off x="60116" y="4048859"/>
        <a:ext cx="6271043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33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3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3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8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23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7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0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5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5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1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1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0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6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2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3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2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008FDF8-40F2-45E3-A0E8-F3279FBF419E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A4627235-E26A-4E61-ADE7-F90464E9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474BD5-5CDD-4624-B265-461D5D2FA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541F74-7AB4-44F5-B299-DC46587E9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C5CDCA-4575-4FF4-A5EC-64DC449B2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742D19B-10DE-4D94-98F8-1F12F9938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BC4F9F2-5068-498F-A8BD-B7B105328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3E1DABB-ED82-4D7D-8F9D-4F5168E3E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3468F7E-1797-41D7-AB73-3AD2C4C25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20D4073-E031-435E-B8A6-63CEA7375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8304B15C-CB59-49EF-BEFA-F4B5CFF1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739E239-4B56-4CD1-B3C9-F44730C4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97F9A81-D694-4C86-AF0C-8D592AFE2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9AF42B-F873-4ED7-3FAE-E94C24AE6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43000"/>
            <a:ext cx="8825658" cy="3389217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4600">
                <a:solidFill>
                  <a:srgbClr val="FFFFFF"/>
                </a:solidFill>
              </a:rPr>
              <a:t>Про особливості бюджетної системи охорони здоров’я (на прикладі деяких країнах світу)</a:t>
            </a:r>
            <a:endParaRPr lang="en-US" sz="46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28DA18-FAFD-0A9D-423C-E830DC957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5240851"/>
            <a:ext cx="8825658" cy="82893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2400" dirty="0">
                <a:solidFill>
                  <a:schemeClr val="tx2"/>
                </a:solidFill>
              </a:rPr>
              <a:t>ПІДГОТУВАВ СТУДЕНТ 3-А ГРУПИ, 7 ДЕСЯТКУ</a:t>
            </a:r>
          </a:p>
          <a:p>
            <a:pPr algn="ctr"/>
            <a:r>
              <a:rPr lang="uk-UA" sz="2400" dirty="0">
                <a:solidFill>
                  <a:schemeClr val="tx2"/>
                </a:solidFill>
              </a:rPr>
              <a:t>Михайлов Владислав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1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6716F-0DE5-2CA6-FBFC-15E20287B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EBEBEB"/>
                </a:solidFill>
              </a:rPr>
              <a:t>Існує чотири основні моделі систем охорони здоров’я залежно від джерела фінансування:</a:t>
            </a:r>
            <a:endParaRPr lang="en-US" sz="2800">
              <a:solidFill>
                <a:srgbClr val="EBEBEB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72DA863-3E8D-67E0-6152-4A78169BA3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969958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275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0">
            <a:extLst>
              <a:ext uri="{FF2B5EF4-FFF2-40B4-BE49-F238E27FC236}">
                <a16:creationId xmlns:a16="http://schemas.microsoft.com/office/drawing/2014/main" id="{06E96C53-1010-48EB-8728-70CB5823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E899E0-D27A-454B-8E91-14A29242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4EDF8A7C-C5E2-42D4-884A-EC7DE68E7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ADD528-121C-4D05-B77B-54B31D7BA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7CF2869-5CDD-4AD2-8AC0-4AE179D39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0FD2D0A6-D3D4-4573-AD6B-2B5DBFF0C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9749B2A-2C8D-45C7-A857-30307A089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FEC28B8C-B40C-4618-823B-C6D730FE8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7F006B-BB9F-5765-8ADD-7E871036A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500" dirty="0"/>
              <a:t>Модель </a:t>
            </a:r>
            <a:r>
              <a:rPr lang="ru-RU" sz="2500" dirty="0" err="1"/>
              <a:t>Беверіджа</a:t>
            </a:r>
            <a:r>
              <a:rPr lang="ru-RU" sz="2500" dirty="0"/>
              <a:t>: </a:t>
            </a:r>
            <a:r>
              <a:rPr lang="ru-RU" sz="2500" dirty="0" err="1"/>
              <a:t>національна</a:t>
            </a:r>
            <a:r>
              <a:rPr lang="ru-RU" sz="2500" dirty="0"/>
              <a:t> </a:t>
            </a:r>
            <a:r>
              <a:rPr lang="ru-RU" sz="2500" dirty="0" err="1"/>
              <a:t>медична</a:t>
            </a:r>
            <a:r>
              <a:rPr lang="ru-RU" sz="2500" dirty="0"/>
              <a:t> служба з </a:t>
            </a:r>
            <a:r>
              <a:rPr lang="ru-RU" sz="2500" dirty="0" err="1"/>
              <a:t>єдиним</a:t>
            </a:r>
            <a:r>
              <a:rPr lang="ru-RU" sz="2500" dirty="0"/>
              <a:t> </a:t>
            </a:r>
            <a:r>
              <a:rPr lang="ru-RU" sz="2500" dirty="0" err="1"/>
              <a:t>платежем</a:t>
            </a:r>
            <a:endParaRPr lang="en-US" sz="25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8280D3-21BC-D5F4-452A-57649CF3A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>
                <a:solidFill>
                  <a:schemeClr val="bg1"/>
                </a:solidFill>
              </a:rPr>
              <a:t>Приклади: Велика Британія, Іспанія, Нова Зеландія, Куба</a:t>
            </a:r>
          </a:p>
          <a:p>
            <a:pPr marL="0" indent="0">
              <a:buNone/>
            </a:pPr>
            <a:r>
              <a:rPr lang="ru-RU">
                <a:solidFill>
                  <a:schemeClr val="bg1"/>
                </a:solidFill>
              </a:rPr>
              <a:t>Модель Беверідж вперше була розроблена сером Вільямом Беверидж у 1948 році у Великій Британії. Вперше у світі було надано повністю безкоштовне медичне обслуговування на основі громадянства, а не сплати зборів чи страхування. Згодом ця система поширилася на країни Північної Європи, а також на Нову Зеландію та Кубу.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F6B773-2EE1-9617-3F21-676474D816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07" r="35519" b="1"/>
          <a:stretch/>
        </p:blipFill>
        <p:spPr>
          <a:xfrm>
            <a:off x="6700827" y="645106"/>
            <a:ext cx="4842716" cy="558536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0CC18C0-9A66-45AE-B534-B8D29AFE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0378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80241-A386-F3F6-4F86-82A3E6784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953" y="1014886"/>
            <a:ext cx="4826001" cy="706964"/>
          </a:xfrm>
        </p:spPr>
        <p:txBody>
          <a:bodyPr>
            <a:normAutofit/>
          </a:bodyPr>
          <a:lstStyle/>
          <a:p>
            <a:r>
              <a:rPr lang="ru-RU" dirty="0"/>
              <a:t>Модель </a:t>
            </a:r>
            <a:r>
              <a:rPr lang="ru-RU" dirty="0" err="1"/>
              <a:t>Беверіджа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F3D31-D33D-4717-5B31-7A3B42F45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6" r="772" b="4"/>
          <a:stretch/>
        </p:blipFill>
        <p:spPr>
          <a:xfrm>
            <a:off x="1151467" y="2775951"/>
            <a:ext cx="4345024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E1E7B80C-5AA6-5B51-32FD-910FB0DDB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954" y="2603500"/>
            <a:ext cx="5211979" cy="341630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500" err="1"/>
              <a:t>Цікавим</a:t>
            </a:r>
            <a:r>
              <a:rPr lang="ru-RU" sz="1500"/>
              <a:t> фактом є те, </a:t>
            </a:r>
            <a:r>
              <a:rPr lang="ru-RU" sz="1500" err="1"/>
              <a:t>що</a:t>
            </a:r>
            <a:r>
              <a:rPr lang="ru-RU" sz="1500"/>
              <a:t> Куба є </a:t>
            </a:r>
            <a:r>
              <a:rPr lang="ru-RU" sz="1500" err="1"/>
              <a:t>єдиною</a:t>
            </a:r>
            <a:r>
              <a:rPr lang="ru-RU" sz="1500"/>
              <a:t> </a:t>
            </a:r>
            <a:r>
              <a:rPr lang="ru-RU" sz="1500" err="1"/>
              <a:t>країною</a:t>
            </a:r>
            <a:r>
              <a:rPr lang="ru-RU" sz="1500"/>
              <a:t>, </a:t>
            </a:r>
            <a:r>
              <a:rPr lang="ru-RU" sz="1500" err="1"/>
              <a:t>що</a:t>
            </a:r>
            <a:r>
              <a:rPr lang="ru-RU" sz="1500"/>
              <a:t> </a:t>
            </a:r>
            <a:r>
              <a:rPr lang="ru-RU" sz="1500" err="1"/>
              <a:t>розвивається</a:t>
            </a:r>
            <a:r>
              <a:rPr lang="ru-RU" sz="1500"/>
              <a:t>, яка </a:t>
            </a:r>
            <a:r>
              <a:rPr lang="ru-RU" sz="1500" err="1"/>
              <a:t>зайняла</a:t>
            </a:r>
            <a:r>
              <a:rPr lang="ru-RU" sz="1500"/>
              <a:t> 30 </a:t>
            </a:r>
            <a:r>
              <a:rPr lang="ru-RU" sz="1500" err="1"/>
              <a:t>місце</a:t>
            </a:r>
            <a:r>
              <a:rPr lang="ru-RU" sz="1500"/>
              <a:t> у списку </a:t>
            </a:r>
            <a:r>
              <a:rPr lang="ru-RU" sz="1500" err="1"/>
              <a:t>найздоровіших</a:t>
            </a:r>
            <a:r>
              <a:rPr lang="ru-RU" sz="1500"/>
              <a:t> </a:t>
            </a:r>
            <a:r>
              <a:rPr lang="ru-RU" sz="1500" err="1"/>
              <a:t>націй</a:t>
            </a:r>
            <a:r>
              <a:rPr lang="ru-RU" sz="1500"/>
              <a:t> </a:t>
            </a:r>
            <a:r>
              <a:rPr lang="ru-RU" sz="1500" err="1"/>
              <a:t>світу</a:t>
            </a:r>
            <a:r>
              <a:rPr lang="ru-RU" sz="1500"/>
              <a:t> (за </a:t>
            </a:r>
            <a:r>
              <a:rPr lang="ru-RU" sz="1500" err="1"/>
              <a:t>версією</a:t>
            </a:r>
            <a:r>
              <a:rPr lang="ru-RU" sz="1500"/>
              <a:t> журналу "Блумберг"). Для </a:t>
            </a:r>
            <a:r>
              <a:rPr lang="ru-RU" sz="1500" err="1"/>
              <a:t>порівняння</a:t>
            </a:r>
            <a:r>
              <a:rPr lang="ru-RU" sz="1500"/>
              <a:t>: на </a:t>
            </a:r>
            <a:r>
              <a:rPr lang="ru-RU" sz="1500" err="1"/>
              <a:t>Кубі</a:t>
            </a:r>
            <a:r>
              <a:rPr lang="ru-RU" sz="1500"/>
              <a:t> на 1 </a:t>
            </a:r>
            <a:r>
              <a:rPr lang="ru-RU" sz="1500" err="1"/>
              <a:t>лікаря</a:t>
            </a:r>
            <a:r>
              <a:rPr lang="ru-RU" sz="1500"/>
              <a:t> </a:t>
            </a:r>
            <a:r>
              <a:rPr lang="ru-RU" sz="1500" err="1"/>
              <a:t>припадає</a:t>
            </a:r>
            <a:r>
              <a:rPr lang="ru-RU" sz="1500"/>
              <a:t> 173 </a:t>
            </a:r>
            <a:r>
              <a:rPr lang="ru-RU" sz="1500" err="1"/>
              <a:t>пацієнта</a:t>
            </a:r>
            <a:r>
              <a:rPr lang="ru-RU" sz="1500"/>
              <a:t>, а у </a:t>
            </a:r>
            <a:r>
              <a:rPr lang="ru-RU" sz="1500" err="1"/>
              <a:t>Великій</a:t>
            </a:r>
            <a:r>
              <a:rPr lang="ru-RU" sz="1500"/>
              <a:t> </a:t>
            </a:r>
            <a:r>
              <a:rPr lang="ru-RU" sz="1500" err="1"/>
              <a:t>Британії</a:t>
            </a:r>
            <a:r>
              <a:rPr lang="ru-RU" sz="1500"/>
              <a:t> — 1 </a:t>
            </a:r>
            <a:r>
              <a:rPr lang="ru-RU" sz="1500" err="1"/>
              <a:t>лікар</a:t>
            </a:r>
            <a:r>
              <a:rPr lang="ru-RU" sz="1500"/>
              <a:t> на 600 </a:t>
            </a:r>
            <a:r>
              <a:rPr lang="ru-RU" sz="1500" err="1"/>
              <a:t>пацієнтів</a:t>
            </a:r>
            <a:r>
              <a:rPr lang="ru-RU" sz="1500"/>
              <a:t>. Система </a:t>
            </a:r>
            <a:r>
              <a:rPr lang="ru-RU" sz="1500" err="1"/>
              <a:t>Куби</a:t>
            </a:r>
            <a:r>
              <a:rPr lang="ru-RU" sz="1500"/>
              <a:t> є </a:t>
            </a:r>
            <a:r>
              <a:rPr lang="ru-RU" sz="1500" err="1"/>
              <a:t>однією</a:t>
            </a:r>
            <a:r>
              <a:rPr lang="ru-RU" sz="1500"/>
              <a:t> з </a:t>
            </a:r>
            <a:r>
              <a:rPr lang="ru-RU" sz="1500" err="1"/>
              <a:t>найбільшконтраверсійних</a:t>
            </a:r>
            <a:r>
              <a:rPr lang="ru-RU" sz="1500"/>
              <a:t> та </a:t>
            </a:r>
            <a:r>
              <a:rPr lang="ru-RU" sz="1500" err="1"/>
              <a:t>парадоксальних</a:t>
            </a:r>
            <a:r>
              <a:rPr lang="ru-RU" sz="1500"/>
              <a:t> </a:t>
            </a:r>
            <a:r>
              <a:rPr lang="ru-RU" sz="1500" err="1"/>
              <a:t>медичних</a:t>
            </a:r>
            <a:r>
              <a:rPr lang="ru-RU" sz="1500"/>
              <a:t> систем у </a:t>
            </a:r>
            <a:r>
              <a:rPr lang="ru-RU" sz="1500" err="1"/>
              <a:t>світі</a:t>
            </a:r>
            <a:r>
              <a:rPr lang="ru-RU" sz="1500"/>
              <a:t>: з великою </a:t>
            </a:r>
            <a:r>
              <a:rPr lang="ru-RU" sz="1500" err="1"/>
              <a:t>кількістю</a:t>
            </a:r>
            <a:r>
              <a:rPr lang="ru-RU" sz="1500"/>
              <a:t> </a:t>
            </a:r>
            <a:r>
              <a:rPr lang="ru-RU" sz="1500" err="1"/>
              <a:t>лікарів</a:t>
            </a:r>
            <a:r>
              <a:rPr lang="ru-RU" sz="1500"/>
              <a:t>, </a:t>
            </a:r>
            <a:r>
              <a:rPr lang="ru-RU" sz="1500" err="1"/>
              <a:t>які</a:t>
            </a:r>
            <a:r>
              <a:rPr lang="ru-RU" sz="1500"/>
              <a:t> </a:t>
            </a:r>
            <a:r>
              <a:rPr lang="ru-RU" sz="1500" err="1"/>
              <a:t>отримують</a:t>
            </a:r>
            <a:r>
              <a:rPr lang="ru-RU" sz="1500"/>
              <a:t> </a:t>
            </a:r>
            <a:r>
              <a:rPr lang="ru-RU" sz="1500" err="1"/>
              <a:t>низьку</a:t>
            </a:r>
            <a:r>
              <a:rPr lang="ru-RU" sz="1500"/>
              <a:t> </a:t>
            </a:r>
            <a:r>
              <a:rPr lang="ru-RU" sz="1500" err="1"/>
              <a:t>заробітну</a:t>
            </a:r>
            <a:r>
              <a:rPr lang="ru-RU" sz="1500"/>
              <a:t> плату та </a:t>
            </a:r>
            <a:r>
              <a:rPr lang="ru-RU" sz="1500" err="1"/>
              <a:t>працюють</a:t>
            </a:r>
            <a:r>
              <a:rPr lang="ru-RU" sz="1500"/>
              <a:t> на </a:t>
            </a:r>
            <a:r>
              <a:rPr lang="ru-RU" sz="1500" err="1"/>
              <a:t>застарілому</a:t>
            </a:r>
            <a:r>
              <a:rPr lang="ru-RU" sz="1500"/>
              <a:t> </a:t>
            </a:r>
            <a:r>
              <a:rPr lang="ru-RU" sz="1500" err="1"/>
              <a:t>обладнанні</a:t>
            </a:r>
            <a:r>
              <a:rPr lang="ru-RU" sz="1500"/>
              <a:t>, </a:t>
            </a:r>
            <a:r>
              <a:rPr lang="ru-RU" sz="1500" err="1"/>
              <a:t>кількість</a:t>
            </a:r>
            <a:r>
              <a:rPr lang="ru-RU" sz="1500"/>
              <a:t> </a:t>
            </a:r>
            <a:r>
              <a:rPr lang="ru-RU" sz="1500" err="1"/>
              <a:t>якого</a:t>
            </a:r>
            <a:r>
              <a:rPr lang="ru-RU" sz="1500"/>
              <a:t> весь час </a:t>
            </a:r>
            <a:r>
              <a:rPr lang="ru-RU" sz="1500" err="1"/>
              <a:t>скорочується</a:t>
            </a:r>
            <a:r>
              <a:rPr lang="ru-RU" sz="1500"/>
              <a:t>, але </a:t>
            </a:r>
            <a:r>
              <a:rPr lang="ru-RU" sz="1500" err="1"/>
              <a:t>кількість</a:t>
            </a:r>
            <a:r>
              <a:rPr lang="ru-RU" sz="1500"/>
              <a:t> </a:t>
            </a:r>
            <a:r>
              <a:rPr lang="ru-RU" sz="1500" err="1"/>
              <a:t>медичних</a:t>
            </a:r>
            <a:r>
              <a:rPr lang="ru-RU" sz="1500"/>
              <a:t> </a:t>
            </a:r>
            <a:r>
              <a:rPr lang="ru-RU" sz="1500" err="1"/>
              <a:t>кадрів</a:t>
            </a:r>
            <a:r>
              <a:rPr lang="ru-RU" sz="1500"/>
              <a:t> </a:t>
            </a:r>
            <a:r>
              <a:rPr lang="ru-RU" sz="1500" err="1"/>
              <a:t>залишається</a:t>
            </a:r>
            <a:r>
              <a:rPr lang="ru-RU" sz="1500"/>
              <a:t> </a:t>
            </a:r>
            <a:r>
              <a:rPr lang="ru-RU" sz="1500" err="1"/>
              <a:t>стабільно</a:t>
            </a:r>
            <a:r>
              <a:rPr lang="ru-RU" sz="1500"/>
              <a:t> </a:t>
            </a:r>
            <a:r>
              <a:rPr lang="ru-RU" sz="1500" err="1"/>
              <a:t>високою</a:t>
            </a:r>
            <a:r>
              <a:rPr lang="ru-RU" sz="1500"/>
              <a:t>, і </a:t>
            </a:r>
            <a:r>
              <a:rPr lang="ru-RU" sz="1500" err="1"/>
              <a:t>лікарі</a:t>
            </a:r>
            <a:r>
              <a:rPr lang="ru-RU" sz="1500"/>
              <a:t> </a:t>
            </a:r>
            <a:r>
              <a:rPr lang="ru-RU" sz="1500" err="1"/>
              <a:t>також</a:t>
            </a:r>
            <a:r>
              <a:rPr lang="ru-RU" sz="1500"/>
              <a:t> </a:t>
            </a:r>
            <a:r>
              <a:rPr lang="ru-RU" sz="1500" err="1"/>
              <a:t>змушені</a:t>
            </a:r>
            <a:r>
              <a:rPr lang="ru-RU" sz="1500"/>
              <a:t> </a:t>
            </a:r>
            <a:r>
              <a:rPr lang="ru-RU" sz="1500" err="1"/>
              <a:t>працювати</a:t>
            </a:r>
            <a:r>
              <a:rPr lang="ru-RU" sz="1500"/>
              <a:t> на </a:t>
            </a:r>
            <a:r>
              <a:rPr lang="ru-RU" sz="1500" err="1"/>
              <a:t>декількох</a:t>
            </a:r>
            <a:r>
              <a:rPr lang="ru-RU" sz="1500"/>
              <a:t> роботах.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3230403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A7DDF03-C883-6D5D-B7EF-181CF07C3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9026" r="-1" b="11538"/>
          <a:stretch/>
        </p:blipFill>
        <p:spPr>
          <a:xfrm>
            <a:off x="474132" y="444500"/>
            <a:ext cx="11243735" cy="593936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D9D7FA3-6C3E-40C7-9E33-E20939CE6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953529-7FAF-4BB2-ACBE-17B33E791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143000" y="1295400"/>
            <a:ext cx="9982200" cy="4267200"/>
          </a:xfrm>
          <a:prstGeom prst="rect">
            <a:avLst/>
          </a:prstGeom>
          <a:solidFill>
            <a:srgbClr val="000001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3F3F3-9A6B-3FD0-08F0-A0D3D76E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447801"/>
            <a:ext cx="8620967" cy="855132"/>
          </a:xfrm>
        </p:spPr>
        <p:txBody>
          <a:bodyPr>
            <a:normAutofit/>
          </a:bodyPr>
          <a:lstStyle/>
          <a:p>
            <a:r>
              <a:rPr lang="ru-RU"/>
              <a:t>Модель Беверіджа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6BE22B-98BE-D88F-4A6B-76C6D9A2C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200" y="2446868"/>
            <a:ext cx="8254999" cy="29718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600">
                <a:solidFill>
                  <a:schemeClr val="bg1"/>
                </a:solidFill>
              </a:rPr>
              <a:t>Для моделі Беверідж характерна централізація медичної системи шляхом створення національної служби охорони здоров’я, у випадку України — НСЗУ. Уряд виступає єдиним платником, виключаючи конкуренцію на ринку і, як правило, підтримуючи низькі ціни. Фінансування медицини за допомогою податку на прибуток дозволяє охороні здоров’я бути безкоштовною у пункті обслуговування — після консультації або операції пацієнту не доведеться сплачувати жодних додаткових коштів, оскільки він має сплачені податки. За цією системою велика частина медичних працівників складається з державних службовців. Центральним орендарем цієї моделі є здоров'я як право людини. Таким чином, універсальне охоплення гарантується урядом, і кожен, хто є громадянином, має однаковий доступ до догляду.</a:t>
            </a:r>
            <a:endParaRPr 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2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22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" name="Group 124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7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62927-6D22-6F05-77E3-4D2AB184F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uk-UA">
                <a:solidFill>
                  <a:schemeClr val="tx1"/>
                </a:solidFill>
              </a:rPr>
              <a:t>Зміни в системі Великої Британії</a:t>
            </a: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Объект 2">
            <a:extLst>
              <a:ext uri="{FF2B5EF4-FFF2-40B4-BE49-F238E27FC236}">
                <a16:creationId xmlns:a16="http://schemas.microsoft.com/office/drawing/2014/main" id="{59E7E181-227D-A902-5538-76B31270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AutoNum type="arabicPeriod"/>
            </a:pPr>
            <a:r>
              <a:rPr lang="ru-RU" sz="1500">
                <a:solidFill>
                  <a:schemeClr val="tx1"/>
                </a:solidFill>
              </a:rPr>
              <a:t>Найнято набагато більше персоналу. Зараз у службі охорони здоров’я по всій Великобританії працює 1,7 мільйони людей, що робить </a:t>
            </a:r>
            <a:r>
              <a:rPr lang="en-US" sz="1500">
                <a:solidFill>
                  <a:schemeClr val="tx1"/>
                </a:solidFill>
              </a:rPr>
              <a:t>NHS </a:t>
            </a:r>
            <a:r>
              <a:rPr lang="ru-RU" sz="1500">
                <a:solidFill>
                  <a:schemeClr val="tx1"/>
                </a:solidFill>
              </a:rPr>
              <a:t>п’ятим найбільшим роботодавцем у світі. Найбільша група робочої сили — медсестри.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ru-RU" sz="1500">
                <a:solidFill>
                  <a:schemeClr val="tx1"/>
                </a:solidFill>
              </a:rPr>
              <a:t> Гроші, гроші, гроші. Зрозуміло, як зросла кількість персоналу, так зростає і бюджет. Сума, витрачена на охорону здоров’я, зараз у 12 разів більша, ніж була при створенні системи, навіть після врахування інфляції.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ru-RU" sz="1500">
                <a:solidFill>
                  <a:schemeClr val="tx1"/>
                </a:solidFill>
              </a:rPr>
              <a:t>Кількість ліжок було скорочено. Найбільш очевидний приклад — кількість ліжок. Зараз у чотири рази менше ліжок, ніж було спочатку.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ru-RU" sz="1500">
                <a:solidFill>
                  <a:schemeClr val="tx1"/>
                </a:solidFill>
              </a:rPr>
              <a:t>Збільшилася тривалість життя, зменшилася смертність немовлят, збільшився обсяг вакцинації.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ru-RU" sz="1500">
                <a:solidFill>
                  <a:schemeClr val="tx1"/>
                </a:solidFill>
              </a:rPr>
              <a:t>Витрати займають більшу частку бюджету</a:t>
            </a:r>
            <a:endParaRPr lang="en-US" sz="1500">
              <a:solidFill>
                <a:schemeClr val="tx1"/>
              </a:solidFill>
            </a:endParaRPr>
          </a:p>
        </p:txBody>
      </p:sp>
      <p:sp>
        <p:nvSpPr>
          <p:cNvPr id="131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33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91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9C4CB53-C7A6-29FC-CD5D-D8348E3FD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uk-UA" dirty="0"/>
              <a:t>Неоднозначність системи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82F094-3ADB-F34A-0484-5D40FB7EA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14" r="-3" b="25209"/>
          <a:stretch/>
        </p:blipFill>
        <p:spPr>
          <a:xfrm>
            <a:off x="1151467" y="2775951"/>
            <a:ext cx="3031901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5CD7F560-8EA9-342B-BB03-AC1A9C582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336" y="2603500"/>
            <a:ext cx="6551597" cy="34163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/>
              <a:t>Уряду </a:t>
            </a:r>
            <a:r>
              <a:rPr lang="ru-RU" err="1"/>
              <a:t>протягом</a:t>
            </a:r>
            <a:r>
              <a:rPr lang="ru-RU"/>
              <a:t> </a:t>
            </a:r>
            <a:r>
              <a:rPr lang="ru-RU" err="1"/>
              <a:t>багатьох</a:t>
            </a:r>
            <a:r>
              <a:rPr lang="ru-RU"/>
              <a:t> </a:t>
            </a:r>
            <a:r>
              <a:rPr lang="ru-RU" err="1"/>
              <a:t>років</a:t>
            </a:r>
            <a:r>
              <a:rPr lang="ru-RU"/>
              <a:t> </a:t>
            </a:r>
            <a:r>
              <a:rPr lang="ru-RU" err="1"/>
              <a:t>доводилося</a:t>
            </a:r>
            <a:r>
              <a:rPr lang="ru-RU"/>
              <a:t> </a:t>
            </a:r>
            <a:r>
              <a:rPr lang="ru-RU" err="1"/>
              <a:t>вкладати</a:t>
            </a:r>
            <a:r>
              <a:rPr lang="ru-RU"/>
              <a:t> все </a:t>
            </a:r>
            <a:r>
              <a:rPr lang="ru-RU" err="1"/>
              <a:t>більше</a:t>
            </a:r>
            <a:r>
              <a:rPr lang="ru-RU"/>
              <a:t> і </a:t>
            </a:r>
            <a:r>
              <a:rPr lang="ru-RU" err="1"/>
              <a:t>більше</a:t>
            </a:r>
            <a:r>
              <a:rPr lang="ru-RU"/>
              <a:t> </a:t>
            </a:r>
            <a:r>
              <a:rPr lang="ru-RU" err="1"/>
              <a:t>своїх</a:t>
            </a:r>
            <a:r>
              <a:rPr lang="ru-RU"/>
              <a:t> грошей у службу </a:t>
            </a:r>
            <a:r>
              <a:rPr lang="ru-RU" err="1"/>
              <a:t>охорони</a:t>
            </a:r>
            <a:r>
              <a:rPr lang="ru-RU"/>
              <a:t> </a:t>
            </a:r>
            <a:r>
              <a:rPr lang="ru-RU" err="1"/>
              <a:t>здоров’я</a:t>
            </a:r>
            <a:r>
              <a:rPr lang="ru-RU"/>
              <a:t>. </a:t>
            </a:r>
            <a:r>
              <a:rPr lang="ru-RU" err="1"/>
              <a:t>Сьогодні</a:t>
            </a:r>
            <a:r>
              <a:rPr lang="ru-RU"/>
              <a:t> 30% з </a:t>
            </a:r>
            <a:r>
              <a:rPr lang="ru-RU" err="1"/>
              <a:t>кожних</a:t>
            </a:r>
            <a:r>
              <a:rPr lang="ru-RU"/>
              <a:t> £1, </a:t>
            </a:r>
            <a:r>
              <a:rPr lang="ru-RU" err="1"/>
              <a:t>витрачених</a:t>
            </a:r>
            <a:r>
              <a:rPr lang="ru-RU"/>
              <a:t> на </a:t>
            </a:r>
            <a:r>
              <a:rPr lang="ru-RU" err="1"/>
              <a:t>послуги</a:t>
            </a:r>
            <a:r>
              <a:rPr lang="ru-RU"/>
              <a:t>, </a:t>
            </a:r>
            <a:r>
              <a:rPr lang="ru-RU" err="1"/>
              <a:t>йде</a:t>
            </a:r>
            <a:r>
              <a:rPr lang="ru-RU"/>
              <a:t> на </a:t>
            </a:r>
            <a:r>
              <a:rPr lang="ru-RU" err="1"/>
              <a:t>охорону</a:t>
            </a:r>
            <a:r>
              <a:rPr lang="ru-RU"/>
              <a:t> </a:t>
            </a:r>
            <a:r>
              <a:rPr lang="ru-RU" err="1"/>
              <a:t>здоров‘я</a:t>
            </a:r>
            <a:r>
              <a:rPr lang="ru-RU"/>
              <a:t>.</a:t>
            </a:r>
          </a:p>
          <a:p>
            <a:pPr marL="0" indent="0">
              <a:buNone/>
            </a:pPr>
            <a:r>
              <a:rPr lang="ru-RU" err="1"/>
              <a:t>Вплив</a:t>
            </a:r>
            <a:r>
              <a:rPr lang="ru-RU"/>
              <a:t> </a:t>
            </a:r>
            <a:r>
              <a:rPr lang="en-US"/>
              <a:t>Brexit </a:t>
            </a:r>
            <a:r>
              <a:rPr lang="ru-RU"/>
              <a:t>на </a:t>
            </a:r>
            <a:r>
              <a:rPr lang="en-US"/>
              <a:t>NHS </a:t>
            </a:r>
            <a:r>
              <a:rPr lang="ru-RU" err="1"/>
              <a:t>також</a:t>
            </a:r>
            <a:r>
              <a:rPr lang="ru-RU"/>
              <a:t> став </a:t>
            </a:r>
            <a:r>
              <a:rPr lang="ru-RU" err="1"/>
              <a:t>джерелом</a:t>
            </a:r>
            <a:r>
              <a:rPr lang="ru-RU"/>
              <a:t> </a:t>
            </a:r>
            <a:r>
              <a:rPr lang="ru-RU" err="1"/>
              <a:t>дискусій</a:t>
            </a:r>
            <a:r>
              <a:rPr lang="ru-RU"/>
              <a:t> та </a:t>
            </a:r>
            <a:r>
              <a:rPr lang="ru-RU" err="1"/>
              <a:t>суперечок</a:t>
            </a:r>
            <a:r>
              <a:rPr lang="ru-RU"/>
              <a:t> </a:t>
            </a:r>
            <a:r>
              <a:rPr lang="ru-RU" err="1"/>
              <a:t>ще</a:t>
            </a:r>
            <a:r>
              <a:rPr lang="ru-RU"/>
              <a:t> з </a:t>
            </a:r>
            <a:r>
              <a:rPr lang="ru-RU" err="1"/>
              <a:t>часів</a:t>
            </a:r>
            <a:r>
              <a:rPr lang="ru-RU"/>
              <a:t> референдуму 2016 року, </a:t>
            </a:r>
            <a:r>
              <a:rPr lang="ru-RU" err="1"/>
              <a:t>оскільки</a:t>
            </a:r>
            <a:r>
              <a:rPr lang="ru-RU"/>
              <a:t> </a:t>
            </a:r>
            <a:r>
              <a:rPr lang="ru-RU" err="1"/>
              <a:t>існує</a:t>
            </a:r>
            <a:r>
              <a:rPr lang="ru-RU"/>
              <a:t> </a:t>
            </a:r>
            <a:r>
              <a:rPr lang="ru-RU" err="1"/>
              <a:t>довгий</a:t>
            </a:r>
            <a:r>
              <a:rPr lang="ru-RU"/>
              <a:t> </a:t>
            </a:r>
            <a:r>
              <a:rPr lang="ru-RU" err="1"/>
              <a:t>перелік</a:t>
            </a:r>
            <a:r>
              <a:rPr lang="ru-RU"/>
              <a:t> </a:t>
            </a:r>
            <a:r>
              <a:rPr lang="ru-RU" err="1"/>
              <a:t>питань</a:t>
            </a:r>
            <a:r>
              <a:rPr lang="ru-RU"/>
              <a:t> </a:t>
            </a:r>
            <a:r>
              <a:rPr lang="ru-RU" err="1"/>
              <a:t>щодо</a:t>
            </a:r>
            <a:r>
              <a:rPr lang="ru-RU"/>
              <a:t> </a:t>
            </a:r>
            <a:r>
              <a:rPr lang="ru-RU" err="1"/>
              <a:t>доступності</a:t>
            </a:r>
            <a:r>
              <a:rPr lang="ru-RU"/>
              <a:t> </a:t>
            </a:r>
            <a:r>
              <a:rPr lang="ru-RU" err="1"/>
              <a:t>ліків</a:t>
            </a:r>
            <a:r>
              <a:rPr lang="ru-RU"/>
              <a:t> для </a:t>
            </a:r>
            <a:r>
              <a:rPr lang="ru-RU" err="1"/>
              <a:t>пацієнтів</a:t>
            </a:r>
            <a:r>
              <a:rPr lang="ru-RU"/>
              <a:t> — Велика </a:t>
            </a:r>
            <a:r>
              <a:rPr lang="ru-RU" err="1"/>
              <a:t>Британія</a:t>
            </a:r>
            <a:r>
              <a:rPr lang="ru-RU"/>
              <a:t> </a:t>
            </a:r>
            <a:r>
              <a:rPr lang="ru-RU" err="1"/>
              <a:t>покидає</a:t>
            </a:r>
            <a:r>
              <a:rPr lang="ru-RU"/>
              <a:t> </a:t>
            </a:r>
            <a:r>
              <a:rPr lang="ru-RU" err="1"/>
              <a:t>Європейське</a:t>
            </a:r>
            <a:r>
              <a:rPr lang="ru-RU"/>
              <a:t> </a:t>
            </a:r>
            <a:r>
              <a:rPr lang="ru-RU" err="1"/>
              <a:t>агенство</a:t>
            </a:r>
            <a:r>
              <a:rPr lang="ru-RU"/>
              <a:t> з </a:t>
            </a:r>
            <a:r>
              <a:rPr lang="ru-RU" err="1"/>
              <a:t>лікарських</a:t>
            </a:r>
            <a:r>
              <a:rPr lang="ru-RU"/>
              <a:t> </a:t>
            </a:r>
            <a:r>
              <a:rPr lang="ru-RU" err="1"/>
              <a:t>засобів</a:t>
            </a:r>
            <a:r>
              <a:rPr lang="ru-RU"/>
              <a:t> (ЄАЛЗ) і </a:t>
            </a:r>
            <a:r>
              <a:rPr lang="ru-RU" err="1"/>
              <a:t>формує</a:t>
            </a:r>
            <a:r>
              <a:rPr lang="ru-RU"/>
              <a:t> свою </a:t>
            </a:r>
            <a:r>
              <a:rPr lang="ru-RU" err="1"/>
              <a:t>власну</a:t>
            </a:r>
            <a:r>
              <a:rPr lang="ru-RU"/>
              <a:t> систему для </a:t>
            </a:r>
            <a:r>
              <a:rPr lang="ru-RU" err="1"/>
              <a:t>оцінки</a:t>
            </a:r>
            <a:r>
              <a:rPr lang="ru-RU"/>
              <a:t> </a:t>
            </a:r>
            <a:r>
              <a:rPr lang="ru-RU" err="1"/>
              <a:t>лікарських</a:t>
            </a:r>
            <a:r>
              <a:rPr lang="ru-RU"/>
              <a:t> </a:t>
            </a:r>
            <a:r>
              <a:rPr lang="ru-RU" err="1"/>
              <a:t>препаратів</a:t>
            </a:r>
            <a:r>
              <a:rPr lang="ru-RU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8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EC9DECE0-DF60-48D3-8609-3B57BC205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A8662D65-524C-4C29-9262-C51E2EF6A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4D5BDF-9686-B29F-460F-C30F6C3628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</a:blip>
          <a:srcRect t="11303" r="9090" b="20290"/>
          <a:stretch/>
        </p:blipFill>
        <p:spPr>
          <a:xfrm>
            <a:off x="474133" y="469900"/>
            <a:ext cx="11243734" cy="592243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C7048-D18B-194A-7AFD-0A826485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uk-UA" dirty="0"/>
              <a:t>Недоліки системи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8CA64-9290-42A8-9F4F-75B9F31CA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315D2F-AF7F-D32D-3E4B-AC1E3F3B7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1820333"/>
            <a:ext cx="8825659" cy="4199467"/>
          </a:xfrm>
        </p:spPr>
        <p:txBody>
          <a:bodyPr anchor="ctr">
            <a:normAutofit/>
          </a:bodyPr>
          <a:lstStyle/>
          <a:p>
            <a:r>
              <a:rPr lang="ru-RU">
                <a:solidFill>
                  <a:schemeClr val="bg1"/>
                </a:solidFill>
              </a:rPr>
              <a:t>Якщо держава є єдиним платником цієї системи охорони здоров’я, витрати можуть бути низькими, а пільги стандартизовані по всій країні. Однак поширеною критикою цієї системи є тенденція до довгих списків очікування. Оскільки всім гарантується доступ до медичних послуг, надмірне використання системи може призвести до збільшення витрат.</a:t>
            </a:r>
          </a:p>
          <a:p>
            <a:r>
              <a:rPr lang="ru-RU">
                <a:solidFill>
                  <a:schemeClr val="bg1"/>
                </a:solidFill>
              </a:rPr>
              <a:t>Інша практична проблема — реакція уряду на кризу. У разі нестабільної надзвичайної ситуації в країні, наприклад, війни чи кризи здоров'я, фінансування медичних послуг може скорочуватися, оскільки зменшуються доходи населення, посилюючи фінансовий тягар, притаманний великому напливу пацієнтів.</a:t>
            </a:r>
          </a:p>
          <a:p>
            <a:r>
              <a:rPr lang="ru-RU">
                <a:solidFill>
                  <a:schemeClr val="bg1"/>
                </a:solidFill>
              </a:rPr>
              <a:t>Така ситуація потребує ретельного розподілу екстреного фінансування до кризи.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938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B44741E-4F8A-4DC4-96E4-E4A2E555A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1FDC0C6-6677-4608-AE99-98D3C7BB1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89982C5-DDA9-41E0-8CF5-F83999C1B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6E454F1-BC7B-4FC5-901F-84095FC67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0BDA7F3-0D92-4CE5-B124-114C29D28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86F90B9-54A4-4A43-B853-11AA290E0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5E538A9-6169-4720-88AE-7AE14BE80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59E5CEE5-D27F-4281-9293-590AD4163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FCAD798-DEC5-4392-90CE-C46AD6CE6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2E8BD2A-4014-4DC6-A228-4ECE6A0A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D0F43A4-A469-42F0-8A8C-C83267E7B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282985F-8570-4C20-9EE5-F40FA5953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45763AB-EB50-4C8D-89DA-DDCBF5042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5AE31F6-6D42-4BC8-BB56-F5C2436C7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B7A9BE8-8E6D-46BB-8445-8F9459065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6789800-7501-41DE-A983-5C0583C5A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F71D34F-471B-4AE5-AB46-8D5E7A616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0C34BAD-A65E-40CE-8FF6-5B97779279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BF0943C6-9E07-4892-9EC5-2210B9D30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0B626621-A51A-4BFF-9026-FAAE5E76D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D69C07EE-60A8-4276-873F-355F75D4BD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208C6-B479-3C06-0AFB-7D6B13A3F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771" y="437513"/>
            <a:ext cx="6232398" cy="59543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>
                <a:solidFill>
                  <a:schemeClr val="tx2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638874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</TotalTime>
  <Words>667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Совет директоров</vt:lpstr>
      <vt:lpstr>Про особливості бюджетної системи охорони здоров’я (на прикладі деяких країнах світу)</vt:lpstr>
      <vt:lpstr>Існує чотири основні моделі систем охорони здоров’я залежно від джерела фінансування:</vt:lpstr>
      <vt:lpstr>Модель Беверіджа: національна медична служба з єдиним платежем</vt:lpstr>
      <vt:lpstr>Модель Беверіджа</vt:lpstr>
      <vt:lpstr>Модель Беверіджа</vt:lpstr>
      <vt:lpstr>Зміни в системі Великої Британії</vt:lpstr>
      <vt:lpstr>Неоднозначність системи</vt:lpstr>
      <vt:lpstr>Недоліки системи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особливості бюджетної системи охорони здоров’я (на прикладі деяких країнах світу)</dc:title>
  <dc:creator>Владислав Михайлов</dc:creator>
  <cp:lastModifiedBy>Владислав Михайлов</cp:lastModifiedBy>
  <cp:revision>1</cp:revision>
  <dcterms:created xsi:type="dcterms:W3CDTF">2023-04-09T19:22:40Z</dcterms:created>
  <dcterms:modified xsi:type="dcterms:W3CDTF">2023-04-09T19:52:21Z</dcterms:modified>
</cp:coreProperties>
</file>