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Montserrat SemiBold" charset="-52"/>
      <p:regular r:id="rId22"/>
      <p:bold r:id="rId23"/>
      <p:italic r:id="rId24"/>
      <p:boldItalic r:id="rId25"/>
    </p:embeddedFont>
    <p:embeddedFont>
      <p:font typeface="Martel DemiBold" charset="0"/>
      <p:regular r:id="rId26"/>
      <p:bold r:id="rId27"/>
    </p:embeddedFont>
    <p:embeddedFont>
      <p:font typeface="Martel" charset="0"/>
      <p:bold r:id="rId28"/>
    </p:embeddedFont>
    <p:embeddedFont>
      <p:font typeface="Martel Heavy" charset="0"/>
      <p:bold r:id="rId29"/>
    </p:embeddedFont>
    <p:embeddedFont>
      <p:font typeface="Montserrat" charset="-52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1426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e2bb305d3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9e2bb305d3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ee32dbb0c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g1ee32dbb0c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d1f4fc68fa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2d1f4fc68fa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d1f4fc68fa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2d1f4fc68fa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d1f4fc68fa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2d1f4fc68fa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9e2bb305d3_1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29e2bb305d3_1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9e37e2de2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9e37e2de2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9e2bb305d3_1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29e2bb305d3_1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9e311df64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9e311df64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e2bb305d3_1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29e2bb305d3_1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9e2bb305d3_1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29e2bb305d3_1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a591fa4244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2a591fa4244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a591fa4244_4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2a591fa4244_4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a591fa4244_4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2a591fa4244_4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wKJfNYwvm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PJKxAhLw5I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cV2gBU6hKf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25"/>
          <p:cNvGrpSpPr/>
          <p:nvPr/>
        </p:nvGrpSpPr>
        <p:grpSpPr>
          <a:xfrm>
            <a:off x="4705944" y="-29929"/>
            <a:ext cx="4261500" cy="4989350"/>
            <a:chOff x="0" y="-38100"/>
            <a:chExt cx="758598" cy="888164"/>
          </a:xfrm>
        </p:grpSpPr>
        <p:sp>
          <p:nvSpPr>
            <p:cNvPr id="130" name="Google Shape;130;p25"/>
            <p:cNvSpPr/>
            <p:nvPr/>
          </p:nvSpPr>
          <p:spPr>
            <a:xfrm>
              <a:off x="0" y="0"/>
              <a:ext cx="758598" cy="850064"/>
            </a:xfrm>
            <a:custGeom>
              <a:avLst/>
              <a:gdLst/>
              <a:ahLst/>
              <a:cxnLst/>
              <a:rect l="l" t="t" r="r" b="b"/>
              <a:pathLst>
                <a:path w="758598" h="850064" extrusionOk="0">
                  <a:moveTo>
                    <a:pt x="0" y="0"/>
                  </a:moveTo>
                  <a:lnTo>
                    <a:pt x="758598" y="0"/>
                  </a:lnTo>
                  <a:lnTo>
                    <a:pt x="758598" y="850064"/>
                  </a:lnTo>
                  <a:lnTo>
                    <a:pt x="0" y="850064"/>
                  </a:ln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</p:sp>
        <p:sp>
          <p:nvSpPr>
            <p:cNvPr id="131" name="Google Shape;131;p25"/>
            <p:cNvSpPr txBox="1"/>
            <p:nvPr/>
          </p:nvSpPr>
          <p:spPr>
            <a:xfrm>
              <a:off x="0" y="-38100"/>
              <a:ext cx="758598" cy="888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25"/>
          <p:cNvSpPr/>
          <p:nvPr/>
        </p:nvSpPr>
        <p:spPr>
          <a:xfrm>
            <a:off x="4915475" y="275200"/>
            <a:ext cx="3842441" cy="3148473"/>
          </a:xfrm>
          <a:custGeom>
            <a:avLst/>
            <a:gdLst/>
            <a:ahLst/>
            <a:cxnLst/>
            <a:rect l="l" t="t" r="r" b="b"/>
            <a:pathLst>
              <a:path w="7762508" h="7155621" extrusionOk="0">
                <a:moveTo>
                  <a:pt x="0" y="0"/>
                </a:moveTo>
                <a:lnTo>
                  <a:pt x="7762507" y="0"/>
                </a:lnTo>
                <a:lnTo>
                  <a:pt x="7762507" y="7155620"/>
                </a:lnTo>
                <a:lnTo>
                  <a:pt x="0" y="7155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5"/>
          <p:cNvSpPr txBox="1"/>
          <p:nvPr/>
        </p:nvSpPr>
        <p:spPr>
          <a:xfrm>
            <a:off x="302825" y="709675"/>
            <a:ext cx="4403100" cy="19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44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Еко-ініціатива місту світу. Музаффарнагар</a:t>
            </a:r>
            <a:endParaRPr sz="500"/>
          </a:p>
        </p:txBody>
      </p:sp>
      <p:sp>
        <p:nvSpPr>
          <p:cNvPr id="134" name="Google Shape;134;p25"/>
          <p:cNvSpPr txBox="1"/>
          <p:nvPr/>
        </p:nvSpPr>
        <p:spPr>
          <a:xfrm>
            <a:off x="5652655" y="3741345"/>
            <a:ext cx="284522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US" sz="2800" dirty="0" smtClean="0">
                <a:solidFill>
                  <a:srgbClr val="595959"/>
                </a:solidFill>
              </a:rPr>
              <a:t>Speaker</a:t>
            </a:r>
          </a:p>
          <a:p>
            <a:pPr lvl="0" algn="ctr"/>
            <a:r>
              <a:rPr lang="en-US" sz="2800" dirty="0" smtClean="0">
                <a:solidFill>
                  <a:srgbClr val="595959"/>
                </a:solidFill>
              </a:rPr>
              <a:t>(</a:t>
            </a:r>
            <a:r>
              <a:rPr lang="uk-UA" sz="2800" dirty="0" smtClean="0">
                <a:solidFill>
                  <a:srgbClr val="595959"/>
                </a:solidFill>
              </a:rPr>
              <a:t>Прізвище ім’я</a:t>
            </a:r>
            <a:r>
              <a:rPr lang="en-US" sz="2800" dirty="0" smtClean="0">
                <a:solidFill>
                  <a:srgbClr val="595959"/>
                </a:solidFill>
              </a:rPr>
              <a:t>)</a:t>
            </a:r>
            <a:endParaRPr lang="uk-UA" sz="2800" dirty="0">
              <a:solidFill>
                <a:srgbClr val="595959"/>
              </a:solidFill>
            </a:endParaRPr>
          </a:p>
        </p:txBody>
      </p:sp>
      <p:pic>
        <p:nvPicPr>
          <p:cNvPr id="135" name="Google Shape;13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826" y="4264550"/>
            <a:ext cx="4010425" cy="69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34"/>
          <p:cNvGrpSpPr/>
          <p:nvPr/>
        </p:nvGrpSpPr>
        <p:grpSpPr>
          <a:xfrm>
            <a:off x="243225" y="1163525"/>
            <a:ext cx="8757715" cy="3593277"/>
            <a:chOff x="0" y="0"/>
            <a:chExt cx="2342700" cy="857625"/>
          </a:xfrm>
        </p:grpSpPr>
        <p:sp>
          <p:nvSpPr>
            <p:cNvPr id="252" name="Google Shape;252;p34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 extrusionOk="0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4"/>
            <p:cNvSpPr txBox="1"/>
            <p:nvPr/>
          </p:nvSpPr>
          <p:spPr>
            <a:xfrm>
              <a:off x="0" y="85725"/>
              <a:ext cx="2342700" cy="7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4" name="Google Shape;25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275" y="1252075"/>
            <a:ext cx="3990999" cy="318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125" y="1252075"/>
            <a:ext cx="1881675" cy="318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4"/>
          <p:cNvSpPr txBox="1"/>
          <p:nvPr/>
        </p:nvSpPr>
        <p:spPr>
          <a:xfrm>
            <a:off x="401125" y="162675"/>
            <a:ext cx="59247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1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Місця організацій еко-ініціатив </a:t>
            </a:r>
            <a:endParaRPr sz="1000"/>
          </a:p>
        </p:txBody>
      </p:sp>
      <p:sp>
        <p:nvSpPr>
          <p:cNvPr id="2" name="TextBox 1"/>
          <p:cNvSpPr txBox="1"/>
          <p:nvPr/>
        </p:nvSpPr>
        <p:spPr>
          <a:xfrm>
            <a:off x="6930736" y="3927764"/>
            <a:ext cx="199505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00" dirty="0">
                <a:solidFill>
                  <a:schemeClr val="dk1"/>
                </a:solidFill>
                <a:latin typeface="Martel"/>
                <a:ea typeface="Martel"/>
                <a:cs typeface="Martel"/>
              </a:rPr>
              <a:t>«Посилання»</a:t>
            </a:r>
            <a:endParaRPr lang="ru-RU" sz="1900" dirty="0">
              <a:solidFill>
                <a:schemeClr val="dk1"/>
              </a:solidFill>
              <a:latin typeface="Martel"/>
              <a:ea typeface="Martel"/>
              <a:cs typeface="Mart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5"/>
          <p:cNvSpPr txBox="1"/>
          <p:nvPr/>
        </p:nvSpPr>
        <p:spPr>
          <a:xfrm>
            <a:off x="367600" y="109075"/>
            <a:ext cx="5261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3200">
                <a:solidFill>
                  <a:srgbClr val="648E38"/>
                </a:solidFill>
                <a:latin typeface="Martel Heavy"/>
                <a:ea typeface="Martel Heavy"/>
                <a:cs typeface="Martel Heavy"/>
                <a:sym typeface="Martel Heavy"/>
              </a:rPr>
              <a:t>Реалізація еко-ініціатив</a:t>
            </a:r>
            <a:endParaRPr sz="3200">
              <a:solidFill>
                <a:srgbClr val="648E38"/>
              </a:solidFill>
              <a:latin typeface="Martel Heavy"/>
              <a:ea typeface="Martel Heavy"/>
              <a:cs typeface="Martel Heavy"/>
              <a:sym typeface="Martel Heavy"/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4003550" y="2644275"/>
            <a:ext cx="4706707" cy="569001"/>
          </a:xfrm>
          <a:custGeom>
            <a:avLst/>
            <a:gdLst/>
            <a:ahLst/>
            <a:cxnLst/>
            <a:rect l="l" t="t" r="r" b="b"/>
            <a:pathLst>
              <a:path w="1959087" h="1243717" extrusionOk="0">
                <a:moveTo>
                  <a:pt x="22903" y="0"/>
                </a:moveTo>
                <a:lnTo>
                  <a:pt x="1936184" y="0"/>
                </a:lnTo>
                <a:cubicBezTo>
                  <a:pt x="1948833" y="0"/>
                  <a:pt x="1959087" y="10254"/>
                  <a:pt x="1959087" y="22903"/>
                </a:cubicBezTo>
                <a:lnTo>
                  <a:pt x="1959087" y="1220814"/>
                </a:lnTo>
                <a:cubicBezTo>
                  <a:pt x="1959087" y="1226889"/>
                  <a:pt x="1956674" y="1232714"/>
                  <a:pt x="1952379" y="1237009"/>
                </a:cubicBezTo>
                <a:cubicBezTo>
                  <a:pt x="1948083" y="1241304"/>
                  <a:pt x="1942258" y="1243717"/>
                  <a:pt x="1936184" y="1243717"/>
                </a:cubicBezTo>
                <a:lnTo>
                  <a:pt x="22903" y="1243717"/>
                </a:lnTo>
                <a:cubicBezTo>
                  <a:pt x="10254" y="1243717"/>
                  <a:pt x="0" y="1233463"/>
                  <a:pt x="0" y="1220814"/>
                </a:cubicBezTo>
                <a:lnTo>
                  <a:pt x="0" y="22903"/>
                </a:lnTo>
                <a:cubicBezTo>
                  <a:pt x="0" y="10254"/>
                  <a:pt x="10254" y="0"/>
                  <a:pt x="22903" y="0"/>
                </a:cubicBezTo>
                <a:close/>
              </a:path>
            </a:pathLst>
          </a:custGeom>
          <a:solidFill>
            <a:srgbClr val="94AB6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4AB6F"/>
              </a:solidFill>
            </a:endParaRPr>
          </a:p>
        </p:txBody>
      </p:sp>
      <p:sp>
        <p:nvSpPr>
          <p:cNvPr id="264" name="Google Shape;264;p35"/>
          <p:cNvSpPr txBox="1"/>
          <p:nvPr/>
        </p:nvSpPr>
        <p:spPr>
          <a:xfrm>
            <a:off x="367600" y="1310775"/>
            <a:ext cx="3108000" cy="19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900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Щоб оцінити приблизну кількість витрат на очищення водойм, ми скористаймося досвідом всесвітньо відомої організації Ocean та відеоблогера MrBeast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65" name="Google Shape;265;p35"/>
          <p:cNvSpPr txBox="1"/>
          <p:nvPr/>
        </p:nvSpPr>
        <p:spPr>
          <a:xfrm>
            <a:off x="4003550" y="2682475"/>
            <a:ext cx="4706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https://www.youtube.com/watch?v=mwKJfNYwvm8</a:t>
            </a:r>
            <a:r>
              <a:rPr lang="uk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5"/>
          <p:cNvSpPr txBox="1"/>
          <p:nvPr/>
        </p:nvSpPr>
        <p:spPr>
          <a:xfrm>
            <a:off x="3919850" y="1193400"/>
            <a:ext cx="5047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9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Початкове фінансування - до </a:t>
            </a:r>
            <a:r>
              <a:rPr lang="uk" sz="1900" i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400 000 шведських крон.</a:t>
            </a:r>
            <a:r>
              <a:rPr lang="uk" sz="19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(36993,54＄/ 34357,56€)</a:t>
            </a:r>
            <a:br>
              <a:rPr lang="uk" sz="19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" sz="19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Проєкти співпраці - </a:t>
            </a:r>
            <a:r>
              <a:rPr lang="uk" sz="1900" i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1 млн шведських крон.</a:t>
            </a:r>
            <a:r>
              <a:rPr lang="uk" sz="19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(92472＄/ 85893,89€)</a:t>
            </a:r>
            <a:endParaRPr sz="1900" i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5"/>
          <p:cNvSpPr txBox="1"/>
          <p:nvPr/>
        </p:nvSpPr>
        <p:spPr>
          <a:xfrm>
            <a:off x="271950" y="3557350"/>
            <a:ext cx="8600100" cy="11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900" dirty="0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Через релігійні вірування річки на території Індії завжди будуть екологічною проблемою. Але можно пробивати свердловини для відносно чистої води, забезпечити якусь кількість фільтрів та очистити озера у містах.</a:t>
            </a:r>
            <a:endParaRPr sz="1100" dirty="0">
              <a:solidFill>
                <a:schemeClr val="dk1"/>
              </a:solidFill>
            </a:endParaRPr>
          </a:p>
        </p:txBody>
      </p:sp>
      <p:sp>
        <p:nvSpPr>
          <p:cNvPr id="268" name="Google Shape;268;p35"/>
          <p:cNvSpPr txBox="1"/>
          <p:nvPr/>
        </p:nvSpPr>
        <p:spPr>
          <a:xfrm>
            <a:off x="367600" y="671525"/>
            <a:ext cx="32136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500" i="1">
                <a:solidFill>
                  <a:schemeClr val="dk1"/>
                </a:solidFill>
                <a:latin typeface="Martel Heavy"/>
                <a:ea typeface="Martel Heavy"/>
                <a:cs typeface="Martel Heavy"/>
                <a:sym typeface="Martel Heavy"/>
              </a:rPr>
              <a:t>Очищення водойм</a:t>
            </a:r>
            <a:endParaRPr sz="2500" b="1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6"/>
          <p:cNvSpPr/>
          <p:nvPr/>
        </p:nvSpPr>
        <p:spPr>
          <a:xfrm>
            <a:off x="182350" y="656050"/>
            <a:ext cx="8820111" cy="4100955"/>
          </a:xfrm>
          <a:custGeom>
            <a:avLst/>
            <a:gdLst/>
            <a:ahLst/>
            <a:cxnLst/>
            <a:rect l="l" t="t" r="r" b="b"/>
            <a:pathLst>
              <a:path w="2342659" h="857492" extrusionOk="0">
                <a:moveTo>
                  <a:pt x="16594" y="0"/>
                </a:moveTo>
                <a:lnTo>
                  <a:pt x="2326064" y="0"/>
                </a:lnTo>
                <a:cubicBezTo>
                  <a:pt x="2335229" y="0"/>
                  <a:pt x="2342659" y="7430"/>
                  <a:pt x="2342659" y="16594"/>
                </a:cubicBezTo>
                <a:lnTo>
                  <a:pt x="2342659" y="840898"/>
                </a:lnTo>
                <a:cubicBezTo>
                  <a:pt x="2342659" y="845299"/>
                  <a:pt x="2340910" y="849520"/>
                  <a:pt x="2337798" y="852632"/>
                </a:cubicBezTo>
                <a:cubicBezTo>
                  <a:pt x="2334686" y="855744"/>
                  <a:pt x="2330465" y="857492"/>
                  <a:pt x="2326064" y="857492"/>
                </a:cubicBezTo>
                <a:lnTo>
                  <a:pt x="16594" y="857492"/>
                </a:lnTo>
                <a:cubicBezTo>
                  <a:pt x="7430" y="857492"/>
                  <a:pt x="0" y="850063"/>
                  <a:pt x="0" y="840898"/>
                </a:cubicBezTo>
                <a:lnTo>
                  <a:pt x="0" y="16594"/>
                </a:lnTo>
                <a:cubicBezTo>
                  <a:pt x="0" y="7430"/>
                  <a:pt x="7430" y="0"/>
                  <a:pt x="16594" y="0"/>
                </a:cubicBezTo>
                <a:close/>
              </a:path>
            </a:pathLst>
          </a:custGeom>
          <a:solidFill>
            <a:srgbClr val="FBF6F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 txBox="1"/>
          <p:nvPr/>
        </p:nvSpPr>
        <p:spPr>
          <a:xfrm>
            <a:off x="401125" y="162675"/>
            <a:ext cx="59247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75" name="Google Shape;275;p36"/>
          <p:cNvSpPr txBox="1"/>
          <p:nvPr/>
        </p:nvSpPr>
        <p:spPr>
          <a:xfrm>
            <a:off x="447750" y="1315350"/>
            <a:ext cx="4829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  <p:pic>
        <p:nvPicPr>
          <p:cNvPr id="276" name="Google Shape;276;p36"/>
          <p:cNvPicPr preferRelativeResize="0"/>
          <p:nvPr/>
        </p:nvPicPr>
        <p:blipFill rotWithShape="1">
          <a:blip r:embed="rId3">
            <a:alphaModFix/>
          </a:blip>
          <a:srcRect t="-310" b="310"/>
          <a:stretch/>
        </p:blipFill>
        <p:spPr>
          <a:xfrm>
            <a:off x="4823475" y="745650"/>
            <a:ext cx="4116125" cy="33057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 txBox="1"/>
          <p:nvPr/>
        </p:nvSpPr>
        <p:spPr>
          <a:xfrm>
            <a:off x="300275" y="0"/>
            <a:ext cx="6457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500" i="1">
                <a:solidFill>
                  <a:schemeClr val="dk1"/>
                </a:solidFill>
                <a:latin typeface="Martel Heavy"/>
                <a:ea typeface="Martel Heavy"/>
                <a:cs typeface="Martel Heavy"/>
                <a:sym typeface="Martel Heavy"/>
              </a:rPr>
              <a:t>Заміна транспорту на екологічний</a:t>
            </a:r>
            <a:endParaRPr sz="2500" b="1" i="1">
              <a:solidFill>
                <a:schemeClr val="dk1"/>
              </a:solidFill>
            </a:endParaRPr>
          </a:p>
        </p:txBody>
      </p:sp>
      <p:sp>
        <p:nvSpPr>
          <p:cNvPr id="278" name="Google Shape;278;p36"/>
          <p:cNvSpPr txBox="1"/>
          <p:nvPr/>
        </p:nvSpPr>
        <p:spPr>
          <a:xfrm>
            <a:off x="401125" y="838050"/>
            <a:ext cx="39609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Martel"/>
                <a:ea typeface="Martel"/>
                <a:cs typeface="Martel"/>
                <a:sym typeface="Martel"/>
              </a:rPr>
              <a:t>Population (2011)  -  351,838</a:t>
            </a:r>
            <a:endParaRPr sz="1300"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just" rtl="0">
              <a:lnSpc>
                <a:spcPct val="106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70% населення входять у діапазон з 14 до 45 років, вибраний нами, як найкращий для пересування містом на велосипеді.</a:t>
            </a:r>
            <a:endParaRPr sz="1300">
              <a:latin typeface="Martel"/>
              <a:ea typeface="Martel"/>
              <a:cs typeface="Martel"/>
              <a:sym typeface="Martel"/>
            </a:endParaRPr>
          </a:p>
        </p:txBody>
      </p:sp>
      <p:sp>
        <p:nvSpPr>
          <p:cNvPr id="279" name="Google Shape;279;p36"/>
          <p:cNvSpPr txBox="1"/>
          <p:nvPr/>
        </p:nvSpPr>
        <p:spPr>
          <a:xfrm>
            <a:off x="401125" y="1956150"/>
            <a:ext cx="370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Середня вартість велосипедів: </a:t>
            </a:r>
            <a:endParaRPr sz="1600"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6 800,00 грн – 15 492,00 грн</a:t>
            </a:r>
            <a:endParaRPr sz="1800"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</p:txBody>
      </p:sp>
      <p:sp>
        <p:nvSpPr>
          <p:cNvPr id="280" name="Google Shape;280;p36"/>
          <p:cNvSpPr txBox="1"/>
          <p:nvPr/>
        </p:nvSpPr>
        <p:spPr>
          <a:xfrm>
            <a:off x="401125" y="2677050"/>
            <a:ext cx="4319700" cy="12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Приблизні кінцеві витрати на 246 287 велосипедів: </a:t>
            </a:r>
            <a:endParaRPr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u="sng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1 674 751 600 грн - 3 815 478 204 грн</a:t>
            </a:r>
            <a:endParaRPr u="sng"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Або:</a:t>
            </a:r>
            <a:endParaRPr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rtel"/>
              <a:buChar char="★"/>
            </a:pPr>
            <a:r>
              <a:rPr lang="uk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42 723 255,1 $ - 97 333 627,7 $ </a:t>
            </a:r>
            <a:endParaRPr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rtel"/>
              <a:buChar char="★"/>
            </a:pPr>
            <a:r>
              <a:rPr lang="uk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39 610 965 € - 90 414 175,5 €</a:t>
            </a:r>
            <a:endParaRPr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7"/>
          <p:cNvSpPr txBox="1"/>
          <p:nvPr/>
        </p:nvSpPr>
        <p:spPr>
          <a:xfrm>
            <a:off x="367600" y="0"/>
            <a:ext cx="6457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500" i="1">
                <a:solidFill>
                  <a:schemeClr val="dk1"/>
                </a:solidFill>
                <a:latin typeface="Martel Heavy"/>
                <a:ea typeface="Martel Heavy"/>
                <a:cs typeface="Martel Heavy"/>
                <a:sym typeface="Martel Heavy"/>
              </a:rPr>
              <a:t>Очищення сухопутної екосистеми</a:t>
            </a:r>
            <a:endParaRPr sz="2500" b="1" i="1">
              <a:solidFill>
                <a:schemeClr val="dk1"/>
              </a:solidFill>
            </a:endParaRPr>
          </a:p>
        </p:txBody>
      </p:sp>
      <p:sp>
        <p:nvSpPr>
          <p:cNvPr id="286" name="Google Shape;286;p37"/>
          <p:cNvSpPr txBox="1"/>
          <p:nvPr/>
        </p:nvSpPr>
        <p:spPr>
          <a:xfrm>
            <a:off x="367600" y="1421113"/>
            <a:ext cx="3723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latin typeface="Martel"/>
                <a:ea typeface="Martel"/>
                <a:cs typeface="Martel"/>
                <a:sym typeface="Martel"/>
              </a:rPr>
              <a:t>Користуючись ідеєю відеоблогера та інших екологів — посадимо дерева, але у розмірах міста 204,8 км² та його околиць. Посадимо 500 000 дерев</a:t>
            </a:r>
            <a:endParaRPr sz="1500">
              <a:latin typeface="Martel"/>
              <a:ea typeface="Martel"/>
              <a:cs typeface="Martel"/>
              <a:sym typeface="Martel"/>
            </a:endParaRPr>
          </a:p>
        </p:txBody>
      </p:sp>
      <p:sp>
        <p:nvSpPr>
          <p:cNvPr id="287" name="Google Shape;287;p37"/>
          <p:cNvSpPr/>
          <p:nvPr/>
        </p:nvSpPr>
        <p:spPr>
          <a:xfrm>
            <a:off x="432650" y="2571738"/>
            <a:ext cx="3501868" cy="687154"/>
          </a:xfrm>
          <a:custGeom>
            <a:avLst/>
            <a:gdLst/>
            <a:ahLst/>
            <a:cxnLst/>
            <a:rect l="l" t="t" r="r" b="b"/>
            <a:pathLst>
              <a:path w="1959087" h="1243717" extrusionOk="0">
                <a:moveTo>
                  <a:pt x="22903" y="0"/>
                </a:moveTo>
                <a:lnTo>
                  <a:pt x="1936184" y="0"/>
                </a:lnTo>
                <a:cubicBezTo>
                  <a:pt x="1948833" y="0"/>
                  <a:pt x="1959087" y="10254"/>
                  <a:pt x="1959087" y="22903"/>
                </a:cubicBezTo>
                <a:lnTo>
                  <a:pt x="1959087" y="1220814"/>
                </a:lnTo>
                <a:cubicBezTo>
                  <a:pt x="1959087" y="1226889"/>
                  <a:pt x="1956674" y="1232714"/>
                  <a:pt x="1952379" y="1237009"/>
                </a:cubicBezTo>
                <a:cubicBezTo>
                  <a:pt x="1948083" y="1241304"/>
                  <a:pt x="1942258" y="1243717"/>
                  <a:pt x="1936184" y="1243717"/>
                </a:cubicBezTo>
                <a:lnTo>
                  <a:pt x="22903" y="1243717"/>
                </a:lnTo>
                <a:cubicBezTo>
                  <a:pt x="10254" y="1243717"/>
                  <a:pt x="0" y="1233463"/>
                  <a:pt x="0" y="1220814"/>
                </a:cubicBezTo>
                <a:lnTo>
                  <a:pt x="0" y="22903"/>
                </a:lnTo>
                <a:cubicBezTo>
                  <a:pt x="0" y="10254"/>
                  <a:pt x="10254" y="0"/>
                  <a:pt x="22903" y="0"/>
                </a:cubicBezTo>
                <a:close/>
              </a:path>
            </a:pathLst>
          </a:custGeom>
          <a:solidFill>
            <a:srgbClr val="94AB6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4AB6F"/>
              </a:solidFill>
            </a:endParaRPr>
          </a:p>
        </p:txBody>
      </p:sp>
      <p:sp>
        <p:nvSpPr>
          <p:cNvPr id="288" name="Google Shape;288;p37"/>
          <p:cNvSpPr txBox="1"/>
          <p:nvPr/>
        </p:nvSpPr>
        <p:spPr>
          <a:xfrm>
            <a:off x="524486" y="2571738"/>
            <a:ext cx="3321900" cy="5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https://www.youtube.com/watch?v=HPJKxAhLw5I</a:t>
            </a:r>
            <a:r>
              <a:rPr lang="uk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7"/>
          <p:cNvSpPr txBox="1"/>
          <p:nvPr/>
        </p:nvSpPr>
        <p:spPr>
          <a:xfrm>
            <a:off x="367600" y="3479000"/>
            <a:ext cx="35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Martel"/>
                <a:ea typeface="Martel"/>
                <a:cs typeface="Martel"/>
                <a:sym typeface="Martel"/>
              </a:rPr>
              <a:t>Середня ціна на дерево: </a:t>
            </a:r>
            <a:endParaRPr sz="1600"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u="sng">
                <a:latin typeface="Martel"/>
                <a:ea typeface="Martel"/>
                <a:cs typeface="Martel"/>
                <a:sym typeface="Martel"/>
              </a:rPr>
              <a:t>600 грн ≈ 15,3 $ ≈ 14,2 €</a:t>
            </a:r>
            <a:endParaRPr sz="1600" u="sng">
              <a:latin typeface="Martel"/>
              <a:ea typeface="Martel"/>
              <a:cs typeface="Martel"/>
              <a:sym typeface="Martel"/>
            </a:endParaRPr>
          </a:p>
        </p:txBody>
      </p:sp>
      <p:sp>
        <p:nvSpPr>
          <p:cNvPr id="290" name="Google Shape;290;p37"/>
          <p:cNvSpPr txBox="1"/>
          <p:nvPr/>
        </p:nvSpPr>
        <p:spPr>
          <a:xfrm>
            <a:off x="432650" y="713125"/>
            <a:ext cx="3501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700">
                <a:latin typeface="Martel DemiBold"/>
                <a:ea typeface="Martel DemiBold"/>
                <a:cs typeface="Martel DemiBold"/>
                <a:sym typeface="Martel DemiBold"/>
              </a:rPr>
              <a:t>1. Створення штучних лісових насаджень</a:t>
            </a:r>
            <a:endParaRPr sz="1700">
              <a:latin typeface="Martel DemiBold"/>
              <a:ea typeface="Martel DemiBold"/>
              <a:cs typeface="Martel DemiBold"/>
              <a:sym typeface="Martel DemiBold"/>
            </a:endParaRPr>
          </a:p>
        </p:txBody>
      </p:sp>
      <p:sp>
        <p:nvSpPr>
          <p:cNvPr id="291" name="Google Shape;291;p37"/>
          <p:cNvSpPr txBox="1"/>
          <p:nvPr/>
        </p:nvSpPr>
        <p:spPr>
          <a:xfrm>
            <a:off x="376875" y="4245275"/>
            <a:ext cx="3617100" cy="5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Всього на дерева треба:</a:t>
            </a:r>
            <a:endParaRPr sz="1600"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i="1" u="sng">
                <a:solidFill>
                  <a:schemeClr val="dk1"/>
                </a:solidFill>
                <a:latin typeface="Martel"/>
                <a:ea typeface="Martel"/>
                <a:cs typeface="Martel"/>
                <a:sym typeface="Martel"/>
              </a:rPr>
              <a:t>300 млн грн ≈ 7, 65 млн $ ≈ 7,1 €</a:t>
            </a:r>
            <a:endParaRPr sz="1600" i="1" u="sng">
              <a:solidFill>
                <a:schemeClr val="dk1"/>
              </a:solidFill>
              <a:latin typeface="Martel"/>
              <a:ea typeface="Martel"/>
              <a:cs typeface="Martel"/>
              <a:sym typeface="Martel"/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4892500" y="713125"/>
            <a:ext cx="382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700">
                <a:solidFill>
                  <a:schemeClr val="dk1"/>
                </a:solidFill>
                <a:latin typeface="Martel DemiBold"/>
                <a:ea typeface="Martel DemiBold"/>
                <a:cs typeface="Martel DemiBold"/>
                <a:sym typeface="Martel DemiBold"/>
              </a:rPr>
              <a:t>2. Прибирання сухопутної частини міста</a:t>
            </a:r>
            <a:endParaRPr sz="1700">
              <a:solidFill>
                <a:schemeClr val="dk1"/>
              </a:solidFill>
              <a:latin typeface="Martel DemiBold"/>
              <a:ea typeface="Martel DemiBold"/>
              <a:cs typeface="Martel DemiBold"/>
              <a:sym typeface="Martel DemiBold"/>
            </a:endParaRPr>
          </a:p>
        </p:txBody>
      </p:sp>
      <p:sp>
        <p:nvSpPr>
          <p:cNvPr id="293" name="Google Shape;293;p37"/>
          <p:cNvSpPr/>
          <p:nvPr/>
        </p:nvSpPr>
        <p:spPr>
          <a:xfrm>
            <a:off x="4977750" y="1564850"/>
            <a:ext cx="3722265" cy="708919"/>
          </a:xfrm>
          <a:custGeom>
            <a:avLst/>
            <a:gdLst/>
            <a:ahLst/>
            <a:cxnLst/>
            <a:rect l="l" t="t" r="r" b="b"/>
            <a:pathLst>
              <a:path w="1959087" h="1243717" extrusionOk="0">
                <a:moveTo>
                  <a:pt x="22903" y="0"/>
                </a:moveTo>
                <a:lnTo>
                  <a:pt x="1936184" y="0"/>
                </a:lnTo>
                <a:cubicBezTo>
                  <a:pt x="1948833" y="0"/>
                  <a:pt x="1959087" y="10254"/>
                  <a:pt x="1959087" y="22903"/>
                </a:cubicBezTo>
                <a:lnTo>
                  <a:pt x="1959087" y="1220814"/>
                </a:lnTo>
                <a:cubicBezTo>
                  <a:pt x="1959087" y="1226889"/>
                  <a:pt x="1956674" y="1232714"/>
                  <a:pt x="1952379" y="1237009"/>
                </a:cubicBezTo>
                <a:cubicBezTo>
                  <a:pt x="1948083" y="1241304"/>
                  <a:pt x="1942258" y="1243717"/>
                  <a:pt x="1936184" y="1243717"/>
                </a:cubicBezTo>
                <a:lnTo>
                  <a:pt x="22903" y="1243717"/>
                </a:lnTo>
                <a:cubicBezTo>
                  <a:pt x="10254" y="1243717"/>
                  <a:pt x="0" y="1233463"/>
                  <a:pt x="0" y="1220814"/>
                </a:cubicBezTo>
                <a:lnTo>
                  <a:pt x="0" y="22903"/>
                </a:lnTo>
                <a:cubicBezTo>
                  <a:pt x="0" y="10254"/>
                  <a:pt x="10254" y="0"/>
                  <a:pt x="22903" y="0"/>
                </a:cubicBezTo>
                <a:close/>
              </a:path>
            </a:pathLst>
          </a:custGeom>
          <a:solidFill>
            <a:srgbClr val="94AB6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4AB6F"/>
              </a:solidFill>
            </a:endParaRPr>
          </a:p>
        </p:txBody>
      </p:sp>
      <p:sp>
        <p:nvSpPr>
          <p:cNvPr id="294" name="Google Shape;294;p37"/>
          <p:cNvSpPr txBox="1"/>
          <p:nvPr/>
        </p:nvSpPr>
        <p:spPr>
          <a:xfrm>
            <a:off x="5055375" y="1613025"/>
            <a:ext cx="3567000" cy="5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https://www.youtube.com/watch?v=cV2gBU6hKfY</a:t>
            </a:r>
            <a:r>
              <a:rPr lang="uk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7"/>
          <p:cNvSpPr txBox="1"/>
          <p:nvPr/>
        </p:nvSpPr>
        <p:spPr>
          <a:xfrm>
            <a:off x="4977750" y="2417500"/>
            <a:ext cx="382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Martel"/>
                <a:ea typeface="Martel"/>
                <a:cs typeface="Martel"/>
                <a:sym typeface="Martel"/>
              </a:rPr>
              <a:t>Отже, приблизна кінцева вартість буде становити: </a:t>
            </a:r>
            <a:endParaRPr sz="1600">
              <a:latin typeface="Martel"/>
              <a:ea typeface="Martel"/>
              <a:cs typeface="Martel"/>
              <a:sym typeface="Marte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i="1" u="sng">
                <a:latin typeface="Martel"/>
                <a:ea typeface="Martel"/>
                <a:cs typeface="Martel"/>
                <a:sym typeface="Martel"/>
              </a:rPr>
              <a:t>1,2 млд грн ≈ 30,6 мл $ ≈ 28,4 мл €</a:t>
            </a:r>
            <a:endParaRPr sz="1600" i="1" u="sng">
              <a:latin typeface="Martel"/>
              <a:ea typeface="Martel"/>
              <a:cs typeface="Martel"/>
              <a:sym typeface="Mart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8"/>
          <p:cNvSpPr/>
          <p:nvPr/>
        </p:nvSpPr>
        <p:spPr>
          <a:xfrm>
            <a:off x="5084372" y="686515"/>
            <a:ext cx="3523677" cy="3770472"/>
          </a:xfrm>
          <a:custGeom>
            <a:avLst/>
            <a:gdLst/>
            <a:ahLst/>
            <a:cxnLst/>
            <a:rect l="l" t="t" r="r" b="b"/>
            <a:pathLst>
              <a:path w="7047354" h="7540943" extrusionOk="0">
                <a:moveTo>
                  <a:pt x="0" y="0"/>
                </a:moveTo>
                <a:lnTo>
                  <a:pt x="7047354" y="0"/>
                </a:lnTo>
                <a:lnTo>
                  <a:pt x="7047354" y="7540942"/>
                </a:lnTo>
                <a:lnTo>
                  <a:pt x="0" y="7540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Прямоугольник 1"/>
          <p:cNvSpPr/>
          <p:nvPr/>
        </p:nvSpPr>
        <p:spPr>
          <a:xfrm>
            <a:off x="655555" y="3350375"/>
            <a:ext cx="4012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800" dirty="0">
                <a:solidFill>
                  <a:schemeClr val="dk1"/>
                </a:solidFill>
                <a:latin typeface="Martel"/>
                <a:ea typeface="Martel"/>
                <a:cs typeface="Martel"/>
              </a:rPr>
              <a:t>«</a:t>
            </a:r>
            <a:r>
              <a:rPr lang="uk-UA" sz="1800" dirty="0" smtClean="0">
                <a:solidFill>
                  <a:schemeClr val="dk1"/>
                </a:solidFill>
                <a:latin typeface="Martel"/>
                <a:ea typeface="Martel"/>
                <a:cs typeface="Martel"/>
              </a:rPr>
              <a:t>Посилання на документ із текстом»</a:t>
            </a:r>
            <a:endParaRPr lang="ru-RU" sz="1800" dirty="0">
              <a:solidFill>
                <a:schemeClr val="dk1"/>
              </a:solidFill>
              <a:latin typeface="Martel"/>
              <a:ea typeface="Martel"/>
              <a:cs typeface="Mart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/>
        </p:nvSpPr>
        <p:spPr>
          <a:xfrm>
            <a:off x="4572000" y="413750"/>
            <a:ext cx="4048200" cy="12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7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Екологічні проблеми міста</a:t>
            </a:r>
            <a:endParaRPr sz="700"/>
          </a:p>
        </p:txBody>
      </p:sp>
      <p:grpSp>
        <p:nvGrpSpPr>
          <p:cNvPr id="141" name="Google Shape;141;p26"/>
          <p:cNvGrpSpPr/>
          <p:nvPr/>
        </p:nvGrpSpPr>
        <p:grpSpPr>
          <a:xfrm>
            <a:off x="168094" y="431456"/>
            <a:ext cx="3499057" cy="1280949"/>
            <a:chOff x="0" y="0"/>
            <a:chExt cx="2342700" cy="857625"/>
          </a:xfrm>
        </p:grpSpPr>
        <p:sp>
          <p:nvSpPr>
            <p:cNvPr id="142" name="Google Shape;142;p26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 extrusionOk="0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6"/>
            <p:cNvSpPr txBox="1"/>
            <p:nvPr/>
          </p:nvSpPr>
          <p:spPr>
            <a:xfrm>
              <a:off x="0" y="85725"/>
              <a:ext cx="2342700" cy="7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26"/>
          <p:cNvSpPr txBox="1"/>
          <p:nvPr/>
        </p:nvSpPr>
        <p:spPr>
          <a:xfrm>
            <a:off x="358600" y="665250"/>
            <a:ext cx="6759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4500" b="1" i="0" u="none" strike="noStrike" cap="none">
                <a:solidFill>
                  <a:srgbClr val="648E38"/>
                </a:solidFill>
                <a:latin typeface="Martel"/>
                <a:ea typeface="Martel"/>
                <a:cs typeface="Martel"/>
                <a:sym typeface="Martel"/>
              </a:rPr>
              <a:t>1.</a:t>
            </a:r>
            <a:endParaRPr sz="700"/>
          </a:p>
        </p:txBody>
      </p:sp>
      <p:grpSp>
        <p:nvGrpSpPr>
          <p:cNvPr id="145" name="Google Shape;145;p26"/>
          <p:cNvGrpSpPr/>
          <p:nvPr/>
        </p:nvGrpSpPr>
        <p:grpSpPr>
          <a:xfrm>
            <a:off x="1892726" y="1967825"/>
            <a:ext cx="4191090" cy="1280949"/>
            <a:chOff x="0" y="0"/>
            <a:chExt cx="2342700" cy="857625"/>
          </a:xfrm>
        </p:grpSpPr>
        <p:sp>
          <p:nvSpPr>
            <p:cNvPr id="146" name="Google Shape;146;p26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 extrusionOk="0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6"/>
            <p:cNvSpPr txBox="1"/>
            <p:nvPr/>
          </p:nvSpPr>
          <p:spPr>
            <a:xfrm>
              <a:off x="0" y="85725"/>
              <a:ext cx="2342700" cy="7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26"/>
          <p:cNvSpPr txBox="1"/>
          <p:nvPr/>
        </p:nvSpPr>
        <p:spPr>
          <a:xfrm>
            <a:off x="1947100" y="2173675"/>
            <a:ext cx="6360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4500" b="1" i="0" u="none" strike="noStrike" cap="none">
                <a:solidFill>
                  <a:srgbClr val="648E38"/>
                </a:solidFill>
                <a:latin typeface="Martel"/>
                <a:ea typeface="Martel"/>
                <a:cs typeface="Martel"/>
                <a:sym typeface="Martel"/>
              </a:rPr>
              <a:t>2.</a:t>
            </a:r>
            <a:endParaRPr sz="700"/>
          </a:p>
        </p:txBody>
      </p:sp>
      <p:grpSp>
        <p:nvGrpSpPr>
          <p:cNvPr id="149" name="Google Shape;149;p26"/>
          <p:cNvGrpSpPr/>
          <p:nvPr/>
        </p:nvGrpSpPr>
        <p:grpSpPr>
          <a:xfrm>
            <a:off x="4002400" y="3359475"/>
            <a:ext cx="4627301" cy="1280949"/>
            <a:chOff x="0" y="0"/>
            <a:chExt cx="2342700" cy="857625"/>
          </a:xfrm>
        </p:grpSpPr>
        <p:sp>
          <p:nvSpPr>
            <p:cNvPr id="150" name="Google Shape;150;p26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 extrusionOk="0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6"/>
            <p:cNvSpPr txBox="1"/>
            <p:nvPr/>
          </p:nvSpPr>
          <p:spPr>
            <a:xfrm>
              <a:off x="0" y="85725"/>
              <a:ext cx="2342700" cy="7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" name="Google Shape;152;p26"/>
          <p:cNvSpPr txBox="1"/>
          <p:nvPr/>
        </p:nvSpPr>
        <p:spPr>
          <a:xfrm>
            <a:off x="913450" y="558625"/>
            <a:ext cx="27033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Забруднення повітря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Це є найголовнішою проблемою міста. Концентрація PM2,5 у Музаффарнагарі наразі в 15,9 разів перевищує щорічну норму якості повітря.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" name="Google Shape;153;p26"/>
          <p:cNvSpPr txBox="1"/>
          <p:nvPr/>
        </p:nvSpPr>
        <p:spPr>
          <a:xfrm>
            <a:off x="2630725" y="1995175"/>
            <a:ext cx="3314700" cy="1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Вимирання та міграція тварин</a:t>
            </a:r>
            <a:endParaRPr sz="11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місто Хатаулі славиться своїм лісопарковим масивом на березі каналу під назвою «Читал». Колись Читал відвідували, щоб побачити оленів , кроликів та інших диких тварин, а зараз зазіхають приватні даби та курорти, таким чином витісняючи тварин.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4964425" y="3407100"/>
            <a:ext cx="3585900" cy="13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11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Забруднення води</a:t>
            </a:r>
            <a:endParaRPr sz="11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Через Музаффарнагар проходить Сінд Сагар Доаб. Сінд Сагар Доаб лежить між річками Інд і Джелам. Неправильна утилізація та неадекватний управління відходами призводять до забруднення річок та грунтових вод навколо міста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5" name="Google Shape;155;p26"/>
          <p:cNvSpPr txBox="1"/>
          <p:nvPr/>
        </p:nvSpPr>
        <p:spPr>
          <a:xfrm>
            <a:off x="4183800" y="3572550"/>
            <a:ext cx="6759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4500" b="1" i="0" u="none" strike="noStrike" cap="none">
                <a:solidFill>
                  <a:srgbClr val="648E38"/>
                </a:solidFill>
                <a:latin typeface="Martel"/>
                <a:ea typeface="Martel"/>
                <a:cs typeface="Martel"/>
                <a:sym typeface="Martel"/>
              </a:rPr>
              <a:t>3.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/>
          <p:nvPr/>
        </p:nvSpPr>
        <p:spPr>
          <a:xfrm>
            <a:off x="1022700" y="145225"/>
            <a:ext cx="7234500" cy="10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100">
                <a:solidFill>
                  <a:srgbClr val="648E38"/>
                </a:solidFill>
                <a:latin typeface="Martel Heavy"/>
                <a:ea typeface="Martel Heavy"/>
                <a:cs typeface="Martel Heavy"/>
                <a:sym typeface="Martel Heavy"/>
              </a:rPr>
              <a:t>Вплив стану навколишнього середовища на стан і здоров’я людей</a:t>
            </a:r>
            <a:endParaRPr sz="100">
              <a:solidFill>
                <a:srgbClr val="648E38"/>
              </a:solidFill>
            </a:endParaRPr>
          </a:p>
        </p:txBody>
      </p:sp>
      <p:grpSp>
        <p:nvGrpSpPr>
          <p:cNvPr id="161" name="Google Shape;161;p27"/>
          <p:cNvGrpSpPr/>
          <p:nvPr/>
        </p:nvGrpSpPr>
        <p:grpSpPr>
          <a:xfrm>
            <a:off x="611978" y="1293101"/>
            <a:ext cx="2535240" cy="1609486"/>
            <a:chOff x="0" y="0"/>
            <a:chExt cx="1959087" cy="1243717"/>
          </a:xfrm>
        </p:grpSpPr>
        <p:sp>
          <p:nvSpPr>
            <p:cNvPr id="162" name="Google Shape;162;p27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7"/>
            <p:cNvSpPr txBox="1"/>
            <p:nvPr/>
          </p:nvSpPr>
          <p:spPr>
            <a:xfrm>
              <a:off x="0" y="85725"/>
              <a:ext cx="1959087" cy="115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27"/>
          <p:cNvGrpSpPr/>
          <p:nvPr/>
        </p:nvGrpSpPr>
        <p:grpSpPr>
          <a:xfrm>
            <a:off x="1545428" y="3019664"/>
            <a:ext cx="2535254" cy="1609494"/>
            <a:chOff x="0" y="0"/>
            <a:chExt cx="1959087" cy="1243717"/>
          </a:xfrm>
        </p:grpSpPr>
        <p:sp>
          <p:nvSpPr>
            <p:cNvPr id="165" name="Google Shape;165;p27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7"/>
            <p:cNvSpPr txBox="1"/>
            <p:nvPr/>
          </p:nvSpPr>
          <p:spPr>
            <a:xfrm>
              <a:off x="0" y="85725"/>
              <a:ext cx="1959087" cy="115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27"/>
          <p:cNvGrpSpPr/>
          <p:nvPr/>
        </p:nvGrpSpPr>
        <p:grpSpPr>
          <a:xfrm>
            <a:off x="3304380" y="1293101"/>
            <a:ext cx="2535240" cy="1609486"/>
            <a:chOff x="0" y="0"/>
            <a:chExt cx="1959087" cy="1243717"/>
          </a:xfrm>
        </p:grpSpPr>
        <p:sp>
          <p:nvSpPr>
            <p:cNvPr id="168" name="Google Shape;168;p27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7"/>
            <p:cNvSpPr txBox="1"/>
            <p:nvPr/>
          </p:nvSpPr>
          <p:spPr>
            <a:xfrm>
              <a:off x="0" y="85725"/>
              <a:ext cx="1959087" cy="115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27"/>
          <p:cNvGrpSpPr/>
          <p:nvPr/>
        </p:nvGrpSpPr>
        <p:grpSpPr>
          <a:xfrm>
            <a:off x="4990305" y="3019664"/>
            <a:ext cx="2535254" cy="1609494"/>
            <a:chOff x="0" y="0"/>
            <a:chExt cx="1959087" cy="1243717"/>
          </a:xfrm>
        </p:grpSpPr>
        <p:sp>
          <p:nvSpPr>
            <p:cNvPr id="171" name="Google Shape;171;p27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7"/>
            <p:cNvSpPr txBox="1"/>
            <p:nvPr/>
          </p:nvSpPr>
          <p:spPr>
            <a:xfrm>
              <a:off x="0" y="85725"/>
              <a:ext cx="1959087" cy="115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173;p27"/>
          <p:cNvGrpSpPr/>
          <p:nvPr/>
        </p:nvGrpSpPr>
        <p:grpSpPr>
          <a:xfrm>
            <a:off x="5996782" y="1293101"/>
            <a:ext cx="2535240" cy="1609486"/>
            <a:chOff x="0" y="0"/>
            <a:chExt cx="1959087" cy="1243717"/>
          </a:xfrm>
        </p:grpSpPr>
        <p:sp>
          <p:nvSpPr>
            <p:cNvPr id="174" name="Google Shape;174;p27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7"/>
            <p:cNvSpPr txBox="1"/>
            <p:nvPr/>
          </p:nvSpPr>
          <p:spPr>
            <a:xfrm>
              <a:off x="0" y="85725"/>
              <a:ext cx="1959087" cy="115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27"/>
          <p:cNvSpPr txBox="1"/>
          <p:nvPr/>
        </p:nvSpPr>
        <p:spPr>
          <a:xfrm>
            <a:off x="886825" y="1959875"/>
            <a:ext cx="2039400" cy="8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b="1">
                <a:solidFill>
                  <a:srgbClr val="FBF6F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Виникає складність вживання м’яса у раціоні їжі та ціни на нього значно зростають. </a:t>
            </a:r>
            <a:endParaRPr sz="1000"/>
          </a:p>
        </p:txBody>
      </p:sp>
      <p:sp>
        <p:nvSpPr>
          <p:cNvPr id="177" name="Google Shape;177;p27"/>
          <p:cNvSpPr txBox="1"/>
          <p:nvPr/>
        </p:nvSpPr>
        <p:spPr>
          <a:xfrm>
            <a:off x="1019450" y="1369900"/>
            <a:ext cx="17175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Вплив вимирання та міграція тварин</a:t>
            </a:r>
            <a:endParaRPr sz="700"/>
          </a:p>
        </p:txBody>
      </p:sp>
      <p:sp>
        <p:nvSpPr>
          <p:cNvPr id="178" name="Google Shape;178;p27"/>
          <p:cNvSpPr txBox="1"/>
          <p:nvPr/>
        </p:nvSpPr>
        <p:spPr>
          <a:xfrm>
            <a:off x="3398100" y="1916713"/>
            <a:ext cx="23478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>
                <a:solidFill>
                  <a:srgbClr val="FBF6F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РМ2,5 порушує нормальне функціонування легеневих клітин або навіть спричиняє їх загибель. Постійний та тривалий вплив РМ2,5 призводить до розвитку різних тяжких хвороб.</a:t>
            </a:r>
            <a:endParaRPr sz="800"/>
          </a:p>
        </p:txBody>
      </p:sp>
      <p:sp>
        <p:nvSpPr>
          <p:cNvPr id="179" name="Google Shape;179;p27"/>
          <p:cNvSpPr txBox="1"/>
          <p:nvPr/>
        </p:nvSpPr>
        <p:spPr>
          <a:xfrm>
            <a:off x="3520500" y="1369888"/>
            <a:ext cx="21030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Вплив через забрудненість повітря</a:t>
            </a:r>
            <a:endParaRPr sz="700"/>
          </a:p>
        </p:txBody>
      </p:sp>
      <p:sp>
        <p:nvSpPr>
          <p:cNvPr id="180" name="Google Shape;180;p27"/>
          <p:cNvSpPr txBox="1"/>
          <p:nvPr/>
        </p:nvSpPr>
        <p:spPr>
          <a:xfrm>
            <a:off x="6100176" y="1863475"/>
            <a:ext cx="2255100" cy="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>
                <a:solidFill>
                  <a:srgbClr val="FBF6F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Низька якість та кількість вирощеної їжі, що, зважаючи на минулі факти, може призвести до голоду та відповідно смерть населення.</a:t>
            </a:r>
            <a:endParaRPr sz="900"/>
          </a:p>
        </p:txBody>
      </p:sp>
      <p:sp>
        <p:nvSpPr>
          <p:cNvPr id="181" name="Google Shape;181;p27"/>
          <p:cNvSpPr txBox="1"/>
          <p:nvPr/>
        </p:nvSpPr>
        <p:spPr>
          <a:xfrm>
            <a:off x="6253898" y="1369900"/>
            <a:ext cx="1985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Вплив забруднення води</a:t>
            </a:r>
            <a:endParaRPr sz="700"/>
          </a:p>
        </p:txBody>
      </p:sp>
      <p:sp>
        <p:nvSpPr>
          <p:cNvPr id="182" name="Google Shape;182;p27"/>
          <p:cNvSpPr txBox="1"/>
          <p:nvPr/>
        </p:nvSpPr>
        <p:spPr>
          <a:xfrm>
            <a:off x="5091150" y="3509425"/>
            <a:ext cx="2347800" cy="10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700" b="1">
                <a:solidFill>
                  <a:srgbClr val="FBF6F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У результаті маємо бідність населення. Сюди також відноситься голод, що був зазначений раніше.Ще через неї Район Музаффарнагар став сумно відомим у 20 столітті через часті випадки грабіжництва, вбивств, викрадень людей і підступу. Наприклад, Стріляни́на в Рампу́р-Тіра́гі.</a:t>
            </a:r>
            <a:endParaRPr sz="700"/>
          </a:p>
        </p:txBody>
      </p:sp>
      <p:sp>
        <p:nvSpPr>
          <p:cNvPr id="183" name="Google Shape;183;p27"/>
          <p:cNvSpPr txBox="1"/>
          <p:nvPr/>
        </p:nvSpPr>
        <p:spPr>
          <a:xfrm>
            <a:off x="5394910" y="3019667"/>
            <a:ext cx="17175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Нестача поживних ресурсів</a:t>
            </a:r>
            <a:endParaRPr sz="700"/>
          </a:p>
        </p:txBody>
      </p:sp>
      <p:sp>
        <p:nvSpPr>
          <p:cNvPr id="184" name="Google Shape;184;p27"/>
          <p:cNvSpPr txBox="1"/>
          <p:nvPr/>
        </p:nvSpPr>
        <p:spPr>
          <a:xfrm>
            <a:off x="1639150" y="3509425"/>
            <a:ext cx="2347800" cy="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900" b="1">
                <a:solidFill>
                  <a:srgbClr val="FBF6F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Значна кількість відходів та відповідно певних токсинів, пластику і т.д призводить до погіршення населення та впливає на інші екологічні проблеми регіону.</a:t>
            </a:r>
            <a:endParaRPr sz="1000" b="1">
              <a:solidFill>
                <a:srgbClr val="FBF6F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1843050" y="3019663"/>
            <a:ext cx="20394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Вплив великої кількості не утилізованого сміття </a:t>
            </a:r>
            <a:endParaRPr sz="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/>
        </p:nvSpPr>
        <p:spPr>
          <a:xfrm>
            <a:off x="291950" y="250025"/>
            <a:ext cx="3758100" cy="3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1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Класифікація екологічних проблем за впливом на навколишнє середовище та на безпеку</a:t>
            </a:r>
            <a:endParaRPr sz="1000"/>
          </a:p>
        </p:txBody>
      </p:sp>
      <p:grpSp>
        <p:nvGrpSpPr>
          <p:cNvPr id="191" name="Google Shape;191;p28"/>
          <p:cNvGrpSpPr/>
          <p:nvPr/>
        </p:nvGrpSpPr>
        <p:grpSpPr>
          <a:xfrm>
            <a:off x="4297675" y="250025"/>
            <a:ext cx="4703439" cy="4506734"/>
            <a:chOff x="0" y="0"/>
            <a:chExt cx="2342700" cy="857625"/>
          </a:xfrm>
        </p:grpSpPr>
        <p:sp>
          <p:nvSpPr>
            <p:cNvPr id="192" name="Google Shape;192;p28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 extrusionOk="0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8"/>
            <p:cNvSpPr txBox="1"/>
            <p:nvPr/>
          </p:nvSpPr>
          <p:spPr>
            <a:xfrm>
              <a:off x="0" y="85725"/>
              <a:ext cx="2342700" cy="7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28"/>
          <p:cNvSpPr txBox="1"/>
          <p:nvPr/>
        </p:nvSpPr>
        <p:spPr>
          <a:xfrm>
            <a:off x="4572000" y="416250"/>
            <a:ext cx="4040400" cy="3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0480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8E38"/>
              </a:buClr>
              <a:buSzPts val="1200"/>
              <a:buFont typeface="Montserrat"/>
              <a:buAutoNum type="arabicPeriod"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Атмосферні 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8E38"/>
              </a:buClr>
              <a:buSzPts val="1200"/>
              <a:buFont typeface="Montserrat"/>
              <a:buAutoNum type="arabicPeriod"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Водні 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8E38"/>
              </a:buClr>
              <a:buSzPts val="1200"/>
              <a:buFont typeface="Montserrat"/>
              <a:buAutoNum type="arabicPeriod"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Геолого-геоморфологічні</a:t>
            </a:r>
            <a:r>
              <a:rPr lang="uk" sz="1200" b="1">
                <a:solidFill>
                  <a:srgbClr val="94AB6F"/>
                </a:solidFill>
                <a:latin typeface="Montserrat"/>
                <a:ea typeface="Montserrat"/>
                <a:cs typeface="Montserrat"/>
                <a:sym typeface="Montserrat"/>
              </a:rPr>
              <a:t> (інтенсифікація несприятливих геолого-геоморфологічних процесів, порушення рельєфу і геологічної будови)</a:t>
            </a:r>
            <a:endParaRPr sz="1200" b="1">
              <a:solidFill>
                <a:srgbClr val="94AB6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8E38"/>
              </a:buClr>
              <a:buSzPts val="1200"/>
              <a:buFont typeface="Montserrat"/>
              <a:buAutoNum type="arabicPeriod"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Ґрунтові</a:t>
            </a:r>
            <a:r>
              <a:rPr lang="uk" sz="1200" b="1">
                <a:solidFill>
                  <a:srgbClr val="94AB6F"/>
                </a:solidFill>
                <a:latin typeface="Montserrat"/>
                <a:ea typeface="Montserrat"/>
                <a:cs typeface="Montserrat"/>
                <a:sym typeface="Montserrat"/>
              </a:rPr>
              <a:t> (забруднення ґрунтів, ерозія, дефляція, вторинне засолення, заболочування і ін.)</a:t>
            </a:r>
            <a:endParaRPr sz="1200" b="1">
              <a:solidFill>
                <a:srgbClr val="94AB6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8E38"/>
              </a:buClr>
              <a:buSzPts val="1200"/>
              <a:buFont typeface="Montserrat"/>
              <a:buAutoNum type="arabicPeriod"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Біотичні</a:t>
            </a:r>
            <a:r>
              <a:rPr lang="uk" sz="1200" b="1">
                <a:solidFill>
                  <a:srgbClr val="94AB6F"/>
                </a:solidFill>
                <a:latin typeface="Montserrat"/>
                <a:ea typeface="Montserrat"/>
                <a:cs typeface="Montserrat"/>
                <a:sym typeface="Montserrat"/>
              </a:rPr>
              <a:t> (зменшення рослинності, деградація лісів, пасовищна дигресія, скорочення видової різноманітності і ін.)</a:t>
            </a:r>
            <a:endParaRPr sz="1200" b="1">
              <a:solidFill>
                <a:srgbClr val="94AB6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8E38"/>
              </a:buClr>
              <a:buSzPts val="1200"/>
              <a:buFont typeface="Montserrat"/>
              <a:buAutoNum type="arabicPeriod"/>
            </a:pPr>
            <a:r>
              <a:rPr lang="uk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Комплексні (ландшафтні)</a:t>
            </a:r>
            <a:r>
              <a:rPr lang="uk" sz="1200" b="1">
                <a:solidFill>
                  <a:srgbClr val="94AB6F"/>
                </a:solidFill>
                <a:latin typeface="Montserrat"/>
                <a:ea typeface="Montserrat"/>
                <a:cs typeface="Montserrat"/>
                <a:sym typeface="Montserrat"/>
              </a:rPr>
              <a:t> — запустинювання, зниження біорізноманітності, порушення режиму природоохоронних територій.</a:t>
            </a:r>
            <a:endParaRPr sz="1200" b="1">
              <a:solidFill>
                <a:srgbClr val="94AB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57150" y="1371597"/>
            <a:ext cx="4476039" cy="3578131"/>
          </a:xfrm>
          <a:custGeom>
            <a:avLst/>
            <a:gdLst/>
            <a:ahLst/>
            <a:cxnLst/>
            <a:rect l="l" t="t" r="r" b="b"/>
            <a:pathLst>
              <a:path w="8366428" h="6039040" extrusionOk="0">
                <a:moveTo>
                  <a:pt x="0" y="0"/>
                </a:moveTo>
                <a:lnTo>
                  <a:pt x="8366428" y="0"/>
                </a:lnTo>
                <a:lnTo>
                  <a:pt x="8366428" y="6039040"/>
                </a:lnTo>
                <a:lnTo>
                  <a:pt x="0" y="6039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00" name="Google Shape;200;p29"/>
          <p:cNvSpPr txBox="1"/>
          <p:nvPr/>
        </p:nvSpPr>
        <p:spPr>
          <a:xfrm>
            <a:off x="282000" y="123200"/>
            <a:ext cx="73590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3000">
                <a:solidFill>
                  <a:srgbClr val="648E38"/>
                </a:solidFill>
                <a:latin typeface="Martel Heavy"/>
                <a:ea typeface="Martel Heavy"/>
                <a:cs typeface="Martel Heavy"/>
                <a:sym typeface="Martel Heavy"/>
              </a:rPr>
              <a:t>Ініціативи на рівні держави з покращення середовища в місті та країні загалом</a:t>
            </a:r>
            <a:endParaRPr sz="2900">
              <a:solidFill>
                <a:srgbClr val="648E38"/>
              </a:solidFill>
              <a:latin typeface="Martel Heavy"/>
              <a:ea typeface="Martel Heavy"/>
              <a:cs typeface="Martel Heavy"/>
              <a:sym typeface="Martel Heavy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5135875" y="1541113"/>
            <a:ext cx="3609900" cy="32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302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uk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Очищення річок.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uk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Зниження забруднення повітря та залежності від нафтового палива.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uk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Гармонізація використання сонячної енергії.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uk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Зелені будівництва.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30"/>
          <p:cNvGrpSpPr/>
          <p:nvPr/>
        </p:nvGrpSpPr>
        <p:grpSpPr>
          <a:xfrm>
            <a:off x="4715475" y="613399"/>
            <a:ext cx="4261500" cy="4346053"/>
            <a:chOff x="0" y="-38100"/>
            <a:chExt cx="758598" cy="888164"/>
          </a:xfrm>
        </p:grpSpPr>
        <p:sp>
          <p:nvSpPr>
            <p:cNvPr id="207" name="Google Shape;207;p30"/>
            <p:cNvSpPr/>
            <p:nvPr/>
          </p:nvSpPr>
          <p:spPr>
            <a:xfrm>
              <a:off x="0" y="0"/>
              <a:ext cx="758598" cy="850064"/>
            </a:xfrm>
            <a:custGeom>
              <a:avLst/>
              <a:gdLst/>
              <a:ahLst/>
              <a:cxnLst/>
              <a:rect l="l" t="t" r="r" b="b"/>
              <a:pathLst>
                <a:path w="758598" h="850064" extrusionOk="0">
                  <a:moveTo>
                    <a:pt x="0" y="0"/>
                  </a:moveTo>
                  <a:lnTo>
                    <a:pt x="758598" y="0"/>
                  </a:lnTo>
                  <a:lnTo>
                    <a:pt x="758598" y="850064"/>
                  </a:lnTo>
                  <a:lnTo>
                    <a:pt x="0" y="850064"/>
                  </a:lnTo>
                  <a:close/>
                </a:path>
              </a:pathLst>
            </a:custGeom>
            <a:solidFill>
              <a:srgbClr val="FBF6F1"/>
            </a:solidFill>
            <a:ln>
              <a:noFill/>
            </a:ln>
          </p:spPr>
        </p:sp>
        <p:sp>
          <p:nvSpPr>
            <p:cNvPr id="208" name="Google Shape;208;p30"/>
            <p:cNvSpPr txBox="1"/>
            <p:nvPr/>
          </p:nvSpPr>
          <p:spPr>
            <a:xfrm>
              <a:off x="0" y="-38100"/>
              <a:ext cx="758598" cy="888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30"/>
          <p:cNvSpPr txBox="1"/>
          <p:nvPr/>
        </p:nvSpPr>
        <p:spPr>
          <a:xfrm>
            <a:off x="247650" y="163025"/>
            <a:ext cx="58026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7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5 глобальних цілей сталого розвитку та вирішення екопроблем</a:t>
            </a:r>
            <a:endParaRPr sz="2700">
              <a:solidFill>
                <a:srgbClr val="FBF6F1"/>
              </a:solidFill>
              <a:latin typeface="Martel Heavy"/>
              <a:ea typeface="Martel Heavy"/>
              <a:cs typeface="Martel Heavy"/>
              <a:sym typeface="Martel Heavy"/>
            </a:endParaRPr>
          </a:p>
        </p:txBody>
      </p:sp>
      <p:sp>
        <p:nvSpPr>
          <p:cNvPr id="210" name="Google Shape;210;p30"/>
          <p:cNvSpPr/>
          <p:nvPr/>
        </p:nvSpPr>
        <p:spPr>
          <a:xfrm flipH="1">
            <a:off x="4919255" y="1036324"/>
            <a:ext cx="3985521" cy="3686905"/>
          </a:xfrm>
          <a:custGeom>
            <a:avLst/>
            <a:gdLst/>
            <a:ahLst/>
            <a:cxnLst/>
            <a:rect l="l" t="t" r="r" b="b"/>
            <a:pathLst>
              <a:path w="7738875" h="6796139" extrusionOk="0">
                <a:moveTo>
                  <a:pt x="7738875" y="0"/>
                </a:moveTo>
                <a:lnTo>
                  <a:pt x="0" y="0"/>
                </a:lnTo>
                <a:lnTo>
                  <a:pt x="0" y="6796140"/>
                </a:lnTo>
                <a:lnTo>
                  <a:pt x="7738875" y="6796140"/>
                </a:lnTo>
                <a:lnTo>
                  <a:pt x="773887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1" name="Google Shape;211;p30"/>
          <p:cNvSpPr txBox="1"/>
          <p:nvPr/>
        </p:nvSpPr>
        <p:spPr>
          <a:xfrm>
            <a:off x="310500" y="1338625"/>
            <a:ext cx="42615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429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AutoNum type="arabicPeriod"/>
            </a:pPr>
            <a:r>
              <a:rPr lang="uk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Міцне здоров’я.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AutoNum type="arabicPeriod"/>
            </a:pPr>
            <a:r>
              <a:rPr lang="uk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Боротьба зі зміною клімату.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AutoNum type="arabicPeriod"/>
            </a:pPr>
            <a:r>
              <a:rPr lang="uk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Збереження екосистем суходолу.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AutoNum type="arabicPeriod"/>
            </a:pPr>
            <a:r>
              <a:rPr lang="uk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Збереження морських екосистем.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AutoNum type="arabicPeriod"/>
            </a:pPr>
            <a:r>
              <a:rPr lang="uk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Подолання бідності та голоду.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B6F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/>
          <p:nvPr/>
        </p:nvSpPr>
        <p:spPr>
          <a:xfrm>
            <a:off x="394975" y="784275"/>
            <a:ext cx="3619408" cy="1929357"/>
          </a:xfrm>
          <a:custGeom>
            <a:avLst/>
            <a:gdLst/>
            <a:ahLst/>
            <a:cxnLst/>
            <a:rect l="l" t="t" r="r" b="b"/>
            <a:pathLst>
              <a:path w="2342659" h="857492" extrusionOk="0">
                <a:moveTo>
                  <a:pt x="16594" y="0"/>
                </a:moveTo>
                <a:lnTo>
                  <a:pt x="2326064" y="0"/>
                </a:lnTo>
                <a:cubicBezTo>
                  <a:pt x="2335229" y="0"/>
                  <a:pt x="2342659" y="7430"/>
                  <a:pt x="2342659" y="16594"/>
                </a:cubicBezTo>
                <a:lnTo>
                  <a:pt x="2342659" y="840898"/>
                </a:lnTo>
                <a:cubicBezTo>
                  <a:pt x="2342659" y="845299"/>
                  <a:pt x="2340910" y="849520"/>
                  <a:pt x="2337798" y="852632"/>
                </a:cubicBezTo>
                <a:cubicBezTo>
                  <a:pt x="2334686" y="855744"/>
                  <a:pt x="2330465" y="857492"/>
                  <a:pt x="2326064" y="857492"/>
                </a:cubicBezTo>
                <a:lnTo>
                  <a:pt x="16594" y="857492"/>
                </a:lnTo>
                <a:cubicBezTo>
                  <a:pt x="7430" y="857492"/>
                  <a:pt x="0" y="850063"/>
                  <a:pt x="0" y="840898"/>
                </a:cubicBezTo>
                <a:lnTo>
                  <a:pt x="0" y="16594"/>
                </a:lnTo>
                <a:cubicBezTo>
                  <a:pt x="0" y="7430"/>
                  <a:pt x="7430" y="0"/>
                  <a:pt x="16594" y="0"/>
                </a:cubicBezTo>
                <a:close/>
              </a:path>
            </a:pathLst>
          </a:custGeom>
          <a:solidFill>
            <a:srgbClr val="FBF6F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1"/>
          <p:cNvSpPr txBox="1"/>
          <p:nvPr/>
        </p:nvSpPr>
        <p:spPr>
          <a:xfrm>
            <a:off x="471600" y="98925"/>
            <a:ext cx="36783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900">
                <a:solidFill>
                  <a:srgbClr val="FBF6F1"/>
                </a:solidFill>
                <a:latin typeface="Martel Heavy"/>
                <a:ea typeface="Martel Heavy"/>
                <a:cs typeface="Martel Heavy"/>
                <a:sym typeface="Martel Heavy"/>
              </a:rPr>
              <a:t>Еко-ініціативи</a:t>
            </a:r>
            <a:endParaRPr sz="900"/>
          </a:p>
        </p:txBody>
      </p:sp>
      <p:sp>
        <p:nvSpPr>
          <p:cNvPr id="218" name="Google Shape;218;p31"/>
          <p:cNvSpPr txBox="1"/>
          <p:nvPr/>
        </p:nvSpPr>
        <p:spPr>
          <a:xfrm>
            <a:off x="504413" y="838450"/>
            <a:ext cx="3400500" cy="18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Очищення водойм.</a:t>
            </a:r>
            <a:endParaRPr sz="13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1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Це допоможе покращити рівень життя та екології у місті, країні, світі. Для цього треба організувати групи людей, організації, можливо, домовитись із внутрішньою владою про допомогу.</a:t>
            </a:r>
            <a:endParaRPr sz="13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9" name="Google Shape;2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9600" y="175575"/>
            <a:ext cx="3620700" cy="1470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7925" y="3522925"/>
            <a:ext cx="3620700" cy="1366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1"/>
          <p:cNvPicPr preferRelativeResize="0"/>
          <p:nvPr/>
        </p:nvPicPr>
        <p:blipFill rotWithShape="1">
          <a:blip r:embed="rId5">
            <a:alphaModFix/>
          </a:blip>
          <a:srcRect t="15193" b="7208"/>
          <a:stretch/>
        </p:blipFill>
        <p:spPr>
          <a:xfrm>
            <a:off x="421201" y="2960325"/>
            <a:ext cx="3566925" cy="1928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87925" y="1765551"/>
            <a:ext cx="3620699" cy="1532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32"/>
          <p:cNvGrpSpPr/>
          <p:nvPr/>
        </p:nvGrpSpPr>
        <p:grpSpPr>
          <a:xfrm>
            <a:off x="276750" y="2958776"/>
            <a:ext cx="5156709" cy="1855253"/>
            <a:chOff x="0" y="0"/>
            <a:chExt cx="1959087" cy="1243717"/>
          </a:xfrm>
        </p:grpSpPr>
        <p:sp>
          <p:nvSpPr>
            <p:cNvPr id="228" name="Google Shape;228;p32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2"/>
            <p:cNvSpPr txBox="1"/>
            <p:nvPr/>
          </p:nvSpPr>
          <p:spPr>
            <a:xfrm>
              <a:off x="1" y="85724"/>
              <a:ext cx="1878000" cy="11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" name="Google Shape;230;p32"/>
          <p:cNvSpPr txBox="1"/>
          <p:nvPr/>
        </p:nvSpPr>
        <p:spPr>
          <a:xfrm>
            <a:off x="367600" y="109075"/>
            <a:ext cx="5558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600">
                <a:solidFill>
                  <a:srgbClr val="648E38"/>
                </a:solidFill>
                <a:latin typeface="Martel Heavy"/>
                <a:ea typeface="Martel Heavy"/>
                <a:cs typeface="Martel Heavy"/>
                <a:sym typeface="Martel Heavy"/>
              </a:rPr>
              <a:t>Заміна транспорту на екологічний</a:t>
            </a:r>
            <a:endParaRPr sz="2600">
              <a:solidFill>
                <a:srgbClr val="648E38"/>
              </a:solidFill>
              <a:latin typeface="Martel Heavy"/>
              <a:ea typeface="Martel Heavy"/>
              <a:cs typeface="Martel Heavy"/>
              <a:sym typeface="Martel Heavy"/>
            </a:endParaRPr>
          </a:p>
        </p:txBody>
      </p:sp>
      <p:grpSp>
        <p:nvGrpSpPr>
          <p:cNvPr id="231" name="Google Shape;231;p32"/>
          <p:cNvGrpSpPr/>
          <p:nvPr/>
        </p:nvGrpSpPr>
        <p:grpSpPr>
          <a:xfrm>
            <a:off x="6170675" y="762263"/>
            <a:ext cx="2775047" cy="1855265"/>
            <a:chOff x="0" y="0"/>
            <a:chExt cx="1959087" cy="1243725"/>
          </a:xfrm>
        </p:grpSpPr>
        <p:sp>
          <p:nvSpPr>
            <p:cNvPr id="232" name="Google Shape;232;p32"/>
            <p:cNvSpPr/>
            <p:nvPr/>
          </p:nvSpPr>
          <p:spPr>
            <a:xfrm>
              <a:off x="0" y="0"/>
              <a:ext cx="1959087" cy="1243717"/>
            </a:xfrm>
            <a:custGeom>
              <a:avLst/>
              <a:gdLst/>
              <a:ahLst/>
              <a:cxnLst/>
              <a:rect l="l" t="t" r="r" b="b"/>
              <a:pathLst>
                <a:path w="1959087" h="1243717" extrusionOk="0">
                  <a:moveTo>
                    <a:pt x="22903" y="0"/>
                  </a:moveTo>
                  <a:lnTo>
                    <a:pt x="1936184" y="0"/>
                  </a:lnTo>
                  <a:cubicBezTo>
                    <a:pt x="1948833" y="0"/>
                    <a:pt x="1959087" y="10254"/>
                    <a:pt x="1959087" y="22903"/>
                  </a:cubicBezTo>
                  <a:lnTo>
                    <a:pt x="1959087" y="1220814"/>
                  </a:lnTo>
                  <a:cubicBezTo>
                    <a:pt x="1959087" y="1226889"/>
                    <a:pt x="1956674" y="1232714"/>
                    <a:pt x="1952379" y="1237009"/>
                  </a:cubicBezTo>
                  <a:cubicBezTo>
                    <a:pt x="1948083" y="1241304"/>
                    <a:pt x="1942258" y="1243717"/>
                    <a:pt x="1936184" y="1243717"/>
                  </a:cubicBezTo>
                  <a:lnTo>
                    <a:pt x="22903" y="1243717"/>
                  </a:lnTo>
                  <a:cubicBezTo>
                    <a:pt x="10254" y="1243717"/>
                    <a:pt x="0" y="1233463"/>
                    <a:pt x="0" y="1220814"/>
                  </a:cubicBezTo>
                  <a:lnTo>
                    <a:pt x="0" y="22903"/>
                  </a:lnTo>
                  <a:cubicBezTo>
                    <a:pt x="0" y="10254"/>
                    <a:pt x="10254" y="0"/>
                    <a:pt x="22903" y="0"/>
                  </a:cubicBezTo>
                  <a:close/>
                </a:path>
              </a:pathLst>
            </a:custGeom>
            <a:solidFill>
              <a:srgbClr val="94AB6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2"/>
            <p:cNvSpPr txBox="1"/>
            <p:nvPr/>
          </p:nvSpPr>
          <p:spPr>
            <a:xfrm>
              <a:off x="0" y="85725"/>
              <a:ext cx="1959000" cy="115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p32"/>
          <p:cNvSpPr/>
          <p:nvPr/>
        </p:nvSpPr>
        <p:spPr>
          <a:xfrm>
            <a:off x="276750" y="759500"/>
            <a:ext cx="5157297" cy="1856248"/>
          </a:xfrm>
          <a:custGeom>
            <a:avLst/>
            <a:gdLst/>
            <a:ahLst/>
            <a:cxnLst/>
            <a:rect l="l" t="t" r="r" b="b"/>
            <a:pathLst>
              <a:path w="1959087" h="1243717" extrusionOk="0">
                <a:moveTo>
                  <a:pt x="22903" y="0"/>
                </a:moveTo>
                <a:lnTo>
                  <a:pt x="1936184" y="0"/>
                </a:lnTo>
                <a:cubicBezTo>
                  <a:pt x="1948833" y="0"/>
                  <a:pt x="1959087" y="10254"/>
                  <a:pt x="1959087" y="22903"/>
                </a:cubicBezTo>
                <a:lnTo>
                  <a:pt x="1959087" y="1220814"/>
                </a:lnTo>
                <a:cubicBezTo>
                  <a:pt x="1959087" y="1226889"/>
                  <a:pt x="1956674" y="1232714"/>
                  <a:pt x="1952379" y="1237009"/>
                </a:cubicBezTo>
                <a:cubicBezTo>
                  <a:pt x="1948083" y="1241304"/>
                  <a:pt x="1942258" y="1243717"/>
                  <a:pt x="1936184" y="1243717"/>
                </a:cubicBezTo>
                <a:lnTo>
                  <a:pt x="22903" y="1243717"/>
                </a:lnTo>
                <a:cubicBezTo>
                  <a:pt x="10254" y="1243717"/>
                  <a:pt x="0" y="1233463"/>
                  <a:pt x="0" y="1220814"/>
                </a:cubicBezTo>
                <a:lnTo>
                  <a:pt x="0" y="22903"/>
                </a:lnTo>
                <a:cubicBezTo>
                  <a:pt x="0" y="10254"/>
                  <a:pt x="10254" y="0"/>
                  <a:pt x="22903" y="0"/>
                </a:cubicBezTo>
                <a:close/>
              </a:path>
            </a:pathLst>
          </a:custGeom>
          <a:solidFill>
            <a:srgbClr val="94AB6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4AB6F"/>
              </a:solidFill>
            </a:endParaRPr>
          </a:p>
        </p:txBody>
      </p:sp>
      <p:sp>
        <p:nvSpPr>
          <p:cNvPr id="235" name="Google Shape;235;p32"/>
          <p:cNvSpPr txBox="1"/>
          <p:nvPr/>
        </p:nvSpPr>
        <p:spPr>
          <a:xfrm>
            <a:off x="440375" y="850175"/>
            <a:ext cx="4745400" cy="16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chemeClr val="dk1"/>
                </a:solidFill>
                <a:latin typeface="Martel Heavy"/>
                <a:ea typeface="Martel Heavy"/>
                <a:cs typeface="Martel Heavy"/>
                <a:sym typeface="Martel Heavy"/>
              </a:rPr>
              <a:t>В місті підвищений рівень забрудненості повітря, бо велика купа населення користується мотоциклами та іншими видами транспорту, що забруднює екосистему. Дешевий аналог цьому - велосипеди. Це екологічно та покращить здоров’я населення.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236" name="Google Shape;23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588" y="3028238"/>
            <a:ext cx="4975019" cy="171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0686" y="846613"/>
            <a:ext cx="2435051" cy="168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2"/>
          <p:cNvSpPr/>
          <p:nvPr/>
        </p:nvSpPr>
        <p:spPr>
          <a:xfrm>
            <a:off x="6267977" y="3028251"/>
            <a:ext cx="2682330" cy="1618248"/>
          </a:xfrm>
          <a:custGeom>
            <a:avLst/>
            <a:gdLst/>
            <a:ahLst/>
            <a:cxnLst/>
            <a:rect l="l" t="t" r="r" b="b"/>
            <a:pathLst>
              <a:path w="4397263" h="2742793" extrusionOk="0">
                <a:moveTo>
                  <a:pt x="0" y="0"/>
                </a:moveTo>
                <a:lnTo>
                  <a:pt x="4397263" y="0"/>
                </a:lnTo>
                <a:lnTo>
                  <a:pt x="4397263" y="2742793"/>
                </a:lnTo>
                <a:lnTo>
                  <a:pt x="0" y="27427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/>
          <p:nvPr/>
        </p:nvSpPr>
        <p:spPr>
          <a:xfrm>
            <a:off x="117425" y="78350"/>
            <a:ext cx="39609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>
                <a:solidFill>
                  <a:srgbClr val="94AB6F"/>
                </a:solidFill>
                <a:latin typeface="Martel Heavy"/>
                <a:ea typeface="Martel Heavy"/>
                <a:cs typeface="Martel Heavy"/>
                <a:sym typeface="Martel Heavy"/>
              </a:rPr>
              <a:t>Очищення сухопутної екосистеми</a:t>
            </a:r>
            <a:endParaRPr sz="100"/>
          </a:p>
        </p:txBody>
      </p:sp>
      <p:sp>
        <p:nvSpPr>
          <p:cNvPr id="244" name="Google Shape;244;p33"/>
          <p:cNvSpPr txBox="1"/>
          <p:nvPr/>
        </p:nvSpPr>
        <p:spPr>
          <a:xfrm>
            <a:off x="117425" y="1445700"/>
            <a:ext cx="3619200" cy="22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5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Наприклад, лісопарків, баз для відпочинку, ділянок біля доріг та просто міста від сміття. Це понесе позитивний влив і на стан повітрі, рослинність, родючість грунтів. Також покращить умови для проживання тварин та звернуть їх увагу на цей регіон.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245" name="Google Shape;24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1842" y="297800"/>
            <a:ext cx="4825158" cy="182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1850" y="2387400"/>
            <a:ext cx="4825149" cy="2241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799</Words>
  <Application>Microsoft Office PowerPoint</Application>
  <PresentationFormat>Экран (16:9)</PresentationFormat>
  <Paragraphs>83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Montserrat SemiBold</vt:lpstr>
      <vt:lpstr>Martel DemiBold</vt:lpstr>
      <vt:lpstr>Martel</vt:lpstr>
      <vt:lpstr>Martel Heavy</vt:lpstr>
      <vt:lpstr>Montserrat</vt:lpstr>
      <vt:lpstr>Simple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modified xsi:type="dcterms:W3CDTF">2025-06-15T07:30:13Z</dcterms:modified>
</cp:coreProperties>
</file>