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46660" y="1620982"/>
            <a:ext cx="9817331" cy="2394065"/>
          </a:xfrm>
        </p:spPr>
        <p:txBody>
          <a:bodyPr>
            <a:noAutofit/>
          </a:bodyPr>
          <a:lstStyle/>
          <a:p>
            <a:pPr algn="ctr"/>
            <a:r>
              <a:rPr lang="ru-RU" sz="32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Целью исследования является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сущности и места бизнес-плана в системе управления предпринимательской деятельностью в современных условиях хозяйствования.</a:t>
            </a:r>
          </a:p>
        </p:txBody>
      </p:sp>
    </p:spTree>
    <p:extLst>
      <p:ext uri="{BB962C8B-B14F-4D97-AF65-F5344CB8AC3E}">
        <p14:creationId xmlns:p14="http://schemas.microsoft.com/office/powerpoint/2010/main" val="21520253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12406" y="2405977"/>
            <a:ext cx="9357691" cy="71846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Спасибо за внимание! Доклад окончен!</a:t>
            </a:r>
            <a:endParaRPr lang="ru-RU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375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4229100" y="1064029"/>
            <a:ext cx="7096125" cy="582556"/>
          </a:xfrm>
          <a:prstGeom prst="rect">
            <a:avLst/>
          </a:prstGeom>
          <a:gradFill>
            <a:gsLst>
              <a:gs pos="100000">
                <a:srgbClr val="FF0000"/>
              </a:gs>
              <a:gs pos="0">
                <a:schemeClr val="accent1"/>
              </a:gs>
              <a:gs pos="29000">
                <a:schemeClr val="accent1">
                  <a:lumMod val="45000"/>
                  <a:lumOff val="55000"/>
                </a:schemeClr>
              </a:gs>
              <a:gs pos="52000">
                <a:schemeClr val="bg1"/>
              </a:gs>
              <a:gs pos="76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Цели бизнес - планирования</a:t>
            </a:r>
            <a:endParaRPr lang="ru-RU" sz="1600" b="1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auto">
          <a:xfrm>
            <a:off x="2307908" y="2031562"/>
            <a:ext cx="3078480" cy="582556"/>
          </a:xfrm>
          <a:prstGeom prst="rect">
            <a:avLst/>
          </a:prstGeom>
          <a:gradFill>
            <a:gsLst>
              <a:gs pos="100000">
                <a:srgbClr val="FF0000"/>
              </a:gs>
              <a:gs pos="0">
                <a:schemeClr val="accent1"/>
              </a:gs>
              <a:gs pos="29000">
                <a:schemeClr val="accent1">
                  <a:lumMod val="45000"/>
                  <a:lumOff val="55000"/>
                </a:schemeClr>
              </a:gs>
              <a:gs pos="52000">
                <a:schemeClr val="bg1"/>
              </a:gs>
              <a:gs pos="76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Внешние</a:t>
            </a:r>
            <a:endParaRPr lang="ru-RU" sz="1600" b="1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8246745" y="2031562"/>
            <a:ext cx="3078480" cy="582556"/>
          </a:xfrm>
          <a:prstGeom prst="rect">
            <a:avLst/>
          </a:prstGeom>
          <a:gradFill>
            <a:gsLst>
              <a:gs pos="100000">
                <a:srgbClr val="FF0000"/>
              </a:gs>
              <a:gs pos="0">
                <a:schemeClr val="accent1"/>
              </a:gs>
              <a:gs pos="29000">
                <a:schemeClr val="accent1">
                  <a:lumMod val="45000"/>
                  <a:lumOff val="55000"/>
                </a:schemeClr>
              </a:gs>
              <a:gs pos="52000">
                <a:schemeClr val="bg1"/>
              </a:gs>
              <a:gs pos="76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Внутренние</a:t>
            </a:r>
            <a:endParaRPr lang="ru-RU" sz="1600" b="1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461011" y="3200068"/>
            <a:ext cx="1731645" cy="1165112"/>
          </a:xfrm>
          <a:prstGeom prst="rect">
            <a:avLst/>
          </a:prstGeom>
          <a:gradFill>
            <a:gsLst>
              <a:gs pos="100000">
                <a:srgbClr val="FF0000"/>
              </a:gs>
              <a:gs pos="0">
                <a:schemeClr val="accent1"/>
              </a:gs>
              <a:gs pos="29000">
                <a:schemeClr val="accent1">
                  <a:lumMod val="45000"/>
                  <a:lumOff val="55000"/>
                </a:schemeClr>
              </a:gs>
              <a:gs pos="52000">
                <a:schemeClr val="bg1"/>
              </a:gs>
              <a:gs pos="76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Получение кредита</a:t>
            </a:r>
            <a:endParaRPr lang="ru-RU" sz="16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2248853" y="3200068"/>
            <a:ext cx="2308860" cy="1165112"/>
          </a:xfrm>
          <a:prstGeom prst="rect">
            <a:avLst/>
          </a:prstGeom>
          <a:gradFill>
            <a:gsLst>
              <a:gs pos="100000">
                <a:srgbClr val="FF0000"/>
              </a:gs>
              <a:gs pos="0">
                <a:schemeClr val="accent1"/>
              </a:gs>
              <a:gs pos="29000">
                <a:schemeClr val="accent1">
                  <a:lumMod val="45000"/>
                  <a:lumOff val="55000"/>
                </a:schemeClr>
              </a:gs>
              <a:gs pos="52000">
                <a:schemeClr val="bg1"/>
              </a:gs>
              <a:gs pos="76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Получение государственного финансирования</a:t>
            </a:r>
            <a:endParaRPr lang="ru-RU" sz="16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1"/>
          <p:cNvSpPr>
            <a:spLocks noChangeArrowheads="1"/>
          </p:cNvSpPr>
          <p:nvPr/>
        </p:nvSpPr>
        <p:spPr bwMode="auto">
          <a:xfrm>
            <a:off x="4613910" y="3200068"/>
            <a:ext cx="1924050" cy="1165112"/>
          </a:xfrm>
          <a:prstGeom prst="rect">
            <a:avLst/>
          </a:prstGeom>
          <a:gradFill>
            <a:gsLst>
              <a:gs pos="100000">
                <a:srgbClr val="FF0000"/>
              </a:gs>
              <a:gs pos="0">
                <a:schemeClr val="accent1"/>
              </a:gs>
              <a:gs pos="29000">
                <a:schemeClr val="accent1">
                  <a:lumMod val="45000"/>
                  <a:lumOff val="55000"/>
                </a:schemeClr>
              </a:gs>
              <a:gs pos="52000">
                <a:schemeClr val="bg1"/>
              </a:gs>
              <a:gs pos="76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Привлечение инвесторов</a:t>
            </a:r>
            <a:endParaRPr lang="ru-RU" sz="16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6970871" y="3200068"/>
            <a:ext cx="2308860" cy="1165112"/>
          </a:xfrm>
          <a:prstGeom prst="rect">
            <a:avLst/>
          </a:prstGeom>
          <a:gradFill>
            <a:gsLst>
              <a:gs pos="100000">
                <a:srgbClr val="FF0000"/>
              </a:gs>
              <a:gs pos="0">
                <a:schemeClr val="accent1"/>
              </a:gs>
              <a:gs pos="29000">
                <a:schemeClr val="accent1">
                  <a:lumMod val="45000"/>
                  <a:lumOff val="55000"/>
                </a:schemeClr>
              </a:gs>
              <a:gs pos="52000">
                <a:schemeClr val="bg1"/>
              </a:gs>
              <a:gs pos="76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Обоснование инвестиционных проектов</a:t>
            </a:r>
            <a:endParaRPr lang="ru-RU" sz="16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23"/>
          <p:cNvSpPr>
            <a:spLocks noChangeArrowheads="1"/>
          </p:cNvSpPr>
          <p:nvPr/>
        </p:nvSpPr>
        <p:spPr bwMode="auto">
          <a:xfrm>
            <a:off x="9401175" y="3200068"/>
            <a:ext cx="1924050" cy="1165112"/>
          </a:xfrm>
          <a:prstGeom prst="rect">
            <a:avLst/>
          </a:prstGeom>
          <a:gradFill>
            <a:gsLst>
              <a:gs pos="100000">
                <a:srgbClr val="FF0000"/>
              </a:gs>
              <a:gs pos="0">
                <a:schemeClr val="accent1"/>
              </a:gs>
              <a:gs pos="29000">
                <a:schemeClr val="accent1">
                  <a:lumMod val="45000"/>
                  <a:lumOff val="55000"/>
                </a:schemeClr>
              </a:gs>
              <a:gs pos="52000">
                <a:schemeClr val="bg1"/>
              </a:gs>
              <a:gs pos="76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Поточное планирование</a:t>
            </a:r>
            <a:endParaRPr lang="ru-RU" sz="16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Line 24"/>
          <p:cNvCxnSpPr>
            <a:cxnSpLocks noChangeShapeType="1"/>
          </p:cNvCxnSpPr>
          <p:nvPr/>
        </p:nvCxnSpPr>
        <p:spPr bwMode="auto">
          <a:xfrm>
            <a:off x="4557713" y="1646585"/>
            <a:ext cx="0" cy="384977"/>
          </a:xfrm>
          <a:prstGeom prst="line">
            <a:avLst/>
          </a:prstGeom>
          <a:gradFill>
            <a:gsLst>
              <a:gs pos="100000">
                <a:srgbClr val="FF0000"/>
              </a:gs>
              <a:gs pos="0">
                <a:schemeClr val="accent1"/>
              </a:gs>
              <a:gs pos="29000">
                <a:schemeClr val="accent1">
                  <a:lumMod val="45000"/>
                  <a:lumOff val="55000"/>
                </a:schemeClr>
              </a:gs>
              <a:gs pos="52000">
                <a:srgbClr val="FFFF00"/>
              </a:gs>
              <a:gs pos="76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8575">
            <a:solidFill>
              <a:srgbClr val="C00000"/>
            </a:solidFill>
            <a:round/>
            <a:headEnd/>
            <a:tailEnd type="triangle" w="med" len="med"/>
          </a:ln>
          <a:extLst/>
        </p:spPr>
      </p:cxnSp>
      <p:cxnSp>
        <p:nvCxnSpPr>
          <p:cNvPr id="14" name="Line 25"/>
          <p:cNvCxnSpPr>
            <a:cxnSpLocks noChangeShapeType="1"/>
            <a:endCxn id="7" idx="0"/>
          </p:cNvCxnSpPr>
          <p:nvPr/>
        </p:nvCxnSpPr>
        <p:spPr bwMode="auto">
          <a:xfrm>
            <a:off x="9783127" y="1646585"/>
            <a:ext cx="2858" cy="384977"/>
          </a:xfrm>
          <a:prstGeom prst="line">
            <a:avLst/>
          </a:prstGeom>
          <a:gradFill>
            <a:gsLst>
              <a:gs pos="100000">
                <a:srgbClr val="FF0000"/>
              </a:gs>
              <a:gs pos="0">
                <a:schemeClr val="accent1"/>
              </a:gs>
              <a:gs pos="29000">
                <a:schemeClr val="accent1">
                  <a:lumMod val="45000"/>
                  <a:lumOff val="55000"/>
                </a:schemeClr>
              </a:gs>
              <a:gs pos="52000">
                <a:srgbClr val="FFFF00"/>
              </a:gs>
              <a:gs pos="76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8575">
            <a:solidFill>
              <a:srgbClr val="C00000"/>
            </a:solidFill>
            <a:round/>
            <a:headEnd/>
            <a:tailEnd type="triangle" w="med" len="med"/>
          </a:ln>
          <a:extLst/>
        </p:spPr>
      </p:cxnSp>
      <p:cxnSp>
        <p:nvCxnSpPr>
          <p:cNvPr id="15" name="Line 26"/>
          <p:cNvCxnSpPr>
            <a:cxnSpLocks noChangeShapeType="1"/>
            <a:stCxn id="6" idx="2"/>
            <a:endCxn id="8" idx="0"/>
          </p:cNvCxnSpPr>
          <p:nvPr/>
        </p:nvCxnSpPr>
        <p:spPr bwMode="auto">
          <a:xfrm flipH="1">
            <a:off x="1326834" y="2614118"/>
            <a:ext cx="2520314" cy="585950"/>
          </a:xfrm>
          <a:prstGeom prst="line">
            <a:avLst/>
          </a:prstGeom>
          <a:gradFill>
            <a:gsLst>
              <a:gs pos="100000">
                <a:srgbClr val="FF0000"/>
              </a:gs>
              <a:gs pos="0">
                <a:schemeClr val="accent1"/>
              </a:gs>
              <a:gs pos="29000">
                <a:schemeClr val="accent1">
                  <a:lumMod val="45000"/>
                  <a:lumOff val="55000"/>
                </a:schemeClr>
              </a:gs>
              <a:gs pos="52000">
                <a:srgbClr val="FFFF00"/>
              </a:gs>
              <a:gs pos="76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8575">
            <a:solidFill>
              <a:srgbClr val="C00000"/>
            </a:solidFill>
            <a:round/>
            <a:headEnd/>
            <a:tailEnd type="triangle" w="med" len="med"/>
          </a:ln>
          <a:extLst/>
        </p:spPr>
      </p:cxnSp>
      <p:cxnSp>
        <p:nvCxnSpPr>
          <p:cNvPr id="16" name="Line 27"/>
          <p:cNvCxnSpPr>
            <a:cxnSpLocks noChangeShapeType="1"/>
            <a:endCxn id="9" idx="0"/>
          </p:cNvCxnSpPr>
          <p:nvPr/>
        </p:nvCxnSpPr>
        <p:spPr bwMode="auto">
          <a:xfrm flipH="1">
            <a:off x="3403283" y="2614118"/>
            <a:ext cx="443865" cy="585950"/>
          </a:xfrm>
          <a:prstGeom prst="line">
            <a:avLst/>
          </a:prstGeom>
          <a:gradFill>
            <a:gsLst>
              <a:gs pos="100000">
                <a:srgbClr val="FF0000"/>
              </a:gs>
              <a:gs pos="0">
                <a:schemeClr val="accent1"/>
              </a:gs>
              <a:gs pos="29000">
                <a:schemeClr val="accent1">
                  <a:lumMod val="45000"/>
                  <a:lumOff val="55000"/>
                </a:schemeClr>
              </a:gs>
              <a:gs pos="52000">
                <a:srgbClr val="FFFF00"/>
              </a:gs>
              <a:gs pos="76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8575">
            <a:solidFill>
              <a:srgbClr val="C00000"/>
            </a:solidFill>
            <a:round/>
            <a:headEnd/>
            <a:tailEnd type="triangle" w="med" len="med"/>
          </a:ln>
          <a:extLst/>
        </p:spPr>
      </p:cxnSp>
      <p:cxnSp>
        <p:nvCxnSpPr>
          <p:cNvPr id="17" name="Line 28"/>
          <p:cNvCxnSpPr>
            <a:cxnSpLocks noChangeShapeType="1"/>
          </p:cNvCxnSpPr>
          <p:nvPr/>
        </p:nvCxnSpPr>
        <p:spPr bwMode="auto">
          <a:xfrm>
            <a:off x="3847148" y="2614118"/>
            <a:ext cx="1536382" cy="585950"/>
          </a:xfrm>
          <a:prstGeom prst="line">
            <a:avLst/>
          </a:prstGeom>
          <a:gradFill>
            <a:gsLst>
              <a:gs pos="100000">
                <a:srgbClr val="FF0000"/>
              </a:gs>
              <a:gs pos="0">
                <a:schemeClr val="accent1"/>
              </a:gs>
              <a:gs pos="29000">
                <a:schemeClr val="accent1">
                  <a:lumMod val="45000"/>
                  <a:lumOff val="55000"/>
                </a:schemeClr>
              </a:gs>
              <a:gs pos="52000">
                <a:srgbClr val="FFFF00"/>
              </a:gs>
              <a:gs pos="76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8575">
            <a:solidFill>
              <a:srgbClr val="C00000"/>
            </a:solidFill>
            <a:round/>
            <a:headEnd/>
            <a:tailEnd type="triangle" w="med" len="med"/>
          </a:ln>
          <a:extLst/>
        </p:spPr>
      </p:cxnSp>
      <p:cxnSp>
        <p:nvCxnSpPr>
          <p:cNvPr id="18" name="Line 29"/>
          <p:cNvCxnSpPr>
            <a:cxnSpLocks noChangeShapeType="1"/>
            <a:endCxn id="11" idx="0"/>
          </p:cNvCxnSpPr>
          <p:nvPr/>
        </p:nvCxnSpPr>
        <p:spPr bwMode="auto">
          <a:xfrm flipH="1">
            <a:off x="8125301" y="2614118"/>
            <a:ext cx="1657826" cy="585950"/>
          </a:xfrm>
          <a:prstGeom prst="line">
            <a:avLst/>
          </a:prstGeom>
          <a:gradFill>
            <a:gsLst>
              <a:gs pos="100000">
                <a:srgbClr val="FF0000"/>
              </a:gs>
              <a:gs pos="0">
                <a:schemeClr val="accent1"/>
              </a:gs>
              <a:gs pos="29000">
                <a:schemeClr val="accent1">
                  <a:lumMod val="45000"/>
                  <a:lumOff val="55000"/>
                </a:schemeClr>
              </a:gs>
              <a:gs pos="52000">
                <a:srgbClr val="FFFF00"/>
              </a:gs>
              <a:gs pos="76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8575">
            <a:solidFill>
              <a:srgbClr val="C00000"/>
            </a:solidFill>
            <a:round/>
            <a:headEnd/>
            <a:tailEnd type="triangle" w="med" len="med"/>
          </a:ln>
          <a:extLst/>
        </p:spPr>
      </p:cxnSp>
      <p:cxnSp>
        <p:nvCxnSpPr>
          <p:cNvPr id="19" name="Line 30"/>
          <p:cNvCxnSpPr>
            <a:cxnSpLocks noChangeShapeType="1"/>
            <a:stCxn id="7" idx="2"/>
            <a:endCxn id="12" idx="0"/>
          </p:cNvCxnSpPr>
          <p:nvPr/>
        </p:nvCxnSpPr>
        <p:spPr bwMode="auto">
          <a:xfrm>
            <a:off x="9785985" y="2614118"/>
            <a:ext cx="577215" cy="585950"/>
          </a:xfrm>
          <a:prstGeom prst="line">
            <a:avLst/>
          </a:prstGeom>
          <a:gradFill>
            <a:gsLst>
              <a:gs pos="100000">
                <a:srgbClr val="FF0000"/>
              </a:gs>
              <a:gs pos="0">
                <a:schemeClr val="accent1"/>
              </a:gs>
              <a:gs pos="29000">
                <a:schemeClr val="accent1">
                  <a:lumMod val="45000"/>
                  <a:lumOff val="55000"/>
                </a:schemeClr>
              </a:gs>
              <a:gs pos="52000">
                <a:srgbClr val="FFFF00"/>
              </a:gs>
              <a:gs pos="76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8575">
            <a:solidFill>
              <a:srgbClr val="C00000"/>
            </a:solidFill>
            <a:round/>
            <a:headEnd/>
            <a:tailEnd type="triangle" w="med" len="med"/>
          </a:ln>
          <a:extLst/>
        </p:spPr>
      </p:cxnSp>
      <p:sp>
        <p:nvSpPr>
          <p:cNvPr id="36" name="Прямоугольник 35"/>
          <p:cNvSpPr/>
          <p:nvPr/>
        </p:nvSpPr>
        <p:spPr>
          <a:xfrm>
            <a:off x="4557713" y="5918663"/>
            <a:ext cx="4358886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Рис. 1. Цели бизнес – планирования</a:t>
            </a:r>
            <a:endParaRPr lang="ru-RU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3176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6" presetClass="entr" presetSubtype="4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6" presetClass="entr" presetSubtype="4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6" presetClass="entr" presetSubtype="4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3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16" presetClass="entr" presetSubtype="2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6000"/>
                            </p:stCondLst>
                            <p:childTnLst>
                              <p:par>
                                <p:cTn id="57" presetID="16" presetClass="entr" presetSubtype="4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9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8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0"/>
                            </p:stCondLst>
                            <p:childTnLst>
                              <p:par>
                                <p:cTn id="65" presetID="16" presetClass="entr" presetSubtype="4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7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0997" y="350594"/>
            <a:ext cx="10146186" cy="1045672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ctr">
            <a:noAutofit/>
          </a:bodyPr>
          <a:lstStyle/>
          <a:p>
            <a:pPr algn="ctr"/>
            <a:r>
              <a:rPr lang="ru-RU" sz="2400" b="1" dirty="0">
                <a:solidFill>
                  <a:srgbClr val="FFFF00"/>
                </a:solidFill>
              </a:rPr>
              <a:t>Объектом исследования является инвестиционный проект на предприятии по переработке пластика.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381914" y="1820487"/>
            <a:ext cx="10144654" cy="467144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показатели проекта: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17643" y="2287631"/>
            <a:ext cx="6975244" cy="1893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чистый дисконтированный доход - 718,643 млн. руб.;</a:t>
            </a:r>
            <a:endParaRPr lang="ru-RU" sz="16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внутренняя норму доходности - 37,7%;</a:t>
            </a:r>
            <a:endParaRPr lang="ru-RU" sz="16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индекс доходности - 3,39;</a:t>
            </a:r>
            <a:endParaRPr lang="ru-RU" sz="16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срок окупаемости - 1,513 лет;</a:t>
            </a:r>
            <a:endParaRPr lang="ru-RU" sz="16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минимальный объем производства - 961 т/ год.</a:t>
            </a:r>
            <a:endParaRPr lang="ru-RU" sz="16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2127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98269" y="3782289"/>
            <a:ext cx="8088283" cy="204493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865418" y="764372"/>
            <a:ext cx="7847215" cy="224483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865417" y="764372"/>
            <a:ext cx="7847215" cy="2244835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Большая часть пластиковых отходов попадает на свалки и загрязняет окружающую среду. И хотя в целом утилизация пластиковых изделий является экологически и экономически целесообразной, в России перерабатывается очень незначительная часть таких отходов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731520" y="3840481"/>
            <a:ext cx="7980218" cy="19387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этом следует учесть, что пластиковые изделия изготавливают из различных полимеров, и, соответственно, требуют различных способов утилизации. Более того, способы, пригодные для утилизации одних полимеров, могут быть неприемлемыми для других.</a:t>
            </a:r>
          </a:p>
        </p:txBody>
      </p:sp>
    </p:spTree>
    <p:extLst>
      <p:ext uri="{BB962C8B-B14F-4D97-AF65-F5344CB8AC3E}">
        <p14:creationId xmlns:p14="http://schemas.microsoft.com/office/powerpoint/2010/main" val="695767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607737" y="1631229"/>
            <a:ext cx="1339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b="1" dirty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Таблица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</a:t>
            </a:r>
            <a:endParaRPr lang="ru-RU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14626" y="2177834"/>
            <a:ext cx="8372474" cy="45653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Анализ среды прямого влияния на ООО «Оскол-пласт»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453544" y="452918"/>
            <a:ext cx="74866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Отрасль переработки вторсырья имеет свои особенности, которые состоят в том, что производители пластмассовых изделий удовлетворяют потребности конкретных компаний-потребителей. В последнее время ранок упаковочной продукции в России развивается большими темпами.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263293"/>
              </p:ext>
            </p:extLst>
          </p:nvPr>
        </p:nvGraphicFramePr>
        <p:xfrm>
          <a:off x="1200150" y="2640424"/>
          <a:ext cx="10404417" cy="3474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01121">
                  <a:extLst>
                    <a:ext uri="{9D8B030D-6E8A-4147-A177-3AD203B41FA5}">
                      <a16:colId xmlns:a16="http://schemas.microsoft.com/office/drawing/2014/main" val="1250555480"/>
                    </a:ext>
                  </a:extLst>
                </a:gridCol>
                <a:gridCol w="5203296">
                  <a:extLst>
                    <a:ext uri="{9D8B030D-6E8A-4147-A177-3AD203B41FA5}">
                      <a16:colId xmlns:a16="http://schemas.microsoft.com/office/drawing/2014/main" val="4291732665"/>
                    </a:ext>
                  </a:extLst>
                </a:gridCol>
              </a:tblGrid>
              <a:tr h="3970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 анализа</a:t>
                      </a:r>
                      <a:endParaRPr lang="ru-RU" sz="14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Критерии</a:t>
                      </a:r>
                      <a:endParaRPr lang="ru-RU" sz="14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756932"/>
                  </a:ext>
                </a:extLst>
              </a:tr>
              <a:tr h="4829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Какие основные экономические показатели отрасли?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 выше среднего, высокая рентабельность, средняя себестоимость продукции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84122166"/>
                  </a:ext>
                </a:extLst>
              </a:tr>
              <a:tr h="4706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Какие конкурентные силы действуют в отрасли, и какая степень их влияния?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Большие и средние предприятия, степень влияния высока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990882"/>
                  </a:ext>
                </a:extLst>
              </a:tr>
              <a:tr h="7120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Что вызывает изменения в структуре конкурентных сил отрасли, и как эти факторы будут влиять в будущем?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Изменения в структуре конкурентных сил существенно влияют на функционирование предприятия, поскольку от них зависит общая ситуация на рынке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0519851"/>
                  </a:ext>
                </a:extLst>
              </a:tr>
              <a:tr h="4706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У каких компаний наиболее сильные конкурентные позиции?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Наиболее сильные конкурентные позиции занимают большие предприятия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183732"/>
                  </a:ext>
                </a:extLst>
              </a:tr>
              <a:tr h="4706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Какие ключевые факторы определяют успех или неудачу в конкурентной борьбе?</a:t>
                      </a:r>
                      <a:endParaRPr lang="ru-RU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Качество, себестоимость, отношение потребителей, отношения с поставщиками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9518067"/>
                  </a:ext>
                </a:extLst>
              </a:tr>
              <a:tr h="4706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Насколько привлекательна отрасль для получения прибыли выше среднего?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Отрасль не является привлекательной для малых предприятий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369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07102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607737" y="492384"/>
            <a:ext cx="1339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b="1" dirty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Таблица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2</a:t>
            </a:r>
            <a:endParaRPr lang="ru-RU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14626" y="1038989"/>
            <a:ext cx="8372474" cy="45653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Оценка пластиковой </a:t>
            </a:r>
            <a:r>
              <a:rPr lang="ru-RU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посуды</a:t>
            </a:r>
            <a:endParaRPr lang="ru-RU" b="1" u="sng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400431"/>
              </p:ext>
            </p:extLst>
          </p:nvPr>
        </p:nvGraphicFramePr>
        <p:xfrm>
          <a:off x="1476376" y="1495525"/>
          <a:ext cx="9987072" cy="43233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6212">
                  <a:extLst>
                    <a:ext uri="{9D8B030D-6E8A-4147-A177-3AD203B41FA5}">
                      <a16:colId xmlns:a16="http://schemas.microsoft.com/office/drawing/2014/main" val="519648020"/>
                    </a:ext>
                  </a:extLst>
                </a:gridCol>
                <a:gridCol w="2545292">
                  <a:extLst>
                    <a:ext uri="{9D8B030D-6E8A-4147-A177-3AD203B41FA5}">
                      <a16:colId xmlns:a16="http://schemas.microsoft.com/office/drawing/2014/main" val="859552644"/>
                    </a:ext>
                  </a:extLst>
                </a:gridCol>
                <a:gridCol w="5175568">
                  <a:extLst>
                    <a:ext uri="{9D8B030D-6E8A-4147-A177-3AD203B41FA5}">
                      <a16:colId xmlns:a16="http://schemas.microsoft.com/office/drawing/2014/main" val="1414871380"/>
                    </a:ext>
                  </a:extLst>
                </a:gridCol>
              </a:tblGrid>
              <a:tr h="495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Основные конкурентные силы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59" marR="58759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Характеристика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59" marR="58759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Действия предприятия при влиянии конкурентных сил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59" marR="58759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819244"/>
                  </a:ext>
                </a:extLst>
              </a:tr>
              <a:tr h="7980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конкуренты отрасли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59" marR="58759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Московской области около 25 предприятий переработки вторсырья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59" marR="58759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Наличие большого количества конкурентов должно вдохновить предприятие на борьбу за конкурентные позиции путем повышения качества продукции, внедрением новых поощрительных программ, установления конкурентоспособных цен на продукцию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59" marR="58759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24243"/>
                  </a:ext>
                </a:extLst>
              </a:tr>
              <a:tr h="752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возможность входа в отрасль новых конкурентов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59" marR="58759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высокая возможность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59" marR="58759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506132"/>
                  </a:ext>
                </a:extLst>
              </a:tr>
              <a:tr h="1524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способность поставщиков диктовать свои условия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59" marR="58759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высокая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59" marR="58759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Способность поставщиков диктовать свои условия негативно влияет на конкурентоспособность предприятия, этот фактор возможно преодолеть за счет заключения договоренностей с отдельными поставщиками, которые имеют не совсем стойкие конкурентные позиции, но хороший график работы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59" marR="58759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307461"/>
                  </a:ext>
                </a:extLst>
              </a:tr>
              <a:tr h="752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способность потребителей диктовать свои условия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59" marR="58759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высокая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59" marR="58759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Способность потребителей диктовать свои условия должна отображаться на качестве и ассортименте продукции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59" marR="58759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531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1288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607737" y="492384"/>
            <a:ext cx="1339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b="1" dirty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Таблица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3</a:t>
            </a:r>
            <a:endParaRPr lang="ru-RU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14626" y="1038989"/>
            <a:ext cx="8372474" cy="45653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Оценка пластиковой посуды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041245"/>
              </p:ext>
            </p:extLst>
          </p:nvPr>
        </p:nvGraphicFramePr>
        <p:xfrm>
          <a:off x="1238595" y="1521172"/>
          <a:ext cx="10116589" cy="493272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081550">
                  <a:extLst>
                    <a:ext uri="{9D8B030D-6E8A-4147-A177-3AD203B41FA5}">
                      <a16:colId xmlns:a16="http://schemas.microsoft.com/office/drawing/2014/main" val="1811359189"/>
                    </a:ext>
                  </a:extLst>
                </a:gridCol>
                <a:gridCol w="897775">
                  <a:extLst>
                    <a:ext uri="{9D8B030D-6E8A-4147-A177-3AD203B41FA5}">
                      <a16:colId xmlns:a16="http://schemas.microsoft.com/office/drawing/2014/main" val="3800080152"/>
                    </a:ext>
                  </a:extLst>
                </a:gridCol>
                <a:gridCol w="980902">
                  <a:extLst>
                    <a:ext uri="{9D8B030D-6E8A-4147-A177-3AD203B41FA5}">
                      <a16:colId xmlns:a16="http://schemas.microsoft.com/office/drawing/2014/main" val="1628810636"/>
                    </a:ext>
                  </a:extLst>
                </a:gridCol>
                <a:gridCol w="1105593">
                  <a:extLst>
                    <a:ext uri="{9D8B030D-6E8A-4147-A177-3AD203B41FA5}">
                      <a16:colId xmlns:a16="http://schemas.microsoft.com/office/drawing/2014/main" val="1733040484"/>
                    </a:ext>
                  </a:extLst>
                </a:gridCol>
                <a:gridCol w="1030778">
                  <a:extLst>
                    <a:ext uri="{9D8B030D-6E8A-4147-A177-3AD203B41FA5}">
                      <a16:colId xmlns:a16="http://schemas.microsoft.com/office/drawing/2014/main" val="3754143348"/>
                    </a:ext>
                  </a:extLst>
                </a:gridCol>
                <a:gridCol w="1055716">
                  <a:extLst>
                    <a:ext uri="{9D8B030D-6E8A-4147-A177-3AD203B41FA5}">
                      <a16:colId xmlns:a16="http://schemas.microsoft.com/office/drawing/2014/main" val="1939071352"/>
                    </a:ext>
                  </a:extLst>
                </a:gridCol>
                <a:gridCol w="964275">
                  <a:extLst>
                    <a:ext uri="{9D8B030D-6E8A-4147-A177-3AD203B41FA5}">
                      <a16:colId xmlns:a16="http://schemas.microsoft.com/office/drawing/2014/main" val="1282081262"/>
                    </a:ext>
                  </a:extLst>
                </a:gridCol>
              </a:tblGrid>
              <a:tr h="11939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Оценка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Пластиковая посуда А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Пластиковая посуда Б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Идеальная оценка А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Идеальная оценка Б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Критерий А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Критерий Б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5964301"/>
                  </a:ext>
                </a:extLst>
              </a:tr>
              <a:tr h="1824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159546"/>
                  </a:ext>
                </a:extLst>
              </a:tr>
              <a:tr h="2110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Городское население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41,59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35,17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48,16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48,44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33,712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33,908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528417"/>
                  </a:ext>
                </a:extLst>
              </a:tr>
              <a:tr h="2110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Сельское население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22,47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28,32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40,32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40,6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28,224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28,42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777357"/>
                  </a:ext>
                </a:extLst>
              </a:tr>
              <a:tr h="2110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Средний уровень дохода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27,77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28,96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42,28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41,44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29,596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29,008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612543"/>
                  </a:ext>
                </a:extLst>
              </a:tr>
              <a:tr h="1957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Уровень дохода выше среднего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40,68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35,11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44,24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46,48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30,968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32,536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197624"/>
                  </a:ext>
                </a:extLst>
              </a:tr>
              <a:tr h="2110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Семья до 3 чел.</a:t>
                      </a:r>
                      <a:endParaRPr lang="ru-RU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39,6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33,65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44,52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46,76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31,164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32,732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184947"/>
                  </a:ext>
                </a:extLst>
              </a:tr>
              <a:tr h="2110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Семья 4 чел. и выше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31,89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32,94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44,8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45,64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31,36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31,948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681617"/>
                  </a:ext>
                </a:extLst>
              </a:tr>
              <a:tr h="2110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Предприниматели</a:t>
                      </a:r>
                      <a:endParaRPr lang="ru-RU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42,66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25,03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45,36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43,96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31,752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30,772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913894"/>
                  </a:ext>
                </a:extLst>
              </a:tr>
              <a:tr h="2110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Служащие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40,37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30,31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49,28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41,44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34,496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29,008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616391"/>
                  </a:ext>
                </a:extLst>
              </a:tr>
              <a:tr h="2110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Рабочие</a:t>
                      </a:r>
                      <a:endParaRPr lang="ru-RU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30,12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30,28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46,2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40,88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32,34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28,616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946161"/>
                  </a:ext>
                </a:extLst>
              </a:tr>
              <a:tr h="2110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50 лет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36,23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33,97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41,72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47,88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29,204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33,516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39812"/>
                  </a:ext>
                </a:extLst>
              </a:tr>
              <a:tr h="2110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Свыше 50 лет</a:t>
                      </a:r>
                      <a:endParaRPr lang="ru-RU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34,12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41,44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40,6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29,008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28,42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716216"/>
                  </a:ext>
                </a:extLst>
              </a:tr>
              <a:tr h="2110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Торговые предприятия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37,26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46,76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32,732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858472"/>
                  </a:ext>
                </a:extLst>
              </a:tr>
              <a:tr h="2110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Финансовые учреждение</a:t>
                      </a:r>
                      <a:endParaRPr lang="ru-RU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45,22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49,84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34,888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109584"/>
                  </a:ext>
                </a:extLst>
              </a:tr>
              <a:tr h="1957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Промышленные предприятия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26,15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45,64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31,948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205489"/>
                  </a:ext>
                </a:extLst>
              </a:tr>
              <a:tr h="1957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Административные и учебные учреждения</a:t>
                      </a:r>
                      <a:endParaRPr lang="ru-RU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29,15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34,3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102755"/>
                  </a:ext>
                </a:extLst>
              </a:tr>
              <a:tr h="2255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Мелкие и средние предприятия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30,13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46,76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32,732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058159"/>
                  </a:ext>
                </a:extLst>
              </a:tr>
              <a:tr h="2110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Большие предприятия</a:t>
                      </a:r>
                      <a:endParaRPr lang="ru-RU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45,91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51,24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35,868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203" marR="532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626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4941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607737" y="492384"/>
            <a:ext cx="1339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b="1" dirty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Таблица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7</a:t>
            </a:r>
            <a:endParaRPr lang="ru-RU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26" y="1038989"/>
            <a:ext cx="8372474" cy="45653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Расчет чистого дисконтированного дохода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215212"/>
              </p:ext>
            </p:extLst>
          </p:nvPr>
        </p:nvGraphicFramePr>
        <p:xfrm>
          <a:off x="504825" y="1495160"/>
          <a:ext cx="11100202" cy="46479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407997">
                  <a:extLst>
                    <a:ext uri="{9D8B030D-6E8A-4147-A177-3AD203B41FA5}">
                      <a16:colId xmlns:a16="http://schemas.microsoft.com/office/drawing/2014/main" val="732845218"/>
                    </a:ext>
                  </a:extLst>
                </a:gridCol>
                <a:gridCol w="1039091">
                  <a:extLst>
                    <a:ext uri="{9D8B030D-6E8A-4147-A177-3AD203B41FA5}">
                      <a16:colId xmlns:a16="http://schemas.microsoft.com/office/drawing/2014/main" val="364364381"/>
                    </a:ext>
                  </a:extLst>
                </a:gridCol>
                <a:gridCol w="1122218">
                  <a:extLst>
                    <a:ext uri="{9D8B030D-6E8A-4147-A177-3AD203B41FA5}">
                      <a16:colId xmlns:a16="http://schemas.microsoft.com/office/drawing/2014/main" val="3943134585"/>
                    </a:ext>
                  </a:extLst>
                </a:gridCol>
                <a:gridCol w="1172094">
                  <a:extLst>
                    <a:ext uri="{9D8B030D-6E8A-4147-A177-3AD203B41FA5}">
                      <a16:colId xmlns:a16="http://schemas.microsoft.com/office/drawing/2014/main" val="3503160808"/>
                    </a:ext>
                  </a:extLst>
                </a:gridCol>
                <a:gridCol w="1155470">
                  <a:extLst>
                    <a:ext uri="{9D8B030D-6E8A-4147-A177-3AD203B41FA5}">
                      <a16:colId xmlns:a16="http://schemas.microsoft.com/office/drawing/2014/main" val="1701102586"/>
                    </a:ext>
                  </a:extLst>
                </a:gridCol>
                <a:gridCol w="1122218">
                  <a:extLst>
                    <a:ext uri="{9D8B030D-6E8A-4147-A177-3AD203B41FA5}">
                      <a16:colId xmlns:a16="http://schemas.microsoft.com/office/drawing/2014/main" val="3403206216"/>
                    </a:ext>
                  </a:extLst>
                </a:gridCol>
                <a:gridCol w="1081114">
                  <a:extLst>
                    <a:ext uri="{9D8B030D-6E8A-4147-A177-3AD203B41FA5}">
                      <a16:colId xmlns:a16="http://schemas.microsoft.com/office/drawing/2014/main" val="2085593253"/>
                    </a:ext>
                  </a:extLst>
                </a:gridCol>
              </a:tblGrid>
              <a:tr h="21861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Показатель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Значение показателя по годам расчетного периода, млн. руб.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08666"/>
                  </a:ext>
                </a:extLst>
              </a:tr>
              <a:tr h="1911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1-й год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2-й год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3-й год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4-й год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5-й год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6-й год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681629"/>
                  </a:ext>
                </a:extLst>
              </a:tr>
              <a:tr h="1911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140069"/>
                  </a:ext>
                </a:extLst>
              </a:tr>
              <a:tr h="19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Приток наличности, в том числе: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720,555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873,400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873,400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873,400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873,400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877622"/>
                  </a:ext>
                </a:extLst>
              </a:tr>
              <a:tr h="19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1.1. Выручка от продаж</a:t>
                      </a:r>
                      <a:endParaRPr lang="ru-RU" sz="1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615,859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746,496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746,496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746,496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746,496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646546"/>
                  </a:ext>
                </a:extLst>
              </a:tr>
              <a:tr h="19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1.2. Возмещение НДС</a:t>
                      </a:r>
                      <a:endParaRPr lang="ru-RU" sz="1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104,696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126,904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126,904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126,904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126,904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964639"/>
                  </a:ext>
                </a:extLst>
              </a:tr>
              <a:tr h="19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1.3. Реализация активов предприятия</a:t>
                      </a:r>
                      <a:endParaRPr lang="ru-RU" sz="1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238560"/>
                  </a:ext>
                </a:extLst>
              </a:tr>
              <a:tr h="19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1.4. Доходы от финансовых вложений</a:t>
                      </a:r>
                      <a:endParaRPr lang="ru-RU" sz="1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326950"/>
                  </a:ext>
                </a:extLst>
              </a:tr>
              <a:tr h="19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Отток наличности, в том числе: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51,546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484,505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590,027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594,583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591,845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585,736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209214"/>
                  </a:ext>
                </a:extLst>
              </a:tr>
              <a:tr h="19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2.1. Переменные затраты</a:t>
                      </a:r>
                      <a:endParaRPr lang="ru-RU" sz="1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330,930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401,126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401,126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401,126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401,126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828925"/>
                  </a:ext>
                </a:extLst>
              </a:tr>
              <a:tr h="19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2.2. Постоянные затраты (за вычетом амортизации)</a:t>
                      </a:r>
                      <a:endParaRPr lang="ru-RU" sz="1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18,721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19,033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19,049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19,065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19,082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706020"/>
                  </a:ext>
                </a:extLst>
              </a:tr>
              <a:tr h="19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2.3. Управленческие расходы</a:t>
                      </a:r>
                      <a:endParaRPr lang="ru-RU" sz="1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24,000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24,000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24,000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24,000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24,000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840847"/>
                  </a:ext>
                </a:extLst>
              </a:tr>
              <a:tr h="19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2.4. Коммерческие расходы</a:t>
                      </a:r>
                      <a:endParaRPr lang="ru-RU" sz="1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8,400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8,400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8,400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8,400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8,400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965957"/>
                  </a:ext>
                </a:extLst>
              </a:tr>
              <a:tr h="19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2.5. Вложение собственных и при­влеченных средств</a:t>
                      </a:r>
                      <a:endParaRPr lang="ru-RU" sz="1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22,708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19,681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19,682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19,682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9,660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436014"/>
                  </a:ext>
                </a:extLst>
              </a:tr>
              <a:tr h="19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2.6. Возврат кредитов</a:t>
                      </a:r>
                      <a:endParaRPr lang="ru-RU" sz="1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20,000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25,000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25,000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25,000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32,496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945621"/>
                  </a:ext>
                </a:extLst>
              </a:tr>
              <a:tr h="19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2.7. Уплата процентов за кредит</a:t>
                      </a:r>
                      <a:endParaRPr lang="ru-RU" sz="1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14,949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10,724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7,474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4,224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156749"/>
                  </a:ext>
                </a:extLst>
              </a:tr>
              <a:tr h="19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2.8.Некапиталообразующие затраты инвестиционного периода</a:t>
                      </a:r>
                      <a:endParaRPr lang="ru-RU" sz="1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48,840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37457"/>
                  </a:ext>
                </a:extLst>
              </a:tr>
              <a:tr h="19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2.9. Налог на имущество</a:t>
                      </a:r>
                      <a:endParaRPr lang="ru-RU" sz="1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2,706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3,289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3,003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2,717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2,431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2,145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324317"/>
                  </a:ext>
                </a:extLst>
              </a:tr>
              <a:tr h="19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2.10. Налог на прибыль</a:t>
                      </a:r>
                      <a:endParaRPr lang="ru-RU" sz="1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41,508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54,155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54,643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55,131</a:t>
                      </a:r>
                      <a:endParaRPr lang="ru-RU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55,749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22817"/>
                  </a:ext>
                </a:extLst>
              </a:tr>
              <a:tr h="19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2.11. Выплата дивидендов</a:t>
                      </a:r>
                      <a:endParaRPr lang="ru-RU" sz="1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24,905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32,493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32,786</a:t>
                      </a:r>
                      <a:endParaRPr lang="ru-RU" sz="10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33,078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853374"/>
                  </a:ext>
                </a:extLst>
              </a:tr>
              <a:tr h="19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Чистый текущий доход (стр. 1-стр. 2)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-51,546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236,050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283,373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278,817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281,556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287,664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393787"/>
                  </a:ext>
                </a:extLst>
              </a:tr>
              <a:tr h="19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Коэффициент дисконтирования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0,862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0,743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0,641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0,552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0,476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0,410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263950"/>
                  </a:ext>
                </a:extLst>
              </a:tr>
              <a:tr h="191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Дисконтированный текущий доход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-44,436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175,424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181,545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153,988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134,052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118,070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367161"/>
                  </a:ext>
                </a:extLst>
              </a:tr>
              <a:tr h="223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Чистый дисконтированный доход (ЧДД)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-44,436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130,987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312,533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466,521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600,573</a:t>
                      </a:r>
                      <a:endParaRPr lang="ru-RU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718,643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2050" marR="32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570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1239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07737" y="492384"/>
            <a:ext cx="1339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b="1" dirty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Таблица 8</a:t>
            </a:r>
            <a:endParaRPr lang="ru-RU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14626" y="1013341"/>
            <a:ext cx="8372474" cy="507831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Показатели экономической эффективности инвестиционного проекта</a:t>
            </a:r>
            <a:endParaRPr lang="ru-RU" sz="1400" b="1" u="sng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735090"/>
              </p:ext>
            </p:extLst>
          </p:nvPr>
        </p:nvGraphicFramePr>
        <p:xfrm>
          <a:off x="1790700" y="1600202"/>
          <a:ext cx="9486900" cy="2899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781510">
                  <a:extLst>
                    <a:ext uri="{9D8B030D-6E8A-4147-A177-3AD203B41FA5}">
                      <a16:colId xmlns:a16="http://schemas.microsoft.com/office/drawing/2014/main" val="1692285431"/>
                    </a:ext>
                  </a:extLst>
                </a:gridCol>
                <a:gridCol w="2705390">
                  <a:extLst>
                    <a:ext uri="{9D8B030D-6E8A-4147-A177-3AD203B41FA5}">
                      <a16:colId xmlns:a16="http://schemas.microsoft.com/office/drawing/2014/main" val="717553361"/>
                    </a:ext>
                  </a:extLst>
                </a:gridCol>
              </a:tblGrid>
              <a:tr h="3624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Показатель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Значение показателя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870696"/>
                  </a:ext>
                </a:extLst>
              </a:tr>
              <a:tr h="362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 Жизненный цикл проекта / расчетный период, лет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814781"/>
                  </a:ext>
                </a:extLst>
              </a:tr>
              <a:tr h="362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 Норма дисконта, %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16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167876"/>
                  </a:ext>
                </a:extLst>
              </a:tr>
              <a:tr h="362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3. Чистый дисконтированный доход (ЧДД), млн. руб.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718,643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526652"/>
                  </a:ext>
                </a:extLst>
              </a:tr>
              <a:tr h="362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4. Внутренняя норма доходности, %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37,7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632164"/>
                  </a:ext>
                </a:extLst>
              </a:tr>
              <a:tr h="362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5. Индекс доходности проекта, доли ед.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3,39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000755"/>
                  </a:ext>
                </a:extLst>
              </a:tr>
              <a:tr h="362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 Срок окупаемости, лет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1,513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959514"/>
                  </a:ext>
                </a:extLst>
              </a:tr>
              <a:tr h="362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7. Точка безубыточности, тыс. т/год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0,961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005053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3801" y="4977884"/>
            <a:ext cx="10787173" cy="1015663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Данный проект является очень устойчивым поскольку внутренняя норма доходности равна 37,7% при норме дисконта 16%. Для проекта нет необходимость искать резервы.</a:t>
            </a:r>
            <a:endParaRPr lang="ru-RU" sz="2000" b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1290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</p:bldLst>
  </p:timing>
</p:sld>
</file>

<file path=ppt/theme/theme1.xml><?xml version="1.0" encoding="utf-8"?>
<a:theme xmlns:a="http://schemas.openxmlformats.org/drawingml/2006/main" name="След самолета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След самолета</Template>
  <TotalTime>93</TotalTime>
  <Words>1003</Words>
  <Application>Microsoft Office PowerPoint</Application>
  <PresentationFormat>Широкоэкранный</PresentationFormat>
  <Paragraphs>371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Arial Unicode MS</vt:lpstr>
      <vt:lpstr>Calibri</vt:lpstr>
      <vt:lpstr>Century Gothic</vt:lpstr>
      <vt:lpstr>Times New Roman</vt:lpstr>
      <vt:lpstr>След самолета</vt:lpstr>
      <vt:lpstr>Целью исследования является определение сущности и места бизнес-плана в системе управления предпринимательской деятельностью в современных условиях хозяйствования.</vt:lpstr>
      <vt:lpstr>Презентация PowerPoint</vt:lpstr>
      <vt:lpstr>Объектом исследования является инвестиционный проект на предприятии по переработке пластика.</vt:lpstr>
      <vt:lpstr>Большая часть пластиковых отходов попадает на свалки и загрязняет окружающую среду. И хотя в целом утилизация пластиковых изделий является экологически и экономически целесообразной, в России перерабатывается очень незначительная часть таких отходов.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Целью исследования является определение сущности и места бизнес-плана в системе управления предпринимательской деятельностью в современных условиях хозяйствования.</dc:title>
  <dc:creator>MishMalish</dc:creator>
  <cp:lastModifiedBy>RePack by Diakov</cp:lastModifiedBy>
  <cp:revision>11</cp:revision>
  <dcterms:created xsi:type="dcterms:W3CDTF">2019-07-03T20:11:07Z</dcterms:created>
  <dcterms:modified xsi:type="dcterms:W3CDTF">2022-02-17T08:13:41Z</dcterms:modified>
</cp:coreProperties>
</file>