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media/image1.png" ContentType="image/png"/>
  <Override PartName="/ppt/media/image9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10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904320"/>
          </a:xfrm>
          <a:prstGeom prst="rect">
            <a:avLst/>
          </a:prstGeom>
        </p:spPr>
        <p:txBody>
          <a:bodyPr lIns="0" rIns="0" tIns="0" bIns="0">
            <a:normAutofit fontScale="97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2595240"/>
            <a:ext cx="5353920" cy="904320"/>
          </a:xfrm>
          <a:prstGeom prst="rect">
            <a:avLst/>
          </a:prstGeom>
        </p:spPr>
        <p:txBody>
          <a:bodyPr lIns="0" rIns="0" tIns="0" bIns="0">
            <a:normAutofit fontScale="97000"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2612520" cy="904320"/>
          </a:xfrm>
          <a:prstGeom prst="rect">
            <a:avLst/>
          </a:prstGeom>
        </p:spPr>
        <p:txBody>
          <a:bodyPr lIns="0" rIns="0" tIns="0" bIns="0">
            <a:normAutofit fontScale="24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353040" y="1604520"/>
            <a:ext cx="2612520" cy="904320"/>
          </a:xfrm>
          <a:prstGeom prst="rect">
            <a:avLst/>
          </a:prstGeom>
        </p:spPr>
        <p:txBody>
          <a:bodyPr lIns="0" rIns="0" tIns="0" bIns="0">
            <a:normAutofit fontScale="24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2595240"/>
            <a:ext cx="2612520" cy="904320"/>
          </a:xfrm>
          <a:prstGeom prst="rect">
            <a:avLst/>
          </a:prstGeom>
        </p:spPr>
        <p:txBody>
          <a:bodyPr lIns="0" rIns="0" tIns="0" bIns="0">
            <a:normAutofit fontScale="24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3353040" y="2595240"/>
            <a:ext cx="2612520" cy="904320"/>
          </a:xfrm>
          <a:prstGeom prst="rect">
            <a:avLst/>
          </a:prstGeom>
        </p:spPr>
        <p:txBody>
          <a:bodyPr lIns="0" rIns="0" tIns="0" bIns="0">
            <a:normAutofit fontScale="24000"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723680" cy="90432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2419560" y="1604520"/>
            <a:ext cx="1723680" cy="90432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230000" y="1604520"/>
            <a:ext cx="1723680" cy="90432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2595240"/>
            <a:ext cx="1723680" cy="90432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2419560" y="2595240"/>
            <a:ext cx="1723680" cy="90432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4230000" y="2595240"/>
            <a:ext cx="1723680" cy="90432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2612520" cy="189648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3353040" y="1604520"/>
            <a:ext cx="2612520" cy="189648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2612520" cy="904320"/>
          </a:xfrm>
          <a:prstGeom prst="rect">
            <a:avLst/>
          </a:prstGeom>
        </p:spPr>
        <p:txBody>
          <a:bodyPr lIns="0" rIns="0" tIns="0" bIns="0">
            <a:normAutofit fontScale="24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3353040" y="1604520"/>
            <a:ext cx="2612520" cy="189648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609480" y="2595240"/>
            <a:ext cx="2612520" cy="904320"/>
          </a:xfrm>
          <a:prstGeom prst="rect">
            <a:avLst/>
          </a:prstGeom>
        </p:spPr>
        <p:txBody>
          <a:bodyPr lIns="0" rIns="0" tIns="0" bIns="0">
            <a:normAutofit fontScale="24000"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2612520" cy="189648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3353040" y="1604520"/>
            <a:ext cx="2612520" cy="904320"/>
          </a:xfrm>
          <a:prstGeom prst="rect">
            <a:avLst/>
          </a:prstGeom>
        </p:spPr>
        <p:txBody>
          <a:bodyPr lIns="0" rIns="0" tIns="0" bIns="0">
            <a:normAutofit fontScale="24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3353040" y="2595240"/>
            <a:ext cx="2612520" cy="904320"/>
          </a:xfrm>
          <a:prstGeom prst="rect">
            <a:avLst/>
          </a:prstGeom>
        </p:spPr>
        <p:txBody>
          <a:bodyPr lIns="0" rIns="0" tIns="0" bIns="0">
            <a:normAutofit fontScale="24000"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2612520" cy="904320"/>
          </a:xfrm>
          <a:prstGeom prst="rect">
            <a:avLst/>
          </a:prstGeom>
        </p:spPr>
        <p:txBody>
          <a:bodyPr lIns="0" rIns="0" tIns="0" bIns="0">
            <a:normAutofit fontScale="24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3353040" y="1604520"/>
            <a:ext cx="2612520" cy="904320"/>
          </a:xfrm>
          <a:prstGeom prst="rect">
            <a:avLst/>
          </a:prstGeom>
        </p:spPr>
        <p:txBody>
          <a:bodyPr lIns="0" rIns="0" tIns="0" bIns="0">
            <a:normAutofit fontScale="24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609480" y="2595240"/>
            <a:ext cx="5353920" cy="904320"/>
          </a:xfrm>
          <a:prstGeom prst="rect">
            <a:avLst/>
          </a:prstGeom>
        </p:spPr>
        <p:txBody>
          <a:bodyPr lIns="0" rIns="0" tIns="0" bIns="0">
            <a:normAutofit fontScale="97000"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904320"/>
          </a:xfrm>
          <a:prstGeom prst="rect">
            <a:avLst/>
          </a:prstGeom>
        </p:spPr>
        <p:txBody>
          <a:bodyPr lIns="0" rIns="0" tIns="0" bIns="0">
            <a:normAutofit fontScale="97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09480" y="2595240"/>
            <a:ext cx="5353920" cy="904320"/>
          </a:xfrm>
          <a:prstGeom prst="rect">
            <a:avLst/>
          </a:prstGeom>
        </p:spPr>
        <p:txBody>
          <a:bodyPr lIns="0" rIns="0" tIns="0" bIns="0">
            <a:normAutofit fontScale="97000"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2612520" cy="904320"/>
          </a:xfrm>
          <a:prstGeom prst="rect">
            <a:avLst/>
          </a:prstGeom>
        </p:spPr>
        <p:txBody>
          <a:bodyPr lIns="0" rIns="0" tIns="0" bIns="0">
            <a:normAutofit fontScale="24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3353040" y="1604520"/>
            <a:ext cx="2612520" cy="904320"/>
          </a:xfrm>
          <a:prstGeom prst="rect">
            <a:avLst/>
          </a:prstGeom>
        </p:spPr>
        <p:txBody>
          <a:bodyPr lIns="0" rIns="0" tIns="0" bIns="0">
            <a:normAutofit fontScale="24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609480" y="2595240"/>
            <a:ext cx="2612520" cy="904320"/>
          </a:xfrm>
          <a:prstGeom prst="rect">
            <a:avLst/>
          </a:prstGeom>
        </p:spPr>
        <p:txBody>
          <a:bodyPr lIns="0" rIns="0" tIns="0" bIns="0">
            <a:normAutofit fontScale="24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body"/>
          </p:nvPr>
        </p:nvSpPr>
        <p:spPr>
          <a:xfrm>
            <a:off x="3353040" y="2595240"/>
            <a:ext cx="2612520" cy="904320"/>
          </a:xfrm>
          <a:prstGeom prst="rect">
            <a:avLst/>
          </a:prstGeom>
        </p:spPr>
        <p:txBody>
          <a:bodyPr lIns="0" rIns="0" tIns="0" bIns="0">
            <a:normAutofit fontScale="24000"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723680" cy="90432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2419560" y="1604520"/>
            <a:ext cx="1723680" cy="90432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4230000" y="1604520"/>
            <a:ext cx="1723680" cy="90432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609480" y="2595240"/>
            <a:ext cx="1723680" cy="90432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 type="body"/>
          </p:nvPr>
        </p:nvSpPr>
        <p:spPr>
          <a:xfrm>
            <a:off x="2419560" y="2595240"/>
            <a:ext cx="1723680" cy="90432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78" name="PlaceHolder 7"/>
          <p:cNvSpPr>
            <a:spLocks noGrp="1"/>
          </p:cNvSpPr>
          <p:nvPr>
            <p:ph type="body"/>
          </p:nvPr>
        </p:nvSpPr>
        <p:spPr>
          <a:xfrm>
            <a:off x="4230000" y="2595240"/>
            <a:ext cx="1723680" cy="90432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2612520" cy="189648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3353040" y="1604520"/>
            <a:ext cx="2612520" cy="189648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2612520" cy="904320"/>
          </a:xfrm>
          <a:prstGeom prst="rect">
            <a:avLst/>
          </a:prstGeom>
        </p:spPr>
        <p:txBody>
          <a:bodyPr lIns="0" rIns="0" tIns="0" bIns="0">
            <a:normAutofit fontScale="24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3353040" y="1604520"/>
            <a:ext cx="2612520" cy="189648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2595240"/>
            <a:ext cx="2612520" cy="904320"/>
          </a:xfrm>
          <a:prstGeom prst="rect">
            <a:avLst/>
          </a:prstGeom>
        </p:spPr>
        <p:txBody>
          <a:bodyPr lIns="0" rIns="0" tIns="0" bIns="0">
            <a:normAutofit fontScale="24000"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2612520" cy="189648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353040" y="1604520"/>
            <a:ext cx="2612520" cy="904320"/>
          </a:xfrm>
          <a:prstGeom prst="rect">
            <a:avLst/>
          </a:prstGeom>
        </p:spPr>
        <p:txBody>
          <a:bodyPr lIns="0" rIns="0" tIns="0" bIns="0">
            <a:normAutofit fontScale="24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3353040" y="2595240"/>
            <a:ext cx="2612520" cy="904320"/>
          </a:xfrm>
          <a:prstGeom prst="rect">
            <a:avLst/>
          </a:prstGeom>
        </p:spPr>
        <p:txBody>
          <a:bodyPr lIns="0" rIns="0" tIns="0" bIns="0">
            <a:normAutofit fontScale="24000"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2612520" cy="904320"/>
          </a:xfrm>
          <a:prstGeom prst="rect">
            <a:avLst/>
          </a:prstGeom>
        </p:spPr>
        <p:txBody>
          <a:bodyPr lIns="0" rIns="0" tIns="0" bIns="0">
            <a:normAutofit fontScale="24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3353040" y="1604520"/>
            <a:ext cx="2612520" cy="904320"/>
          </a:xfrm>
          <a:prstGeom prst="rect">
            <a:avLst/>
          </a:prstGeom>
        </p:spPr>
        <p:txBody>
          <a:bodyPr lIns="0" rIns="0" tIns="0" bIns="0">
            <a:normAutofit fontScale="24000"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2595240"/>
            <a:ext cx="5353920" cy="904320"/>
          </a:xfrm>
          <a:prstGeom prst="rect">
            <a:avLst/>
          </a:prstGeom>
        </p:spPr>
        <p:txBody>
          <a:bodyPr lIns="0" rIns="0" tIns="0" bIns="0">
            <a:normAutofit fontScale="97000"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uk-UA" sz="4400" spc="-1" strike="noStrike">
                <a:latin typeface="Arial"/>
              </a:rPr>
              <a:t>Для правки текста заглавия щёлкните мышью</a:t>
            </a:r>
            <a:endParaRPr b="0" lang="uk-UA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3200" spc="-1" strike="noStrike">
                <a:latin typeface="Arial"/>
              </a:rPr>
              <a:t>Для правки структуры щёлкните мышью</a:t>
            </a:r>
            <a:endParaRPr b="0" lang="uk-UA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latin typeface="Arial"/>
              </a:rPr>
              <a:t>Второй уровень структуры</a:t>
            </a:r>
            <a:endParaRPr b="0" lang="uk-UA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400" spc="-1" strike="noStrike">
                <a:latin typeface="Arial"/>
              </a:rPr>
              <a:t>Третий уровень структуры</a:t>
            </a:r>
            <a:endParaRPr b="0" lang="uk-UA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000" spc="-1" strike="noStrike">
                <a:latin typeface="Arial"/>
              </a:rPr>
              <a:t>Четвёртый уровень структуры</a:t>
            </a:r>
            <a:endParaRPr b="0" lang="uk-UA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latin typeface="Arial"/>
              </a:rPr>
              <a:t>Пятый уровень структуры</a:t>
            </a:r>
            <a:endParaRPr b="0" lang="uk-UA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latin typeface="Arial"/>
              </a:rPr>
              <a:t>Шестой уровень структуры</a:t>
            </a:r>
            <a:endParaRPr b="0" lang="uk-UA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latin typeface="Arial"/>
              </a:rPr>
              <a:t>Седьмой уровень структуры</a:t>
            </a:r>
            <a:endParaRPr b="0" lang="uk-UA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uk-UA" sz="1800" spc="-1" strike="noStrike">
                <a:latin typeface="Arial"/>
              </a:rPr>
              <a:t>Для правки текста заглавия щёлкните мышью</a:t>
            </a:r>
            <a:endParaRPr b="0" lang="uk-UA" sz="18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latin typeface="Arial"/>
              </a:rPr>
              <a:t>Для правки структуры щёлкните мышью</a:t>
            </a:r>
            <a:endParaRPr b="0" lang="uk-UA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1800" spc="-1" strike="noStrike">
                <a:latin typeface="Arial"/>
              </a:rPr>
              <a:t>Второй уровень структуры</a:t>
            </a:r>
            <a:endParaRPr b="0" lang="uk-UA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latin typeface="Arial"/>
              </a:rPr>
              <a:t>Третий уровень структуры</a:t>
            </a:r>
            <a:endParaRPr b="0" lang="uk-UA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1800" spc="-1" strike="noStrike">
                <a:latin typeface="Arial"/>
              </a:rPr>
              <a:t>Четвёртый уровень структуры</a:t>
            </a:r>
            <a:endParaRPr b="0" lang="uk-UA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latin typeface="Arial"/>
              </a:rPr>
              <a:t>Пятый уровень структуры</a:t>
            </a:r>
            <a:endParaRPr b="0" lang="uk-UA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latin typeface="Arial"/>
              </a:rPr>
              <a:t>Шестой уровень структуры</a:t>
            </a:r>
            <a:endParaRPr b="0" lang="uk-UA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latin typeface="Arial"/>
              </a:rPr>
              <a:t>Седьмой уровень структуры</a:t>
            </a:r>
            <a:endParaRPr b="0" lang="uk-UA" sz="1800" spc="-1" strike="noStrike"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latin typeface="Arial"/>
              </a:rPr>
              <a:t>Для правки структуры щёлкните мышью</a:t>
            </a:r>
            <a:endParaRPr b="0" lang="uk-UA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1800" spc="-1" strike="noStrike">
                <a:latin typeface="Arial"/>
              </a:rPr>
              <a:t>Второй уровень структуры</a:t>
            </a:r>
            <a:endParaRPr b="0" lang="uk-UA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latin typeface="Arial"/>
              </a:rPr>
              <a:t>Третий уровень структуры</a:t>
            </a:r>
            <a:endParaRPr b="0" lang="uk-UA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1800" spc="-1" strike="noStrike">
                <a:latin typeface="Arial"/>
              </a:rPr>
              <a:t>Четвёртый уровень структуры</a:t>
            </a:r>
            <a:endParaRPr b="0" lang="uk-UA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latin typeface="Arial"/>
              </a:rPr>
              <a:t>Пятый уровень структуры</a:t>
            </a:r>
            <a:endParaRPr b="0" lang="uk-UA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latin typeface="Arial"/>
              </a:rPr>
              <a:t>Шестой уровень структуры</a:t>
            </a:r>
            <a:endParaRPr b="0" lang="uk-UA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latin typeface="Arial"/>
              </a:rPr>
              <a:t>Седьмой уровень структуры</a:t>
            </a:r>
            <a:endParaRPr b="0" lang="uk-UA" sz="1800" spc="-1" strike="noStrike"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latin typeface="Arial"/>
              </a:rPr>
              <a:t>Для правки структуры щёлкните мышью</a:t>
            </a:r>
            <a:endParaRPr b="0" lang="uk-UA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1800" spc="-1" strike="noStrike">
                <a:latin typeface="Arial"/>
              </a:rPr>
              <a:t>Второй уровень структуры</a:t>
            </a:r>
            <a:endParaRPr b="0" lang="uk-UA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latin typeface="Arial"/>
              </a:rPr>
              <a:t>Третий уровень структуры</a:t>
            </a:r>
            <a:endParaRPr b="0" lang="uk-UA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1800" spc="-1" strike="noStrike">
                <a:latin typeface="Arial"/>
              </a:rPr>
              <a:t>Четвёртый уровень структуры</a:t>
            </a:r>
            <a:endParaRPr b="0" lang="uk-UA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latin typeface="Arial"/>
              </a:rPr>
              <a:t>Пятый уровень структуры</a:t>
            </a:r>
            <a:endParaRPr b="0" lang="uk-UA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latin typeface="Arial"/>
              </a:rPr>
              <a:t>Шестой уровень структуры</a:t>
            </a:r>
            <a:endParaRPr b="0" lang="uk-UA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latin typeface="Arial"/>
              </a:rPr>
              <a:t>Седьмой уровень структуры</a:t>
            </a:r>
            <a:endParaRPr b="0" lang="uk-UA" sz="1800" spc="-1" strike="noStrike"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latin typeface="Arial"/>
              </a:rPr>
              <a:t>Для правки структуры щёлкните мышью</a:t>
            </a:r>
            <a:endParaRPr b="0" lang="uk-UA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1800" spc="-1" strike="noStrike">
                <a:latin typeface="Arial"/>
              </a:rPr>
              <a:t>Второй уровень структуры</a:t>
            </a:r>
            <a:endParaRPr b="0" lang="uk-UA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latin typeface="Arial"/>
              </a:rPr>
              <a:t>Третий уровень структуры</a:t>
            </a:r>
            <a:endParaRPr b="0" lang="uk-UA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1800" spc="-1" strike="noStrike">
                <a:latin typeface="Arial"/>
              </a:rPr>
              <a:t>Четвёртый уровень структуры</a:t>
            </a:r>
            <a:endParaRPr b="0" lang="uk-UA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latin typeface="Arial"/>
              </a:rPr>
              <a:t>Пятый уровень структуры</a:t>
            </a:r>
            <a:endParaRPr b="0" lang="uk-UA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latin typeface="Arial"/>
              </a:rPr>
              <a:t>Шестой уровень структуры</a:t>
            </a:r>
            <a:endParaRPr b="0" lang="uk-UA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latin typeface="Arial"/>
              </a:rPr>
              <a:t>Седьмой уровень структуры</a:t>
            </a:r>
            <a:endParaRPr b="0" lang="uk-UA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2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2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CustomShape 1"/>
          <p:cNvSpPr/>
          <p:nvPr/>
        </p:nvSpPr>
        <p:spPr>
          <a:xfrm>
            <a:off x="0" y="0"/>
            <a:ext cx="12188520" cy="685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472c4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0" name="CustomShape 2"/>
          <p:cNvSpPr/>
          <p:nvPr/>
        </p:nvSpPr>
        <p:spPr>
          <a:xfrm>
            <a:off x="0" y="0"/>
            <a:ext cx="12188520" cy="685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e7e6e6">
              <a:alpha val="5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1" name="Picture 11" descr=""/>
          <p:cNvPicPr/>
          <p:nvPr/>
        </p:nvPicPr>
        <p:blipFill>
          <a:blip r:embed="rId1"/>
          <a:stretch/>
        </p:blipFill>
        <p:spPr>
          <a:xfrm>
            <a:off x="0" y="0"/>
            <a:ext cx="12188520" cy="6861960"/>
          </a:xfrm>
          <a:prstGeom prst="rect">
            <a:avLst/>
          </a:prstGeom>
          <a:ln w="12600">
            <a:noFill/>
          </a:ln>
        </p:spPr>
      </p:pic>
      <p:sp>
        <p:nvSpPr>
          <p:cNvPr id="82" name="CustomShape 3"/>
          <p:cNvSpPr/>
          <p:nvPr/>
        </p:nvSpPr>
        <p:spPr>
          <a:xfrm>
            <a:off x="0" y="0"/>
            <a:ext cx="12188520" cy="685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472c4">
              <a:alpha val="2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3" name="CustomShape 4"/>
          <p:cNvSpPr/>
          <p:nvPr/>
        </p:nvSpPr>
        <p:spPr>
          <a:xfrm>
            <a:off x="995760" y="1109880"/>
            <a:ext cx="10195560" cy="46288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4" name="CustomShape 5"/>
          <p:cNvSpPr/>
          <p:nvPr/>
        </p:nvSpPr>
        <p:spPr>
          <a:xfrm>
            <a:off x="1523880" y="2088000"/>
            <a:ext cx="9143640" cy="23871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 anchorCtr="1">
            <a:normAutofit/>
          </a:bodyPr>
          <a:p>
            <a:pPr algn="ctr">
              <a:lnSpc>
                <a:spcPct val="90000"/>
              </a:lnSpc>
            </a:pPr>
            <a:r>
              <a:rPr b="0" lang="uk-UA" sz="4800" spc="-1" strike="noStrike">
                <a:solidFill>
                  <a:srgbClr val="000000"/>
                </a:solidFill>
                <a:latin typeface="Calibri Light"/>
              </a:rPr>
              <a:t>Кластерний тип структурної побудови управління організаціями</a:t>
            </a:r>
            <a:endParaRPr b="0" lang="uk-UA" sz="4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0" y="0"/>
            <a:ext cx="12188520" cy="685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472c4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6" name="CustomShape 2"/>
          <p:cNvSpPr/>
          <p:nvPr/>
        </p:nvSpPr>
        <p:spPr>
          <a:xfrm>
            <a:off x="0" y="0"/>
            <a:ext cx="12188520" cy="685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e7e6e6">
              <a:alpha val="5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7" name="Picture 11" descr=""/>
          <p:cNvPicPr/>
          <p:nvPr/>
        </p:nvPicPr>
        <p:blipFill>
          <a:blip r:embed="rId1"/>
          <a:stretch/>
        </p:blipFill>
        <p:spPr>
          <a:xfrm>
            <a:off x="0" y="0"/>
            <a:ext cx="12188520" cy="6861960"/>
          </a:xfrm>
          <a:prstGeom prst="rect">
            <a:avLst/>
          </a:prstGeom>
          <a:ln w="12600">
            <a:noFill/>
          </a:ln>
        </p:spPr>
      </p:pic>
      <p:sp>
        <p:nvSpPr>
          <p:cNvPr id="88" name="CustomShape 3"/>
          <p:cNvSpPr/>
          <p:nvPr/>
        </p:nvSpPr>
        <p:spPr>
          <a:xfrm>
            <a:off x="0" y="0"/>
            <a:ext cx="12188520" cy="685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472c4">
              <a:alpha val="2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9" name="CustomShape 4"/>
          <p:cNvSpPr/>
          <p:nvPr/>
        </p:nvSpPr>
        <p:spPr>
          <a:xfrm>
            <a:off x="538560" y="729000"/>
            <a:ext cx="7456680" cy="5399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0" name="CustomShape 5"/>
          <p:cNvSpPr/>
          <p:nvPr/>
        </p:nvSpPr>
        <p:spPr>
          <a:xfrm>
            <a:off x="1191960" y="900720"/>
            <a:ext cx="6610680" cy="189324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rmAutofit/>
          </a:bodyPr>
          <a:p>
            <a:pPr>
              <a:lnSpc>
                <a:spcPct val="90000"/>
              </a:lnSpc>
            </a:pPr>
            <a:r>
              <a:rPr b="0" lang="uk-UA" sz="4800" spc="-1" strike="noStrike">
                <a:solidFill>
                  <a:srgbClr val="000000"/>
                </a:solidFill>
                <a:latin typeface="Calibri"/>
              </a:rPr>
              <a:t>Кластерні ініціативи – </a:t>
            </a:r>
            <a:br/>
            <a:r>
              <a:rPr b="0" lang="uk-UA" sz="4800" spc="-1" strike="noStrike">
                <a:solidFill>
                  <a:srgbClr val="000000"/>
                </a:solidFill>
                <a:latin typeface="Calibri"/>
              </a:rPr>
              <a:t>це інструмент. </a:t>
            </a:r>
            <a:endParaRPr b="0" lang="uk-UA" sz="4800" spc="-1" strike="noStrike">
              <a:latin typeface="Arial"/>
            </a:endParaRPr>
          </a:p>
        </p:txBody>
      </p:sp>
      <p:sp>
        <p:nvSpPr>
          <p:cNvPr id="91" name="CustomShape 6"/>
          <p:cNvSpPr/>
          <p:nvPr/>
        </p:nvSpPr>
        <p:spPr>
          <a:xfrm>
            <a:off x="962280" y="2566440"/>
            <a:ext cx="6610680" cy="294120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uk-UA" sz="2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uk-UA" sz="2800" spc="-1" strike="noStrike">
              <a:latin typeface="Arial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uk-UA" sz="2400" spc="-1" strike="noStrike">
                <a:solidFill>
                  <a:srgbClr val="000000"/>
                </a:solidFill>
                <a:latin typeface="Calibri"/>
                <a:ea typeface="Calibri"/>
              </a:rPr>
              <a:t>Головною задачею формування й підтримки кластерів є підвищення продуктивності праці, причому без великих фінансових вкладень. Кластерний підхід у формуванні стратегії конкурентоспроможності країн в умовах сучасної світової економіки займає одне із провідних місць. </a:t>
            </a:r>
            <a:endParaRPr b="0" lang="uk-UA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Рисунок 4" descr=""/>
          <p:cNvPicPr/>
          <p:nvPr/>
        </p:nvPicPr>
        <p:blipFill>
          <a:blip r:embed="rId1"/>
          <a:srcRect l="0" t="27147" r="13637" b="707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12600">
            <a:noFill/>
          </a:ln>
        </p:spPr>
      </p:pic>
      <p:sp>
        <p:nvSpPr>
          <p:cNvPr id="93" name="CustomShape 1"/>
          <p:cNvSpPr/>
          <p:nvPr/>
        </p:nvSpPr>
        <p:spPr>
          <a:xfrm>
            <a:off x="336960" y="321120"/>
            <a:ext cx="7197480" cy="58964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>
              <a:alpha val="90000"/>
            </a:srgbClr>
          </a:solidFill>
          <a:ln cap="sq" w="127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94" name="CustomShape 2"/>
          <p:cNvSpPr/>
          <p:nvPr/>
        </p:nvSpPr>
        <p:spPr>
          <a:xfrm>
            <a:off x="594720" y="-1280520"/>
            <a:ext cx="5808960" cy="192024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5" name="CustomShape 3"/>
          <p:cNvSpPr/>
          <p:nvPr/>
        </p:nvSpPr>
        <p:spPr>
          <a:xfrm>
            <a:off x="340200" y="827640"/>
            <a:ext cx="6753240" cy="487332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uk-UA" sz="2400" spc="-1" strike="noStrike">
                <a:solidFill>
                  <a:srgbClr val="000000"/>
                </a:solidFill>
                <a:latin typeface="Calibri"/>
                <a:ea typeface="Calibri"/>
              </a:rPr>
              <a:t>У класичній інтерпретації М. Портера «кластери – це сконцентровані за географічною ознакою групи взаємозалежних компаній, спеціалізованих постачальників, постачальників послуг, фірм у відповідних галузях, а також пов’язаних з їхньою діяльністю організацій».</a:t>
            </a:r>
            <a:endParaRPr b="0" lang="uk-UA" sz="2400" spc="-1" strike="noStrike">
              <a:latin typeface="Arial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uk-UA" sz="2400" spc="-1" strike="noStrike">
                <a:solidFill>
                  <a:srgbClr val="000000"/>
                </a:solidFill>
                <a:latin typeface="Calibri"/>
                <a:ea typeface="Calibri"/>
              </a:rPr>
              <a:t>Кластерний підхід використовується в розробках шведських теоретиків. Їх кластерна теорія побудована на структурі національної економіки (вивчення взаємозв’язків великих шведських багатонаціональних корпорацій), а кластери засновані на тезі Е. Дахмена «про блоки розвитку», де основою розвитку є наявність зв’язку між здатністю одного сектора розвиватися і забезпечувати прогрес в іншому.</a:t>
            </a:r>
            <a:endParaRPr b="0" lang="uk-UA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649080" y="-1548000"/>
            <a:ext cx="3504960" cy="162180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7" name="CustomShape 2"/>
          <p:cNvSpPr/>
          <p:nvPr/>
        </p:nvSpPr>
        <p:spPr>
          <a:xfrm>
            <a:off x="649080" y="370080"/>
            <a:ext cx="3504960" cy="585324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uk-UA" sz="1800" spc="-1" strike="noStrike">
                <a:solidFill>
                  <a:srgbClr val="000000"/>
                </a:solidFill>
                <a:latin typeface="Calibri"/>
                <a:ea typeface="Calibri"/>
              </a:rPr>
              <a:t>Проте, незважаючи на різноманітність підходів до формування кластерного механізму як фактора економічного зростання, в Україні зазначена форма не набула поширеного розвитку, особливо у напрямку реалізації задач розбудови інноваційної економіки.</a:t>
            </a:r>
            <a:endParaRPr b="0" lang="uk-UA" sz="1800" spc="-1" strike="noStrike">
              <a:latin typeface="Arial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uk-UA" sz="1800" spc="-1" strike="noStrike">
                <a:solidFill>
                  <a:srgbClr val="000000"/>
                </a:solidFill>
                <a:latin typeface="Calibri"/>
                <a:ea typeface="Calibri"/>
              </a:rPr>
              <a:t>Детальне ознайомлення з проблематикою зазначеного напряму, дозволяє сформулювати проблему: розробка кластерної політики та запуск кластерного механізму економічного зростання на інноваційній основі вимагає серйозного організаційного проектування.</a:t>
            </a:r>
            <a:endParaRPr b="0" lang="uk-UA" sz="1800" spc="-1" strike="noStrike">
              <a:latin typeface="Arial"/>
            </a:endParaRPr>
          </a:p>
        </p:txBody>
      </p:sp>
      <p:sp>
        <p:nvSpPr>
          <p:cNvPr id="98" name="CustomShape 3"/>
          <p:cNvSpPr/>
          <p:nvPr/>
        </p:nvSpPr>
        <p:spPr>
          <a:xfrm>
            <a:off x="4638960" y="0"/>
            <a:ext cx="7552440" cy="685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c8caca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9" name="CustomShape 4"/>
          <p:cNvSpPr/>
          <p:nvPr/>
        </p:nvSpPr>
        <p:spPr>
          <a:xfrm>
            <a:off x="5123520" y="557640"/>
            <a:ext cx="6583680" cy="5738760"/>
          </a:xfrm>
          <a:custGeom>
            <a:avLst/>
            <a:gdLst/>
            <a:ahLst/>
            <a:rect l="l" t="t" r="r" b="b"/>
            <a:pathLst>
              <a:path w="18291" h="1594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15943"/>
                </a:lnTo>
                <a:lnTo>
                  <a:pt x="0" y="15943"/>
                </a:lnTo>
                <a:lnTo>
                  <a:pt x="0" y="15943"/>
                </a:lnTo>
                <a:lnTo>
                  <a:pt x="0" y="15943"/>
                </a:lnTo>
                <a:lnTo>
                  <a:pt x="0" y="15943"/>
                </a:lnTo>
                <a:lnTo>
                  <a:pt x="18289" y="15943"/>
                </a:lnTo>
                <a:lnTo>
                  <a:pt x="18290" y="15943"/>
                </a:lnTo>
                <a:lnTo>
                  <a:pt x="18290" y="15943"/>
                </a:lnTo>
                <a:lnTo>
                  <a:pt x="18290" y="15943"/>
                </a:lnTo>
                <a:lnTo>
                  <a:pt x="18290" y="15943"/>
                </a:lnTo>
                <a:lnTo>
                  <a:pt x="18290" y="15943"/>
                </a:lnTo>
                <a:lnTo>
                  <a:pt x="18289" y="0"/>
                </a:lnTo>
                <a:lnTo>
                  <a:pt x="18290" y="0"/>
                </a:lnTo>
                <a:lnTo>
                  <a:pt x="18290" y="0"/>
                </a:lnTo>
                <a:lnTo>
                  <a:pt x="18290" y="0"/>
                </a:lnTo>
                <a:lnTo>
                  <a:pt x="18290" y="0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  <a:ln w="9360">
            <a:solidFill>
              <a:srgbClr val="c8caca"/>
            </a:solidFill>
            <a:miter/>
          </a:ln>
          <a:effectLst>
            <a:outerShdw dir="5400000" dist="1908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pic>
        <p:nvPicPr>
          <p:cNvPr id="100" name="Рисунок 4" descr="Зображення, що містить текст, іграшка, векторна графіка&#10;&#10;Опис створено автоматично"/>
          <p:cNvPicPr/>
          <p:nvPr/>
        </p:nvPicPr>
        <p:blipFill>
          <a:blip r:embed="rId1"/>
          <a:stretch/>
        </p:blipFill>
        <p:spPr>
          <a:xfrm>
            <a:off x="5405760" y="1538640"/>
            <a:ext cx="6018840" cy="3776760"/>
          </a:xfrm>
          <a:prstGeom prst="rect">
            <a:avLst/>
          </a:prstGeom>
          <a:ln w="126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ustomShape 1"/>
          <p:cNvSpPr/>
          <p:nvPr/>
        </p:nvSpPr>
        <p:spPr>
          <a:xfrm>
            <a:off x="0" y="0"/>
            <a:ext cx="12188520" cy="685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472c4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2" name="CustomShape 2"/>
          <p:cNvSpPr/>
          <p:nvPr/>
        </p:nvSpPr>
        <p:spPr>
          <a:xfrm>
            <a:off x="0" y="0"/>
            <a:ext cx="12188520" cy="685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e7e6e6">
              <a:alpha val="5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03" name="Picture 12" descr=""/>
          <p:cNvPicPr/>
          <p:nvPr/>
        </p:nvPicPr>
        <p:blipFill>
          <a:blip r:embed="rId1"/>
          <a:stretch/>
        </p:blipFill>
        <p:spPr>
          <a:xfrm>
            <a:off x="0" y="0"/>
            <a:ext cx="12188520" cy="6861960"/>
          </a:xfrm>
          <a:prstGeom prst="rect">
            <a:avLst/>
          </a:prstGeom>
          <a:ln w="12600">
            <a:noFill/>
          </a:ln>
        </p:spPr>
      </p:pic>
      <p:sp>
        <p:nvSpPr>
          <p:cNvPr id="104" name="CustomShape 3"/>
          <p:cNvSpPr/>
          <p:nvPr/>
        </p:nvSpPr>
        <p:spPr>
          <a:xfrm>
            <a:off x="0" y="0"/>
            <a:ext cx="12188520" cy="685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472c4">
              <a:alpha val="2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5" name="CustomShape 4"/>
          <p:cNvSpPr/>
          <p:nvPr/>
        </p:nvSpPr>
        <p:spPr>
          <a:xfrm>
            <a:off x="538560" y="729000"/>
            <a:ext cx="11099160" cy="5399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6" name="CustomShape 5"/>
          <p:cNvSpPr/>
          <p:nvPr/>
        </p:nvSpPr>
        <p:spPr>
          <a:xfrm>
            <a:off x="3211920" y="-1034640"/>
            <a:ext cx="2239200" cy="9496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7" name="CustomShape 6"/>
          <p:cNvSpPr/>
          <p:nvPr/>
        </p:nvSpPr>
        <p:spPr>
          <a:xfrm>
            <a:off x="732240" y="1090800"/>
            <a:ext cx="5456520" cy="486432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uk-UA" sz="2400" spc="-1" strike="noStrike">
                <a:solidFill>
                  <a:srgbClr val="000000"/>
                </a:solidFill>
                <a:latin typeface="Calibri"/>
              </a:rPr>
              <a:t>Як показує світова практика, кластерний підхід не тільки є засобом досягнення цілей економічної політики (структурні зміни, підвищення конкурентоспроможності, посилення інноваційної спрямованості та ін.), але й могутнім інструментом для регіонального розвитку, індикаторами якого є збільшення зайнятості, заробітної плати, відрахувань у бюджети різних рівнів, підвищення стійкості й конкурентоспроможності регіонального виробництва.</a:t>
            </a:r>
            <a:endParaRPr b="0" lang="uk-UA" sz="24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uk-UA" sz="24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uk-UA" sz="2400" spc="-1" strike="noStrike">
              <a:latin typeface="Arial"/>
            </a:endParaRPr>
          </a:p>
        </p:txBody>
      </p:sp>
      <p:pic>
        <p:nvPicPr>
          <p:cNvPr id="108" name="Рисунок 4" descr="Зображення, що містить небо, помаранчевий, лінія, лижі&#10;&#10;Опис створено автоматично"/>
          <p:cNvPicPr/>
          <p:nvPr/>
        </p:nvPicPr>
        <p:blipFill>
          <a:blip r:embed="rId2"/>
          <a:srcRect l="8900" t="0" r="10742" b="0"/>
          <a:stretch/>
        </p:blipFill>
        <p:spPr>
          <a:xfrm>
            <a:off x="6575760" y="895680"/>
            <a:ext cx="4890240" cy="5057640"/>
          </a:xfrm>
          <a:prstGeom prst="rect">
            <a:avLst/>
          </a:prstGeom>
          <a:ln w="126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0" y="0"/>
            <a:ext cx="12191760" cy="685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472c4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0" name="CustomShape 2"/>
          <p:cNvSpPr/>
          <p:nvPr/>
        </p:nvSpPr>
        <p:spPr>
          <a:xfrm>
            <a:off x="3202920" y="-188640"/>
            <a:ext cx="5130360" cy="146124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</a:pPr>
            <a:r>
              <a:rPr b="0" lang="uk-UA" sz="4000" spc="-1" strike="noStrike">
                <a:solidFill>
                  <a:srgbClr val="000000"/>
                </a:solidFill>
                <a:latin typeface="Calibri Light"/>
              </a:rPr>
              <a:t>Характеристика</a:t>
            </a:r>
            <a:endParaRPr b="0" lang="uk-UA" sz="4000" spc="-1" strike="noStrike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227520" y="1042920"/>
            <a:ext cx="5390640" cy="57250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uk-UA" sz="2000" spc="-1" strike="noStrike">
                <a:solidFill>
                  <a:srgbClr val="000000"/>
                </a:solidFill>
                <a:latin typeface="Calibri"/>
                <a:ea typeface="Calibri"/>
              </a:rPr>
              <a:t>У кластерній організації головними робочими одиницями є постійні та тимчасові групи осіб із доповнювальними навичками.  </a:t>
            </a:r>
            <a:endParaRPr b="0" lang="uk-UA" sz="2000" spc="-1" strike="noStrike">
              <a:latin typeface="Arial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uk-UA" sz="2000" spc="-1" strike="noStrike">
                <a:solidFill>
                  <a:srgbClr val="000000"/>
                </a:solidFill>
                <a:latin typeface="Calibri"/>
                <a:ea typeface="Calibri"/>
              </a:rPr>
              <a:t>Члени команди, які часто розкидані по всьому світу, отримують велику допомогу в роботі завдяки використанню веб-ресурсів, корпоративних інтранетів і систем співпраці. </a:t>
            </a:r>
            <a:endParaRPr b="0" lang="uk-UA" sz="2000" spc="-1" strike="noStrike">
              <a:latin typeface="Arial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uk-UA" sz="2000" spc="-1" strike="noStrike">
                <a:solidFill>
                  <a:srgbClr val="000000"/>
                </a:solidFill>
                <a:latin typeface="Calibri"/>
                <a:ea typeface="Calibri"/>
              </a:rPr>
              <a:t> </a:t>
            </a:r>
            <a:r>
              <a:rPr b="0" lang="uk-UA" sz="2000" spc="-1" strike="noStrike">
                <a:solidFill>
                  <a:srgbClr val="000000"/>
                </a:solidFill>
                <a:latin typeface="Calibri"/>
                <a:ea typeface="Calibri"/>
              </a:rPr>
              <a:t>Глобальні віртуальні команди можуть працювати цілодобово, переміщуючи знання в електронному вигляді «слідуючи за сонцем».</a:t>
            </a:r>
            <a:endParaRPr b="0" lang="uk-UA" sz="2000" spc="-1" strike="noStrike">
              <a:latin typeface="Arial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uk-UA" sz="2000" spc="-1" strike="noStrike">
                <a:solidFill>
                  <a:srgbClr val="000000"/>
                </a:solidFill>
                <a:latin typeface="Calibri"/>
                <a:ea typeface="Calibri"/>
              </a:rPr>
              <a:t> </a:t>
            </a:r>
            <a:r>
              <a:rPr b="0" lang="uk-UA" sz="2000" spc="-1" strike="noStrike">
                <a:solidFill>
                  <a:srgbClr val="000000"/>
                </a:solidFill>
                <a:latin typeface="Calibri"/>
                <a:ea typeface="Calibri"/>
              </a:rPr>
              <a:t>Віртуальні робочі місця включають домашні офіси, регіональні робочі центри, приміщення клієнтів і мобільні офіси людей, таких як страхові консультанти. </a:t>
            </a:r>
            <a:endParaRPr b="0" lang="uk-UA" sz="2000" spc="-1" strike="noStrike">
              <a:latin typeface="Arial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uk-UA" sz="2000" spc="-1" strike="noStrike">
                <a:solidFill>
                  <a:srgbClr val="000000"/>
                </a:solidFill>
                <a:latin typeface="Calibri"/>
                <a:ea typeface="Calibri"/>
              </a:rPr>
              <a:t>Співробітників, які працюють на віртуальних робочих місцях за межами своєї компанії, називають дистанційними працівниками.</a:t>
            </a:r>
            <a:endParaRPr b="0" lang="uk-UA" sz="2000" spc="-1" strike="noStrike">
              <a:latin typeface="Arial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5510520" y="851400"/>
            <a:ext cx="6184440" cy="5154480"/>
          </a:xfrm>
          <a:custGeom>
            <a:avLst/>
            <a:gdLst/>
            <a:ahLst/>
            <a:rect l="l" t="t" r="r" b="b"/>
            <a:pathLst>
              <a:path w="6206968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1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4"/>
                  <a:pt x="2445216" y="109244"/>
                </a:cubicBezTo>
                <a:cubicBezTo>
                  <a:pt x="1625714" y="109244"/>
                  <a:pt x="1625714" y="109244"/>
                  <a:pt x="1625714" y="109244"/>
                </a:cubicBezTo>
                <a:cubicBezTo>
                  <a:pt x="1572615" y="109244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8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1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rgbClr val="7f7f7f">
              <a:alpha val="15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13" name="Графіка 4" descr="Angel face outline with solid fill"/>
          <p:cNvPicPr/>
          <p:nvPr/>
        </p:nvPicPr>
        <p:blipFill>
          <a:blip r:embed="rId1"/>
          <a:stretch/>
        </p:blipFill>
        <p:spPr>
          <a:xfrm>
            <a:off x="7535160" y="2105640"/>
            <a:ext cx="3216960" cy="3216960"/>
          </a:xfrm>
          <a:prstGeom prst="rect">
            <a:avLst/>
          </a:prstGeom>
          <a:ln w="126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CustomShape 1"/>
          <p:cNvSpPr/>
          <p:nvPr/>
        </p:nvSpPr>
        <p:spPr>
          <a:xfrm>
            <a:off x="0" y="0"/>
            <a:ext cx="12188520" cy="685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472c4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5" name="CustomShape 2"/>
          <p:cNvSpPr/>
          <p:nvPr/>
        </p:nvSpPr>
        <p:spPr>
          <a:xfrm>
            <a:off x="0" y="0"/>
            <a:ext cx="12188520" cy="685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e7e6e6">
              <a:alpha val="5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16" name="Picture 11" descr=""/>
          <p:cNvPicPr/>
          <p:nvPr/>
        </p:nvPicPr>
        <p:blipFill>
          <a:blip r:embed="rId1"/>
          <a:stretch/>
        </p:blipFill>
        <p:spPr>
          <a:xfrm>
            <a:off x="0" y="0"/>
            <a:ext cx="12188520" cy="6861960"/>
          </a:xfrm>
          <a:prstGeom prst="rect">
            <a:avLst/>
          </a:prstGeom>
          <a:ln w="12600">
            <a:noFill/>
          </a:ln>
        </p:spPr>
      </p:pic>
      <p:sp>
        <p:nvSpPr>
          <p:cNvPr id="117" name="CustomShape 3"/>
          <p:cNvSpPr/>
          <p:nvPr/>
        </p:nvSpPr>
        <p:spPr>
          <a:xfrm>
            <a:off x="0" y="0"/>
            <a:ext cx="12188520" cy="685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472c4">
              <a:alpha val="2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8" name="CustomShape 4"/>
          <p:cNvSpPr/>
          <p:nvPr/>
        </p:nvSpPr>
        <p:spPr>
          <a:xfrm>
            <a:off x="995760" y="1109880"/>
            <a:ext cx="10195560" cy="46288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9" name="CustomShape 5"/>
          <p:cNvSpPr/>
          <p:nvPr/>
        </p:nvSpPr>
        <p:spPr>
          <a:xfrm>
            <a:off x="1152360" y="1544760"/>
            <a:ext cx="10038240" cy="105264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 anchorCtr="1">
            <a:normAutofit fontScale="56000"/>
          </a:bodyPr>
          <a:p>
            <a:pPr algn="ctr">
              <a:lnSpc>
                <a:spcPct val="90000"/>
              </a:lnSpc>
            </a:pPr>
            <a:r>
              <a:rPr b="0" lang="uk-UA" sz="3700" spc="-1" strike="noStrike">
                <a:solidFill>
                  <a:srgbClr val="000000"/>
                </a:solidFill>
                <a:latin typeface="Calibri Light"/>
                <a:ea typeface="Calibri Light"/>
              </a:rPr>
              <a:t>До напрямів державної регіональної кластерної політики мають відноситись: </a:t>
            </a:r>
            <a:br/>
            <a:endParaRPr b="0" lang="uk-UA" sz="3700" spc="-1" strike="noStrike">
              <a:latin typeface="Arial"/>
            </a:endParaRPr>
          </a:p>
        </p:txBody>
      </p:sp>
      <p:sp>
        <p:nvSpPr>
          <p:cNvPr id="120" name="CustomShape 6"/>
          <p:cNvSpPr/>
          <p:nvPr/>
        </p:nvSpPr>
        <p:spPr>
          <a:xfrm>
            <a:off x="1159200" y="2237040"/>
            <a:ext cx="9970560" cy="333864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uk-UA" sz="1600" spc="-1" strike="noStrike">
                <a:solidFill>
                  <a:srgbClr val="000000"/>
                </a:solidFill>
                <a:latin typeface="Calibri Light"/>
              </a:rPr>
              <a:t>виявлення і моніторинг ситуації розвитку економічних кластерів на територіальному рівні, у тому числі виявлення структури кластера, територіальної локалізації його окремих ланок, фінансування аналітичних досліджень перспектив розвитку кластера на зовнішньому ринку, оцінка впливу кластера на територію і соціальну сферу; </a:t>
            </a:r>
            <a:endParaRPr b="0" lang="uk-UA" sz="1600" spc="-1" strike="noStrike">
              <a:latin typeface="Arial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uk-UA" sz="1600" spc="-1" strike="noStrike">
                <a:solidFill>
                  <a:srgbClr val="000000"/>
                </a:solidFill>
                <a:latin typeface="Calibri Light"/>
              </a:rPr>
              <a:t>формування комунікаційних площадок для потенційних учасників територіальних кластерів, у тому числі за рахунок їхньої інтеграції в процес розробки й обговорення стратегій регіонального розвитку, сприяння обміну досвідом між регіонами по формуванню кластерной політики; </a:t>
            </a:r>
            <a:endParaRPr b="0" lang="uk-UA" sz="1600" spc="-1" strike="noStrike">
              <a:latin typeface="Arial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uk-UA" sz="1600" spc="-1" strike="noStrike">
                <a:solidFill>
                  <a:srgbClr val="000000"/>
                </a:solidFill>
                <a:latin typeface="Calibri Light"/>
              </a:rPr>
              <a:t>сприяння консолідації учасників кластера (у тому числі, через асоціативні форми), реалізація програм сприяння виходу підприємств кластера на зовнішні ринки, проведення спільних маркетингових досліджень і рекламних заходів, реалізація освітньої політики, погодженої з основними представниками кластера, забезпечення можливості комунікації і кооперації підприємств і освітніх установ; </a:t>
            </a:r>
            <a:endParaRPr b="0" lang="uk-UA" sz="1600" spc="-1" strike="noStrike">
              <a:latin typeface="Arial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uk-UA" sz="1600" spc="-1" strike="noStrike">
                <a:solidFill>
                  <a:srgbClr val="000000"/>
                </a:solidFill>
                <a:latin typeface="Calibri Light"/>
              </a:rPr>
              <a:t>розвиток інформаційно-комунікаційної інфраструктури в регіонах; </a:t>
            </a:r>
            <a:endParaRPr b="0" lang="uk-UA" sz="1600" spc="-1" strike="noStrike">
              <a:latin typeface="Arial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uk-UA" sz="1600" spc="-1" strike="noStrike">
                <a:solidFill>
                  <a:srgbClr val="000000"/>
                </a:solidFill>
                <a:latin typeface="Calibri Light"/>
              </a:rPr>
              <a:t>формування інституціонального середовища для розвитку регіональних промислово-інноваційних кластерів.</a:t>
            </a:r>
            <a:endParaRPr b="0" lang="uk-UA" sz="1600" spc="-1" strike="noStrike">
              <a:latin typeface="Arial"/>
            </a:endParaRPr>
          </a:p>
          <a:p>
            <a:pPr marL="228600" indent="-22824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uk-UA" sz="10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uk-UA" sz="1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0" y="0"/>
            <a:ext cx="12191400" cy="685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472c4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2" name="CustomShape 2"/>
          <p:cNvSpPr/>
          <p:nvPr/>
        </p:nvSpPr>
        <p:spPr>
          <a:xfrm>
            <a:off x="360" y="0"/>
            <a:ext cx="12191400" cy="685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16660e"/>
              </a:gs>
              <a:gs pos="100000">
                <a:srgbClr val="1b3f4e"/>
              </a:gs>
            </a:gsLst>
            <a:lin ang="120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23" name="Group 3"/>
          <p:cNvGrpSpPr/>
          <p:nvPr/>
        </p:nvGrpSpPr>
        <p:grpSpPr>
          <a:xfrm>
            <a:off x="1303560" y="3960"/>
            <a:ext cx="9772200" cy="6857640"/>
            <a:chOff x="1303560" y="3960"/>
            <a:chExt cx="9772200" cy="6857640"/>
          </a:xfrm>
        </p:grpSpPr>
        <p:sp>
          <p:nvSpPr>
            <p:cNvPr id="124" name="CustomShape 4"/>
            <p:cNvSpPr/>
            <p:nvPr/>
          </p:nvSpPr>
          <p:spPr>
            <a:xfrm>
              <a:off x="1560600" y="3960"/>
              <a:ext cx="9312480" cy="6857640"/>
            </a:xfrm>
            <a:custGeom>
              <a:avLst/>
              <a:gdLst/>
              <a:ahLst/>
              <a:rect l="l" t="t" r="r" b="b"/>
              <a:pathLst>
                <a:path w="9325055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25" name="CustomShape 5"/>
            <p:cNvSpPr/>
            <p:nvPr/>
          </p:nvSpPr>
          <p:spPr>
            <a:xfrm>
              <a:off x="1659600" y="3960"/>
              <a:ext cx="9065160" cy="6857640"/>
            </a:xfrm>
            <a:custGeom>
              <a:avLst/>
              <a:gdLst/>
              <a:ahLst/>
              <a:rect l="l" t="t" r="r" b="b"/>
              <a:pathLst>
                <a:path w="9439169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26" name="CustomShape 6"/>
            <p:cNvSpPr/>
            <p:nvPr/>
          </p:nvSpPr>
          <p:spPr>
            <a:xfrm>
              <a:off x="1648080" y="3960"/>
              <a:ext cx="9087840" cy="6857640"/>
            </a:xfrm>
            <a:custGeom>
              <a:avLst/>
              <a:gdLst/>
              <a:ahLst/>
              <a:rect l="l" t="t" r="r" b="b"/>
              <a:pathLst>
                <a:path w="9462596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27" name="CustomShape 7"/>
            <p:cNvSpPr/>
            <p:nvPr/>
          </p:nvSpPr>
          <p:spPr>
            <a:xfrm>
              <a:off x="1629000" y="3960"/>
              <a:ext cx="9106920" cy="6857640"/>
            </a:xfrm>
            <a:custGeom>
              <a:avLst/>
              <a:gdLst/>
              <a:ahLst/>
              <a:rect l="l" t="t" r="r" b="b"/>
              <a:pathLst>
                <a:path w="9116061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28" name="CustomShape 8"/>
            <p:cNvSpPr/>
            <p:nvPr/>
          </p:nvSpPr>
          <p:spPr>
            <a:xfrm>
              <a:off x="1303560" y="3960"/>
              <a:ext cx="9767520" cy="6857640"/>
            </a:xfrm>
            <a:custGeom>
              <a:avLst/>
              <a:gdLst/>
              <a:ahLst/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rgbClr val="ffffff">
                <a:alpha val="51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29" name="CustomShape 9"/>
            <p:cNvSpPr/>
            <p:nvPr/>
          </p:nvSpPr>
          <p:spPr>
            <a:xfrm>
              <a:off x="1318320" y="3960"/>
              <a:ext cx="9747360" cy="6857640"/>
            </a:xfrm>
            <a:custGeom>
              <a:avLst/>
              <a:gdLst/>
              <a:ahLst/>
              <a:rect l="l" t="t" r="r" b="b"/>
              <a:pathLst>
                <a:path w="9749306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30" name="CustomShape 10"/>
            <p:cNvSpPr/>
            <p:nvPr/>
          </p:nvSpPr>
          <p:spPr>
            <a:xfrm>
              <a:off x="1308240" y="3960"/>
              <a:ext cx="9767520" cy="6857640"/>
            </a:xfrm>
            <a:custGeom>
              <a:avLst/>
              <a:gdLst/>
              <a:ahLst/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31" name="CustomShape 11"/>
          <p:cNvSpPr/>
          <p:nvPr/>
        </p:nvSpPr>
        <p:spPr>
          <a:xfrm>
            <a:off x="3215880" y="1764360"/>
            <a:ext cx="5760360" cy="231012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CustomShape 12"/>
          <p:cNvSpPr/>
          <p:nvPr/>
        </p:nvSpPr>
        <p:spPr>
          <a:xfrm>
            <a:off x="3312360" y="1419480"/>
            <a:ext cx="5760360" cy="68184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Ctr="1">
            <a:noAutofit/>
          </a:bodyPr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b="0" lang="uk-UA" sz="3200" spc="-1" strike="noStrike">
                <a:solidFill>
                  <a:srgbClr val="44546a"/>
                </a:solidFill>
                <a:latin typeface="Calibri"/>
                <a:ea typeface="Calibri"/>
              </a:rPr>
              <a:t>Для того щоб кластери можна було в Україні спроектувати і створити, на наш погляд, має бути створено кілька конкуруючих груп, що могли б висунути методологію і конкретні організаційні технології побудови кластерів, а потім одержати право створення кластерів. </a:t>
            </a:r>
            <a:endParaRPr b="0" lang="uk-UA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ustomShape 1"/>
          <p:cNvSpPr/>
          <p:nvPr/>
        </p:nvSpPr>
        <p:spPr>
          <a:xfrm>
            <a:off x="0" y="0"/>
            <a:ext cx="12188520" cy="685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472c4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CustomShape 2"/>
          <p:cNvSpPr/>
          <p:nvPr/>
        </p:nvSpPr>
        <p:spPr>
          <a:xfrm>
            <a:off x="0" y="0"/>
            <a:ext cx="12188520" cy="685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e7e6e6">
              <a:alpha val="5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35" name="Picture 33" descr=""/>
          <p:cNvPicPr/>
          <p:nvPr/>
        </p:nvPicPr>
        <p:blipFill>
          <a:blip r:embed="rId1"/>
          <a:stretch/>
        </p:blipFill>
        <p:spPr>
          <a:xfrm>
            <a:off x="0" y="0"/>
            <a:ext cx="12188520" cy="6861960"/>
          </a:xfrm>
          <a:prstGeom prst="rect">
            <a:avLst/>
          </a:prstGeom>
          <a:ln w="12600">
            <a:noFill/>
          </a:ln>
        </p:spPr>
      </p:pic>
      <p:sp>
        <p:nvSpPr>
          <p:cNvPr id="136" name="CustomShape 3"/>
          <p:cNvSpPr/>
          <p:nvPr/>
        </p:nvSpPr>
        <p:spPr>
          <a:xfrm>
            <a:off x="0" y="0"/>
            <a:ext cx="12188520" cy="685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472c4">
              <a:alpha val="2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7" name="CustomShape 4"/>
          <p:cNvSpPr/>
          <p:nvPr/>
        </p:nvSpPr>
        <p:spPr>
          <a:xfrm>
            <a:off x="538560" y="729000"/>
            <a:ext cx="11099160" cy="5399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CustomShape 5"/>
          <p:cNvSpPr/>
          <p:nvPr/>
        </p:nvSpPr>
        <p:spPr>
          <a:xfrm>
            <a:off x="866520" y="892800"/>
            <a:ext cx="325080" cy="32832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9" name="CustomShape 6"/>
          <p:cNvSpPr/>
          <p:nvPr/>
        </p:nvSpPr>
        <p:spPr>
          <a:xfrm>
            <a:off x="671760" y="679680"/>
            <a:ext cx="4754160" cy="45352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uk-UA" sz="11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uk-UA" sz="11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uk-UA" sz="1700" spc="-1" strike="noStrike">
                <a:solidFill>
                  <a:srgbClr val="000000"/>
                </a:solidFill>
                <a:latin typeface="Calibri"/>
                <a:ea typeface="Calibri"/>
              </a:rPr>
              <a:t>Кластери здатні виступати в якості «полюсів конкурентоспроможності», що дозволяють задіяти наявні в території або країни ресурси для прискорення зростання і посилення конкурентних позицій, і при наборі відповідної «критичної маси» стають повноцінними одиницями конкурентоспроможності на міжнародній арені.</a:t>
            </a:r>
            <a:endParaRPr b="0" lang="uk-UA" sz="17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uk-UA" sz="1700" spc="-1" strike="noStrike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b="0" lang="uk-UA" sz="17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uk-UA" sz="1700" spc="-1" strike="noStrike">
                <a:solidFill>
                  <a:srgbClr val="000000"/>
                </a:solidFill>
                <a:latin typeface="Calibri"/>
                <a:ea typeface="Calibri"/>
              </a:rPr>
              <a:t>Тому формування системи кластерів варто розглядати як найважливіший елемент державної економічної політики всіх рівнів, що дозволяє консолідувати сильні сторони великого, середнього і малого бізнесу, наукових установ і некомерційних організацій, використовуючи отриманий у результаті синергетичний ефект для посилення міжнародних позицій національних компаній у галузях, що мають вирішальне значення для конкурентоспроможності української економіки.</a:t>
            </a:r>
            <a:endParaRPr b="0" lang="uk-UA" sz="1700" spc="-1" strike="noStrike">
              <a:latin typeface="Arial"/>
            </a:endParaRPr>
          </a:p>
        </p:txBody>
      </p:sp>
      <p:pic>
        <p:nvPicPr>
          <p:cNvPr id="140" name="Рисунок 4" descr=""/>
          <p:cNvPicPr/>
          <p:nvPr/>
        </p:nvPicPr>
        <p:blipFill>
          <a:blip r:embed="rId2"/>
          <a:srcRect l="0" t="0" r="1494" b="0"/>
          <a:stretch/>
        </p:blipFill>
        <p:spPr>
          <a:xfrm>
            <a:off x="5359320" y="895680"/>
            <a:ext cx="6106680" cy="5057640"/>
          </a:xfrm>
          <a:prstGeom prst="rect">
            <a:avLst/>
          </a:prstGeom>
          <a:ln w="126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LibreOffice/6.3.3.2$Windows_X86_64 LibreOffice_project/a64200df03143b798afd1ec74a12ab50359878ed</Applicat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2022-09-22T17:53:44Z</dcterms:created>
  <dc:creator/>
  <dc:description/>
  <dc:language>uk-UA</dc:language>
  <cp:lastModifiedBy/>
  <dcterms:modified xsi:type="dcterms:W3CDTF">2023-07-06T20:36:26Z</dcterms:modified>
  <cp:revision>132</cp:revision>
  <dc:subject/>
  <dc:title>Презентація PowerPoint</dc:title>
</cp:coreProperties>
</file>