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5" d="100"/>
          <a:sy n="75" d="100"/>
        </p:scale>
        <p:origin x="54" y="66"/>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B39EB2D-D104-4AA1-8AB7-C8501BA0CF27}" type="datetimeFigureOut">
              <a:rPr lang="ru-RU" smtClean="0"/>
              <a:t>вс 21.07.19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2153750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B39EB2D-D104-4AA1-8AB7-C8501BA0CF27}" type="datetimeFigureOut">
              <a:rPr lang="ru-RU" smtClean="0"/>
              <a:t>вс 21.07.19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310093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B39EB2D-D104-4AA1-8AB7-C8501BA0CF27}" type="datetimeFigureOut">
              <a:rPr lang="ru-RU" smtClean="0"/>
              <a:t>вс 21.07.19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3991072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B39EB2D-D104-4AA1-8AB7-C8501BA0CF27}" type="datetimeFigureOut">
              <a:rPr lang="ru-RU" smtClean="0"/>
              <a:t>вс 21.07.19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863173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B39EB2D-D104-4AA1-8AB7-C8501BA0CF27}" type="datetimeFigureOut">
              <a:rPr lang="ru-RU" smtClean="0"/>
              <a:t>вс 21.07.19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244416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B39EB2D-D104-4AA1-8AB7-C8501BA0CF27}" type="datetimeFigureOut">
              <a:rPr lang="ru-RU" smtClean="0"/>
              <a:t>вс 21.07.19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923359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B39EB2D-D104-4AA1-8AB7-C8501BA0CF27}" type="datetimeFigureOut">
              <a:rPr lang="ru-RU" smtClean="0"/>
              <a:t>вс 21.07.19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1876691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B39EB2D-D104-4AA1-8AB7-C8501BA0CF27}" type="datetimeFigureOut">
              <a:rPr lang="ru-RU" smtClean="0"/>
              <a:t>вс 21.07.19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2623447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B39EB2D-D104-4AA1-8AB7-C8501BA0CF27}" type="datetimeFigureOut">
              <a:rPr lang="ru-RU" smtClean="0"/>
              <a:t>вс 21.07.19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4229037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B39EB2D-D104-4AA1-8AB7-C8501BA0CF27}" type="datetimeFigureOut">
              <a:rPr lang="ru-RU" smtClean="0"/>
              <a:t>вс 21.07.19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1901215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B39EB2D-D104-4AA1-8AB7-C8501BA0CF27}" type="datetimeFigureOut">
              <a:rPr lang="ru-RU" smtClean="0"/>
              <a:t>вс 21.07.19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45381E-A3B3-4FDC-B165-3B9559F79C92}" type="slidenum">
              <a:rPr lang="ru-RU" smtClean="0"/>
              <a:t>‹#›</a:t>
            </a:fld>
            <a:endParaRPr lang="ru-RU"/>
          </a:p>
        </p:txBody>
      </p:sp>
    </p:spTree>
    <p:extLst>
      <p:ext uri="{BB962C8B-B14F-4D97-AF65-F5344CB8AC3E}">
        <p14:creationId xmlns:p14="http://schemas.microsoft.com/office/powerpoint/2010/main" val="2756036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39EB2D-D104-4AA1-8AB7-C8501BA0CF27}" type="datetimeFigureOut">
              <a:rPr lang="ru-RU" smtClean="0"/>
              <a:t>вс 21.07.19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45381E-A3B3-4FDC-B165-3B9559F79C92}" type="slidenum">
              <a:rPr lang="ru-RU" smtClean="0"/>
              <a:t>‹#›</a:t>
            </a:fld>
            <a:endParaRPr lang="ru-RU"/>
          </a:p>
        </p:txBody>
      </p:sp>
    </p:spTree>
    <p:extLst>
      <p:ext uri="{BB962C8B-B14F-4D97-AF65-F5344CB8AC3E}">
        <p14:creationId xmlns:p14="http://schemas.microsoft.com/office/powerpoint/2010/main" val="3601060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ilda.cc/page/?pageid=6611876#rec116821053" TargetMode="External"/><Relationship Id="rId2" Type="http://schemas.openxmlformats.org/officeDocument/2006/relationships/hyperlink" Target="mailto:arina81@i.ua" TargetMode="Externa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mailto:arina81@i.ua" TargetMode="External"/><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hyperlink" Target="https://tilda.cc/page/?pageid=6611876#rec116821053"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arina81@i.ua" TargetMode="External"/><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hyperlink" Target="https://tilda.cc/page/?pageid=6611876#rec116821053"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arina81@i.ua" TargetMode="External"/><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hyperlink" Target="https://tilda.cc/page/?pageid=6611876#rec116821053"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tilda.cc/page/?pageid=6611876#rec116821053" TargetMode="External"/><Relationship Id="rId2" Type="http://schemas.openxmlformats.org/officeDocument/2006/relationships/hyperlink" Target="mailto:arina81@i.ua" TargetMode="External"/><Relationship Id="rId1" Type="http://schemas.openxmlformats.org/officeDocument/2006/relationships/slideLayout" Target="../slideLayouts/slideLayout6.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mailto:arina81@i.ua" TargetMode="External"/><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hyperlink" Target="https://tilda.cc/page/?pageid=6611876#rec116821053"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arina81@i.ua" TargetMode="External"/><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hyperlink" Target="https://tilda.cc/page/?pageid=6611876#rec11682105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arina81@i.ua" TargetMode="External"/><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hyperlink" Target="https://tilda.cc/page/?pageid=6611876#rec116821053"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mailto:arina81@i.ua" TargetMode="External"/><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hyperlink" Target="https://tilda.cc/page/?pageid=6611876#rec1168210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056607"/>
            <a:ext cx="9144000" cy="2387600"/>
          </a:xfrm>
        </p:spPr>
        <p:txBody>
          <a:bodyPr>
            <a:normAutofit/>
          </a:bodyPr>
          <a:lstStyle/>
          <a:p>
            <a:r>
              <a:rPr lang="ru-RU" sz="3600" dirty="0" err="1" smtClean="0"/>
              <a:t>Одне</a:t>
            </a:r>
            <a:r>
              <a:rPr lang="ru-RU" sz="3600" dirty="0" smtClean="0"/>
              <a:t> </a:t>
            </a:r>
            <a:r>
              <a:rPr lang="ru-RU" sz="3600" dirty="0" err="1" smtClean="0"/>
              <a:t>питання</a:t>
            </a:r>
            <a:r>
              <a:rPr lang="ru-RU" sz="3600" dirty="0" smtClean="0"/>
              <a:t>:</a:t>
            </a:r>
            <a:r>
              <a:rPr lang="ru-RU" dirty="0" smtClean="0"/>
              <a:t/>
            </a:r>
            <a:br>
              <a:rPr lang="ru-RU" dirty="0" smtClean="0"/>
            </a:br>
            <a:r>
              <a:rPr lang="ru-RU" b="1" dirty="0" err="1" smtClean="0"/>
              <a:t>чи</a:t>
            </a:r>
            <a:r>
              <a:rPr lang="ru-RU" b="1" dirty="0" smtClean="0"/>
              <a:t> </a:t>
            </a:r>
            <a:r>
              <a:rPr lang="ru-RU" b="1" dirty="0" err="1" smtClean="0"/>
              <a:t>хочете</a:t>
            </a:r>
            <a:r>
              <a:rPr lang="ru-RU" b="1" dirty="0" smtClean="0"/>
              <a:t> </a:t>
            </a:r>
            <a:r>
              <a:rPr lang="ru-RU" b="1" dirty="0" err="1" smtClean="0"/>
              <a:t>ви</a:t>
            </a:r>
            <a:r>
              <a:rPr lang="ru-RU" b="1" dirty="0" smtClean="0"/>
              <a:t> </a:t>
            </a:r>
            <a:r>
              <a:rPr lang="ru-RU" b="1" dirty="0" err="1" smtClean="0"/>
              <a:t>збільшити</a:t>
            </a:r>
            <a:r>
              <a:rPr lang="ru-RU" b="1" dirty="0" smtClean="0"/>
              <a:t> </a:t>
            </a:r>
            <a:r>
              <a:rPr lang="ru-RU" b="1" dirty="0" err="1" smtClean="0"/>
              <a:t>продажі</a:t>
            </a:r>
            <a:r>
              <a:rPr lang="ru-RU" b="1" dirty="0" smtClean="0"/>
              <a:t>?</a:t>
            </a:r>
            <a:endParaRPr lang="ru-RU" b="1" dirty="0"/>
          </a:p>
        </p:txBody>
      </p:sp>
      <p:sp>
        <p:nvSpPr>
          <p:cNvPr id="3" name="Подзаголовок 2"/>
          <p:cNvSpPr>
            <a:spLocks noGrp="1"/>
          </p:cNvSpPr>
          <p:nvPr>
            <p:ph type="subTitle" idx="1"/>
          </p:nvPr>
        </p:nvSpPr>
        <p:spPr>
          <a:xfrm>
            <a:off x="6551112" y="4922729"/>
            <a:ext cx="4205788" cy="1401870"/>
          </a:xfrm>
        </p:spPr>
        <p:txBody>
          <a:bodyPr>
            <a:normAutofit/>
          </a:bodyPr>
          <a:lstStyle/>
          <a:p>
            <a:pPr algn="r"/>
            <a:r>
              <a:rPr lang="uk-UA" sz="1800" dirty="0" smtClean="0"/>
              <a:t>068-80-50-900   </a:t>
            </a:r>
            <a:r>
              <a:rPr lang="ru-RU" sz="1800" dirty="0" err="1" smtClean="0"/>
              <a:t>Олена</a:t>
            </a:r>
            <a:endParaRPr lang="ru-RU" sz="1800" dirty="0" smtClean="0"/>
          </a:p>
          <a:p>
            <a:pPr algn="r"/>
            <a:r>
              <a:rPr lang="ru-RU" sz="1800" dirty="0" smtClean="0"/>
              <a:t> </a:t>
            </a:r>
            <a:r>
              <a:rPr lang="en-US" sz="1800" dirty="0" smtClean="0"/>
              <a:t>Email</a:t>
            </a:r>
            <a:r>
              <a:rPr lang="uk-UA" sz="1800" dirty="0" smtClean="0"/>
              <a:t>: </a:t>
            </a:r>
            <a:r>
              <a:rPr lang="en-US" sz="1800" dirty="0" smtClean="0">
                <a:hlinkClick r:id="rId2"/>
              </a:rPr>
              <a:t>arina81@i.ua</a:t>
            </a:r>
            <a:r>
              <a:rPr lang="uk-UA" sz="1800" dirty="0" smtClean="0"/>
              <a:t> </a:t>
            </a:r>
          </a:p>
          <a:p>
            <a:pPr lvl="0" algn="r">
              <a:lnSpc>
                <a:spcPct val="100000"/>
              </a:lnSpc>
              <a:spcBef>
                <a:spcPts val="0"/>
              </a:spcBef>
            </a:pPr>
            <a:r>
              <a:rPr lang="uk-UA" sz="1800" dirty="0">
                <a:solidFill>
                  <a:prstClr val="black"/>
                </a:solidFill>
              </a:rPr>
              <a:t>сайт: </a:t>
            </a:r>
            <a:r>
              <a:rPr lang="en-US" sz="1050" dirty="0">
                <a:solidFill>
                  <a:prstClr val="black"/>
                </a:solidFill>
                <a:hlinkClick r:id="rId3"/>
              </a:rPr>
              <a:t>https://tilda.cc/page/?pageid=6611876#rec116821053</a:t>
            </a:r>
            <a:r>
              <a:rPr lang="en-US" sz="1050" dirty="0">
                <a:solidFill>
                  <a:prstClr val="black"/>
                </a:solidFill>
              </a:rPr>
              <a:t> </a:t>
            </a: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937008932"/>
              </p:ext>
            </p:extLst>
          </p:nvPr>
        </p:nvGraphicFramePr>
        <p:xfrm>
          <a:off x="1371600" y="310991"/>
          <a:ext cx="9296400" cy="892874"/>
        </p:xfrm>
        <a:graphic>
          <a:graphicData uri="http://schemas.openxmlformats.org/drawingml/2006/table">
            <a:tbl>
              <a:tblPr firstRow="1" firstCol="1" bandRow="1"/>
              <a:tblGrid>
                <a:gridCol w="9296400">
                  <a:extLst>
                    <a:ext uri="{9D8B030D-6E8A-4147-A177-3AD203B41FA5}">
                      <a16:colId xmlns:a16="http://schemas.microsoft.com/office/drawing/2014/main" val="993881931"/>
                    </a:ext>
                  </a:extLst>
                </a:gridCol>
              </a:tblGrid>
              <a:tr h="811372">
                <a:tc>
                  <a:txBody>
                    <a:bodyPr/>
                    <a:lstStyle/>
                    <a:p>
                      <a:pPr>
                        <a:lnSpc>
                          <a:spcPct val="107000"/>
                        </a:lnSpc>
                        <a:spcAft>
                          <a:spcPts val="0"/>
                        </a:spcAft>
                      </a:pPr>
                      <a:r>
                        <a:rPr lang="uk-UA" sz="2800" dirty="0">
                          <a:effectLst/>
                          <a:latin typeface="Calibri" panose="020F0502020204030204" pitchFamily="34" charset="0"/>
                          <a:ea typeface="Calibri" panose="020F0502020204030204" pitchFamily="34" charset="0"/>
                          <a:cs typeface="Times New Roman" panose="02020603050405020304" pitchFamily="18" charset="0"/>
                        </a:rPr>
                        <a:t>комерційна </a:t>
                      </a:r>
                      <a:r>
                        <a:rPr lang="uk-UA" sz="2800" dirty="0" smtClean="0">
                          <a:effectLst/>
                          <a:latin typeface="Calibri" panose="020F0502020204030204" pitchFamily="34" charset="0"/>
                          <a:ea typeface="Calibri" panose="020F0502020204030204" pitchFamily="34" charset="0"/>
                          <a:cs typeface="Times New Roman" panose="02020603050405020304" pitchFamily="18" charset="0"/>
                        </a:rPr>
                        <a:t>пропозиція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800" b="1" dirty="0" smtClean="0">
                          <a:effectLst/>
                          <a:latin typeface="Calibri" panose="020F0502020204030204" pitchFamily="34" charset="0"/>
                          <a:ea typeface="Calibri" panose="020F0502020204030204" pitchFamily="34" charset="0"/>
                          <a:cs typeface="Times New Roman" panose="02020603050405020304" pitchFamily="18" charset="0"/>
                        </a:rPr>
                        <a:t>про перехід</a:t>
                      </a:r>
                      <a:r>
                        <a:rPr lang="uk-UA" sz="2800" b="1" baseline="0" dirty="0" smtClean="0">
                          <a:effectLst/>
                          <a:latin typeface="Calibri" panose="020F0502020204030204" pitchFamily="34" charset="0"/>
                          <a:ea typeface="Calibri" panose="020F0502020204030204" pitchFamily="34" charset="0"/>
                          <a:cs typeface="Times New Roman" panose="02020603050405020304" pitchFamily="18" charset="0"/>
                        </a:rPr>
                        <a:t> в інтернет бізнес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72055164"/>
                  </a:ext>
                </a:extLst>
              </a:tr>
            </a:tbl>
          </a:graphicData>
        </a:graphic>
      </p:graphicFrame>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8088" y="5090008"/>
            <a:ext cx="3490912" cy="1234591"/>
          </a:xfrm>
          <a:prstGeom prst="rect">
            <a:avLst/>
          </a:prstGeom>
        </p:spPr>
      </p:pic>
    </p:spTree>
    <p:extLst>
      <p:ext uri="{BB962C8B-B14F-4D97-AF65-F5344CB8AC3E}">
        <p14:creationId xmlns:p14="http://schemas.microsoft.com/office/powerpoint/2010/main" val="6948345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667991598"/>
              </p:ext>
            </p:extLst>
          </p:nvPr>
        </p:nvGraphicFramePr>
        <p:xfrm>
          <a:off x="1371600" y="310991"/>
          <a:ext cx="9296400" cy="913130"/>
        </p:xfrm>
        <a:graphic>
          <a:graphicData uri="http://schemas.openxmlformats.org/drawingml/2006/table">
            <a:tbl>
              <a:tblPr firstRow="1" firstCol="1" bandRow="1"/>
              <a:tblGrid>
                <a:gridCol w="9296400">
                  <a:extLst>
                    <a:ext uri="{9D8B030D-6E8A-4147-A177-3AD203B41FA5}">
                      <a16:colId xmlns:a16="http://schemas.microsoft.com/office/drawing/2014/main" val="993881931"/>
                    </a:ext>
                  </a:extLst>
                </a:gridCol>
              </a:tblGrid>
              <a:tr h="811372">
                <a:tc>
                  <a:txBody>
                    <a:bodyPr/>
                    <a:lstStyle/>
                    <a:p>
                      <a:pPr>
                        <a:lnSpc>
                          <a:spcPct val="107000"/>
                        </a:lnSpc>
                        <a:spcAft>
                          <a:spcPts val="0"/>
                        </a:spcAft>
                      </a:pPr>
                      <a:r>
                        <a:rPr lang="uk-UA" sz="2800" dirty="0">
                          <a:effectLst/>
                          <a:latin typeface="Calibri" panose="020F0502020204030204" pitchFamily="34" charset="0"/>
                          <a:ea typeface="Calibri" panose="020F0502020204030204" pitchFamily="34" charset="0"/>
                          <a:cs typeface="Times New Roman" panose="02020603050405020304" pitchFamily="18" charset="0"/>
                        </a:rPr>
                        <a:t>комерційна </a:t>
                      </a:r>
                      <a:r>
                        <a:rPr lang="uk-UA" sz="2800" dirty="0" smtClean="0">
                          <a:effectLst/>
                          <a:latin typeface="Calibri" panose="020F0502020204030204" pitchFamily="34" charset="0"/>
                          <a:ea typeface="Calibri" panose="020F0502020204030204" pitchFamily="34" charset="0"/>
                          <a:cs typeface="Times New Roman" panose="02020603050405020304" pitchFamily="18" charset="0"/>
                        </a:rPr>
                        <a:t>пропозиція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800" b="1" dirty="0" smtClean="0">
                          <a:effectLst/>
                          <a:latin typeface="Calibri" panose="020F0502020204030204" pitchFamily="34" charset="0"/>
                          <a:ea typeface="Calibri" panose="020F0502020204030204" pitchFamily="34" charset="0"/>
                          <a:cs typeface="Times New Roman" panose="02020603050405020304" pitchFamily="18" charset="0"/>
                        </a:rPr>
                        <a:t>про перехід</a:t>
                      </a:r>
                      <a:r>
                        <a:rPr lang="uk-UA" sz="2800" b="1" baseline="0" dirty="0" smtClean="0">
                          <a:effectLst/>
                          <a:latin typeface="Calibri" panose="020F0502020204030204" pitchFamily="34" charset="0"/>
                          <a:ea typeface="Calibri" panose="020F0502020204030204" pitchFamily="34" charset="0"/>
                          <a:cs typeface="Times New Roman" panose="02020603050405020304" pitchFamily="18" charset="0"/>
                        </a:rPr>
                        <a:t> в інтернет бізнес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72055164"/>
                  </a:ext>
                </a:extLst>
              </a:tr>
            </a:tbl>
          </a:graphicData>
        </a:graphic>
      </p:graphicFrame>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4459"/>
            <a:ext cx="3490912" cy="1234591"/>
          </a:xfrm>
          <a:prstGeom prst="rect">
            <a:avLst/>
          </a:prstGeom>
        </p:spPr>
      </p:pic>
      <p:sp>
        <p:nvSpPr>
          <p:cNvPr id="5" name="Заголовок 4"/>
          <p:cNvSpPr>
            <a:spLocks noGrp="1"/>
          </p:cNvSpPr>
          <p:nvPr>
            <p:ph type="title"/>
          </p:nvPr>
        </p:nvSpPr>
        <p:spPr>
          <a:xfrm>
            <a:off x="762000" y="1740693"/>
            <a:ext cx="10515600" cy="2793207"/>
          </a:xfrm>
        </p:spPr>
        <p:txBody>
          <a:bodyPr>
            <a:normAutofit fontScale="90000"/>
          </a:bodyPr>
          <a:lstStyle/>
          <a:p>
            <a:r>
              <a:rPr lang="ru-RU" dirty="0" smtClean="0"/>
              <a:t>                                        </a:t>
            </a:r>
            <a:r>
              <a:rPr lang="ru-RU" dirty="0" err="1" smtClean="0"/>
              <a:t>Зм</a:t>
            </a:r>
            <a:r>
              <a:rPr lang="uk-UA" dirty="0" err="1" smtClean="0"/>
              <a:t>іст</a:t>
            </a:r>
            <a:r>
              <a:rPr lang="uk-UA" dirty="0" smtClean="0"/>
              <a:t>:</a:t>
            </a:r>
            <a:r>
              <a:rPr lang="uk-UA" dirty="0"/>
              <a:t/>
            </a:r>
            <a:br>
              <a:rPr lang="uk-UA" dirty="0"/>
            </a:br>
            <a:r>
              <a:rPr lang="uk-UA" dirty="0" smtClean="0"/>
              <a:t> </a:t>
            </a:r>
            <a:r>
              <a:rPr lang="uk-UA" sz="2700" dirty="0" smtClean="0"/>
              <a:t>1. Дл</a:t>
            </a:r>
            <a:r>
              <a:rPr lang="uk-UA" sz="2400" dirty="0" smtClean="0"/>
              <a:t>я чого потрібно опанувати інтернет простір .</a:t>
            </a:r>
            <a:br>
              <a:rPr lang="uk-UA" sz="2400" dirty="0" smtClean="0"/>
            </a:br>
            <a:r>
              <a:rPr lang="uk-UA" sz="2400" dirty="0" smtClean="0"/>
              <a:t>  2. Як працювати в віртуальному напрямку. </a:t>
            </a:r>
            <a:br>
              <a:rPr lang="uk-UA" sz="2400" dirty="0" smtClean="0"/>
            </a:br>
            <a:r>
              <a:rPr lang="uk-UA" sz="2400" dirty="0" smtClean="0"/>
              <a:t>  3. Роботи які складають послуги.</a:t>
            </a:r>
            <a:br>
              <a:rPr lang="uk-UA" sz="2400" dirty="0" smtClean="0"/>
            </a:br>
            <a:r>
              <a:rPr lang="uk-UA" sz="2400" dirty="0" smtClean="0"/>
              <a:t>  4. Звітність.</a:t>
            </a:r>
            <a:r>
              <a:rPr lang="uk-UA" sz="2400" dirty="0"/>
              <a:t/>
            </a:r>
            <a:br>
              <a:rPr lang="uk-UA" sz="2400" dirty="0"/>
            </a:br>
            <a:r>
              <a:rPr lang="uk-UA" sz="2400" dirty="0" smtClean="0"/>
              <a:t>  5. Перші кроки по проекту.</a:t>
            </a:r>
            <a:br>
              <a:rPr lang="uk-UA" sz="2400" dirty="0" smtClean="0"/>
            </a:br>
            <a:r>
              <a:rPr lang="uk-UA" sz="2400" dirty="0" smtClean="0"/>
              <a:t>  6. Взаємодія с клієнтом.</a:t>
            </a:r>
            <a:r>
              <a:rPr lang="uk-UA" sz="2400" dirty="0"/>
              <a:t/>
            </a:r>
            <a:br>
              <a:rPr lang="uk-UA" sz="2400" dirty="0"/>
            </a:br>
            <a:r>
              <a:rPr lang="uk-UA" sz="2400" dirty="0" smtClean="0"/>
              <a:t/>
            </a:r>
            <a:br>
              <a:rPr lang="uk-UA" sz="2400" dirty="0" smtClean="0"/>
            </a:br>
            <a:r>
              <a:rPr lang="uk-UA" sz="2400" dirty="0"/>
              <a:t/>
            </a:r>
            <a:br>
              <a:rPr lang="uk-UA" sz="2400" dirty="0"/>
            </a:br>
            <a:endParaRPr lang="ru-RU" sz="2400" dirty="0"/>
          </a:p>
        </p:txBody>
      </p:sp>
      <p:sp>
        <p:nvSpPr>
          <p:cNvPr id="6" name="Подзаголовок 2"/>
          <p:cNvSpPr txBox="1">
            <a:spLocks/>
          </p:cNvSpPr>
          <p:nvPr/>
        </p:nvSpPr>
        <p:spPr>
          <a:xfrm>
            <a:off x="7906657" y="5462050"/>
            <a:ext cx="4241800" cy="13959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uk-UA" sz="1800" dirty="0" smtClean="0"/>
              <a:t>068-80-50-900   </a:t>
            </a:r>
            <a:r>
              <a:rPr lang="ru-RU" sz="1800" dirty="0" err="1" smtClean="0"/>
              <a:t>Олена</a:t>
            </a:r>
            <a:endParaRPr lang="ru-RU" sz="1800" dirty="0" smtClean="0"/>
          </a:p>
          <a:p>
            <a:pPr algn="r"/>
            <a:r>
              <a:rPr lang="ru-RU" sz="1800" dirty="0" smtClean="0"/>
              <a:t> </a:t>
            </a:r>
            <a:r>
              <a:rPr lang="en-US" sz="1800" dirty="0" smtClean="0"/>
              <a:t>Email</a:t>
            </a:r>
            <a:r>
              <a:rPr lang="uk-UA" sz="1800" dirty="0" smtClean="0"/>
              <a:t>: </a:t>
            </a:r>
            <a:r>
              <a:rPr lang="en-US" sz="1800" dirty="0" smtClean="0">
                <a:hlinkClick r:id="rId3"/>
              </a:rPr>
              <a:t>arina81@i.ua</a:t>
            </a:r>
            <a:r>
              <a:rPr lang="uk-UA" sz="1800" dirty="0" smtClean="0"/>
              <a:t> </a:t>
            </a:r>
          </a:p>
          <a:p>
            <a:pPr algn="r"/>
            <a:r>
              <a:rPr lang="uk-UA" sz="1800" dirty="0" smtClean="0"/>
              <a:t>сайт: </a:t>
            </a:r>
            <a:r>
              <a:rPr lang="en-US" sz="1050" dirty="0" smtClean="0">
                <a:hlinkClick r:id="rId4"/>
              </a:rPr>
              <a:t>https://tilda.cc/page</a:t>
            </a:r>
            <a:r>
              <a:rPr lang="en-US" sz="1050" dirty="0" smtClean="0">
                <a:hlinkClick r:id="rId4"/>
              </a:rPr>
              <a:t>/?pageid=6611876#rec116821053</a:t>
            </a:r>
            <a:r>
              <a:rPr lang="en-US" sz="1050" dirty="0" smtClean="0"/>
              <a:t> </a:t>
            </a:r>
            <a:endParaRPr lang="en-US" sz="1050" dirty="0" smtClean="0"/>
          </a:p>
          <a:p>
            <a:endParaRPr lang="ru-RU" dirty="0"/>
          </a:p>
        </p:txBody>
      </p:sp>
    </p:spTree>
    <p:extLst>
      <p:ext uri="{BB962C8B-B14F-4D97-AF65-F5344CB8AC3E}">
        <p14:creationId xmlns:p14="http://schemas.microsoft.com/office/powerpoint/2010/main" val="21618440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045029"/>
            <a:ext cx="10477500" cy="4044979"/>
          </a:xfrm>
        </p:spPr>
        <p:txBody>
          <a:bodyPr>
            <a:normAutofit fontScale="90000"/>
          </a:bodyPr>
          <a:lstStyle/>
          <a:p>
            <a:r>
              <a:rPr lang="ru-RU" dirty="0"/>
              <a:t>Для </a:t>
            </a:r>
            <a:r>
              <a:rPr lang="ru-RU" dirty="0" err="1"/>
              <a:t>чого</a:t>
            </a:r>
            <a:r>
              <a:rPr lang="ru-RU" dirty="0"/>
              <a:t> </a:t>
            </a:r>
            <a:r>
              <a:rPr lang="ru-RU" dirty="0" err="1"/>
              <a:t>потрібно</a:t>
            </a:r>
            <a:r>
              <a:rPr lang="ru-RU" dirty="0"/>
              <a:t> </a:t>
            </a:r>
            <a:r>
              <a:rPr lang="ru-RU" dirty="0" err="1"/>
              <a:t>опанувати</a:t>
            </a:r>
            <a:r>
              <a:rPr lang="ru-RU" dirty="0"/>
              <a:t> </a:t>
            </a:r>
            <a:r>
              <a:rPr lang="ru-RU" dirty="0" err="1"/>
              <a:t>інтернет</a:t>
            </a:r>
            <a:r>
              <a:rPr lang="ru-RU" dirty="0"/>
              <a:t> </a:t>
            </a:r>
            <a:r>
              <a:rPr lang="ru-RU" dirty="0" err="1" smtClean="0"/>
              <a:t>простір</a:t>
            </a:r>
            <a:r>
              <a:rPr lang="ru-RU" dirty="0" smtClean="0"/>
              <a:t>.</a:t>
            </a:r>
            <a:br>
              <a:rPr lang="ru-RU" dirty="0" smtClean="0"/>
            </a:br>
            <a:r>
              <a:rPr lang="ru-RU" sz="2700" dirty="0" smtClean="0"/>
              <a:t>-для </a:t>
            </a:r>
            <a:r>
              <a:rPr lang="ru-RU" sz="2700" dirty="0" err="1" smtClean="0"/>
              <a:t>жодного</a:t>
            </a:r>
            <a:r>
              <a:rPr lang="ru-RU" sz="2700" dirty="0" smtClean="0"/>
              <a:t> не є секрет, </a:t>
            </a:r>
            <a:r>
              <a:rPr lang="ru-RU" sz="2700" dirty="0" err="1" smtClean="0"/>
              <a:t>що</a:t>
            </a:r>
            <a:r>
              <a:rPr lang="ru-RU" sz="2700" dirty="0" smtClean="0"/>
              <a:t> молодь зараз </a:t>
            </a:r>
            <a:r>
              <a:rPr lang="ru-RU" sz="2700" dirty="0" err="1" smtClean="0"/>
              <a:t>більше</a:t>
            </a:r>
            <a:r>
              <a:rPr lang="ru-RU" sz="2700" dirty="0" smtClean="0"/>
              <a:t> </a:t>
            </a:r>
            <a:r>
              <a:rPr lang="ru-RU" sz="2700" dirty="0" err="1" smtClean="0"/>
              <a:t>спілкується</a:t>
            </a:r>
            <a:r>
              <a:rPr lang="ru-RU" sz="2700" dirty="0" smtClean="0"/>
              <a:t> в </a:t>
            </a:r>
            <a:r>
              <a:rPr lang="ru-RU" sz="2700" dirty="0" err="1" smtClean="0"/>
              <a:t>віртуальному</a:t>
            </a:r>
            <a:r>
              <a:rPr lang="ru-RU" sz="2700" dirty="0" smtClean="0"/>
              <a:t>, </a:t>
            </a:r>
            <a:r>
              <a:rPr lang="ru-RU" sz="2700" dirty="0" err="1" smtClean="0"/>
              <a:t>ніж</a:t>
            </a:r>
            <a:r>
              <a:rPr lang="ru-RU" sz="2700" dirty="0" smtClean="0"/>
              <a:t> в реальному </a:t>
            </a:r>
            <a:r>
              <a:rPr lang="ru-RU" sz="2700" dirty="0" err="1" smtClean="0"/>
              <a:t>жітті</a:t>
            </a:r>
            <a:r>
              <a:rPr lang="ru-RU" sz="2700" dirty="0" smtClean="0"/>
              <a:t>. </a:t>
            </a:r>
            <a:r>
              <a:rPr lang="ru-RU" sz="2700" dirty="0" err="1" smtClean="0"/>
              <a:t>Раніше</a:t>
            </a:r>
            <a:r>
              <a:rPr lang="ru-RU" sz="2700" dirty="0" smtClean="0"/>
              <a:t> </a:t>
            </a:r>
            <a:r>
              <a:rPr lang="ru-RU" sz="2700" dirty="0" err="1" smtClean="0"/>
              <a:t>цю</a:t>
            </a:r>
            <a:r>
              <a:rPr lang="ru-RU" sz="2700" dirty="0" smtClean="0"/>
              <a:t> </a:t>
            </a:r>
            <a:r>
              <a:rPr lang="ru-RU" sz="2700" dirty="0" err="1" smtClean="0"/>
              <a:t>тенденцію</a:t>
            </a:r>
            <a:r>
              <a:rPr lang="ru-RU" sz="2700" dirty="0" smtClean="0"/>
              <a:t> </a:t>
            </a:r>
            <a:r>
              <a:rPr lang="ru-RU" sz="2700" dirty="0" err="1" smtClean="0"/>
              <a:t>намагались</a:t>
            </a:r>
            <a:r>
              <a:rPr lang="ru-RU" sz="2700" dirty="0" smtClean="0"/>
              <a:t> </a:t>
            </a:r>
            <a:r>
              <a:rPr lang="ru-RU" sz="2700" dirty="0" err="1" smtClean="0"/>
              <a:t>лікувать</a:t>
            </a:r>
            <a:r>
              <a:rPr lang="ru-RU" sz="2700" dirty="0" smtClean="0"/>
              <a:t>. Зараз </a:t>
            </a:r>
            <a:r>
              <a:rPr lang="ru-RU" sz="2700" dirty="0" err="1" smtClean="0"/>
              <a:t>більшість</a:t>
            </a:r>
            <a:r>
              <a:rPr lang="ru-RU" sz="2700" dirty="0" smtClean="0"/>
              <a:t> </a:t>
            </a:r>
            <a:r>
              <a:rPr lang="ru-RU" sz="2700" dirty="0" err="1" smtClean="0"/>
              <a:t>згодна</a:t>
            </a:r>
            <a:r>
              <a:rPr lang="ru-RU" sz="2700" dirty="0" smtClean="0"/>
              <a:t> </a:t>
            </a:r>
            <a:r>
              <a:rPr lang="ru-RU" sz="2700" dirty="0" err="1" smtClean="0"/>
              <a:t>що</a:t>
            </a:r>
            <a:r>
              <a:rPr lang="ru-RU" sz="2700" dirty="0" smtClean="0"/>
              <a:t> </a:t>
            </a:r>
            <a:r>
              <a:rPr lang="ru-RU" sz="2700" dirty="0" err="1" smtClean="0"/>
              <a:t>світ</a:t>
            </a:r>
            <a:r>
              <a:rPr lang="ru-RU" sz="2700" dirty="0" smtClean="0"/>
              <a:t> </a:t>
            </a:r>
            <a:r>
              <a:rPr lang="ru-RU" sz="2700" dirty="0" err="1" smtClean="0"/>
              <a:t>змінився</a:t>
            </a:r>
            <a:r>
              <a:rPr lang="ru-RU" sz="2700" dirty="0" smtClean="0"/>
              <a:t>. </a:t>
            </a:r>
            <a:br>
              <a:rPr lang="ru-RU" sz="2700" dirty="0" smtClean="0"/>
            </a:br>
            <a:r>
              <a:rPr lang="ru-RU" sz="2700" dirty="0" smtClean="0"/>
              <a:t>-</a:t>
            </a:r>
            <a:r>
              <a:rPr lang="ru-RU" sz="2700" dirty="0" err="1" smtClean="0"/>
              <a:t>Нове</a:t>
            </a:r>
            <a:r>
              <a:rPr lang="ru-RU" sz="2700" dirty="0" smtClean="0"/>
              <a:t> </a:t>
            </a:r>
            <a:r>
              <a:rPr lang="ru-RU" sz="2700" dirty="0" err="1" smtClean="0"/>
              <a:t>покоління</a:t>
            </a:r>
            <a:r>
              <a:rPr lang="ru-RU" sz="2700" dirty="0" smtClean="0"/>
              <a:t> </a:t>
            </a:r>
            <a:r>
              <a:rPr lang="ru-RU" sz="2700" dirty="0" err="1" smtClean="0"/>
              <a:t>вже</a:t>
            </a:r>
            <a:r>
              <a:rPr lang="ru-RU" sz="2700" dirty="0" smtClean="0"/>
              <a:t> через3-5 </a:t>
            </a:r>
            <a:r>
              <a:rPr lang="ru-RU" sz="2700" dirty="0" err="1" smtClean="0"/>
              <a:t>років</a:t>
            </a:r>
            <a:r>
              <a:rPr lang="ru-RU" sz="2700" dirty="0" smtClean="0"/>
              <a:t> стане </a:t>
            </a:r>
            <a:r>
              <a:rPr lang="ru-RU" sz="2700" dirty="0" err="1" smtClean="0"/>
              <a:t>платоспроможним</a:t>
            </a:r>
            <a:r>
              <a:rPr lang="ru-RU" sz="2700" dirty="0" smtClean="0"/>
              <a:t> и до </a:t>
            </a:r>
            <a:r>
              <a:rPr lang="ru-RU" sz="2700" dirty="0" err="1" smtClean="0"/>
              <a:t>вимог</a:t>
            </a:r>
            <a:r>
              <a:rPr lang="ru-RU" sz="2700" dirty="0" smtClean="0"/>
              <a:t> </a:t>
            </a:r>
            <a:r>
              <a:rPr lang="ru-RU" sz="2700" dirty="0" err="1" smtClean="0"/>
              <a:t>майбутніх</a:t>
            </a:r>
            <a:r>
              <a:rPr lang="ru-RU" sz="2700" dirty="0" smtClean="0"/>
              <a:t> </a:t>
            </a:r>
            <a:r>
              <a:rPr lang="ru-RU" sz="2700" dirty="0" err="1" smtClean="0"/>
              <a:t>покупців</a:t>
            </a:r>
            <a:r>
              <a:rPr lang="ru-RU" sz="2700" dirty="0" smtClean="0"/>
              <a:t> ми </a:t>
            </a:r>
            <a:r>
              <a:rPr lang="ru-RU" sz="2700" dirty="0" err="1" smtClean="0"/>
              <a:t>маємо</a:t>
            </a:r>
            <a:r>
              <a:rPr lang="ru-RU" sz="2700" dirty="0" smtClean="0"/>
              <a:t> бути </a:t>
            </a:r>
            <a:r>
              <a:rPr lang="ru-RU" sz="2700" dirty="0" err="1" smtClean="0"/>
              <a:t>підготовленні</a:t>
            </a:r>
            <a:r>
              <a:rPr lang="ru-RU" sz="2700" dirty="0" smtClean="0"/>
              <a:t>.</a:t>
            </a:r>
            <a:br>
              <a:rPr lang="ru-RU" sz="2700" dirty="0" smtClean="0"/>
            </a:br>
            <a:r>
              <a:rPr lang="ru-RU" sz="2700" dirty="0" smtClean="0"/>
              <a:t>-На вряд </a:t>
            </a:r>
            <a:r>
              <a:rPr lang="ru-RU" sz="2700" dirty="0" err="1" smtClean="0"/>
              <a:t>сучасне</a:t>
            </a:r>
            <a:r>
              <a:rPr lang="ru-RU" sz="2700" dirty="0" smtClean="0"/>
              <a:t> </a:t>
            </a:r>
            <a:r>
              <a:rPr lang="ru-RU" sz="2700" dirty="0" err="1" smtClean="0"/>
              <a:t>покоління</a:t>
            </a:r>
            <a:r>
              <a:rPr lang="ru-RU" sz="2700" dirty="0" smtClean="0"/>
              <a:t> </a:t>
            </a:r>
            <a:r>
              <a:rPr lang="ru-RU" sz="2700" dirty="0" err="1" smtClean="0"/>
              <a:t>забажає</a:t>
            </a:r>
            <a:r>
              <a:rPr lang="ru-RU" sz="2700" dirty="0" smtClean="0"/>
              <a:t> </a:t>
            </a:r>
            <a:r>
              <a:rPr lang="ru-RU" sz="2700" dirty="0" err="1" smtClean="0"/>
              <a:t>ускладнити</a:t>
            </a:r>
            <a:r>
              <a:rPr lang="ru-RU" sz="2700" dirty="0" smtClean="0"/>
              <a:t> </a:t>
            </a:r>
            <a:r>
              <a:rPr lang="ru-RU" sz="2700" dirty="0" err="1" smtClean="0"/>
              <a:t>своє</a:t>
            </a:r>
            <a:r>
              <a:rPr lang="ru-RU" sz="2700" dirty="0" smtClean="0"/>
              <a:t> </a:t>
            </a:r>
            <a:r>
              <a:rPr lang="ru-RU" sz="2700" dirty="0" err="1" smtClean="0"/>
              <a:t>життя</a:t>
            </a:r>
            <a:r>
              <a:rPr lang="ru-RU" sz="2700" dirty="0" smtClean="0"/>
              <a:t> </a:t>
            </a:r>
            <a:r>
              <a:rPr lang="ru-RU" sz="2700" dirty="0" err="1" smtClean="0"/>
              <a:t>ходженням</a:t>
            </a:r>
            <a:r>
              <a:rPr lang="ru-RU" sz="2700" dirty="0" smtClean="0"/>
              <a:t> по </a:t>
            </a:r>
            <a:r>
              <a:rPr lang="ru-RU" sz="2700" dirty="0" err="1" smtClean="0"/>
              <a:t>крамницям</a:t>
            </a:r>
            <a:r>
              <a:rPr lang="ru-RU" sz="2700" dirty="0" smtClean="0"/>
              <a:t>. </a:t>
            </a:r>
            <a:r>
              <a:rPr lang="ru-RU" sz="2700" dirty="0" err="1" smtClean="0"/>
              <a:t>Також</a:t>
            </a:r>
            <a:r>
              <a:rPr lang="ru-RU" sz="2700" dirty="0" smtClean="0"/>
              <a:t> вони не </a:t>
            </a:r>
            <a:r>
              <a:rPr lang="ru-RU" sz="2700" dirty="0" err="1" smtClean="0"/>
              <a:t>схочуть</a:t>
            </a:r>
            <a:r>
              <a:rPr lang="ru-RU" sz="2700" dirty="0" smtClean="0"/>
              <a:t> </a:t>
            </a:r>
            <a:r>
              <a:rPr lang="ru-RU" sz="2700" dirty="0" err="1" smtClean="0"/>
              <a:t>ставити</a:t>
            </a:r>
            <a:r>
              <a:rPr lang="ru-RU" sz="2700" dirty="0" smtClean="0"/>
              <a:t> себе у </a:t>
            </a:r>
            <a:r>
              <a:rPr lang="ru-RU" sz="2700" dirty="0" err="1" smtClean="0"/>
              <a:t>часові</a:t>
            </a:r>
            <a:r>
              <a:rPr lang="ru-RU" sz="2700" dirty="0" smtClean="0"/>
              <a:t> рамки </a:t>
            </a:r>
            <a:r>
              <a:rPr lang="ru-RU" sz="2700" dirty="0" err="1" smtClean="0"/>
              <a:t>робочого</a:t>
            </a:r>
            <a:r>
              <a:rPr lang="ru-RU" sz="2700" dirty="0" smtClean="0"/>
              <a:t> часу.</a:t>
            </a:r>
            <a:br>
              <a:rPr lang="ru-RU" sz="2700" dirty="0" smtClean="0"/>
            </a:br>
            <a:r>
              <a:rPr lang="ru-RU" sz="2700" dirty="0" smtClean="0"/>
              <a:t>Для того, </a:t>
            </a:r>
            <a:r>
              <a:rPr lang="ru-RU" sz="2700" b="1" dirty="0" err="1" smtClean="0"/>
              <a:t>щоб</a:t>
            </a:r>
            <a:r>
              <a:rPr lang="ru-RU" sz="2700" b="1" dirty="0" smtClean="0"/>
              <a:t> Ви могли </a:t>
            </a:r>
            <a:r>
              <a:rPr lang="ru-RU" sz="2700" dirty="0" err="1" smtClean="0"/>
              <a:t>далі</a:t>
            </a:r>
            <a:r>
              <a:rPr lang="ru-RU" sz="2700" dirty="0" smtClean="0"/>
              <a:t> </a:t>
            </a:r>
            <a:r>
              <a:rPr lang="ru-RU" sz="2700" b="1" dirty="0" smtClean="0"/>
              <a:t>оставаться на плаву: продавать </a:t>
            </a:r>
            <a:r>
              <a:rPr lang="ru-RU" sz="2700" b="1" dirty="0" err="1" smtClean="0"/>
              <a:t>товари</a:t>
            </a:r>
            <a:r>
              <a:rPr lang="ru-RU" sz="2700" b="1" dirty="0" smtClean="0"/>
              <a:t> без </a:t>
            </a:r>
            <a:r>
              <a:rPr lang="ru-RU" sz="2700" b="1" dirty="0" err="1" smtClean="0"/>
              <a:t>териториальних</a:t>
            </a:r>
            <a:r>
              <a:rPr lang="ru-RU" sz="2700" b="1" dirty="0" smtClean="0"/>
              <a:t>, </a:t>
            </a:r>
            <a:r>
              <a:rPr lang="ru-RU" sz="2700" b="1" dirty="0" err="1" smtClean="0"/>
              <a:t>часових</a:t>
            </a:r>
            <a:r>
              <a:rPr lang="ru-RU" sz="2700" b="1" dirty="0" smtClean="0"/>
              <a:t> та </a:t>
            </a:r>
            <a:r>
              <a:rPr lang="ru-RU" sz="2700" b="1" dirty="0" err="1" smtClean="0"/>
              <a:t>інших</a:t>
            </a:r>
            <a:r>
              <a:rPr lang="ru-RU" sz="2700" b="1" dirty="0" smtClean="0"/>
              <a:t> </a:t>
            </a:r>
            <a:r>
              <a:rPr lang="ru-RU" sz="2700" b="1" dirty="0" err="1" smtClean="0"/>
              <a:t>обмежень</a:t>
            </a:r>
            <a:r>
              <a:rPr lang="ru-RU" sz="2700" b="1" dirty="0" smtClean="0"/>
              <a:t> </a:t>
            </a:r>
            <a:r>
              <a:rPr lang="ru-RU" sz="2700" dirty="0" smtClean="0"/>
              <a:t>Вам </a:t>
            </a:r>
            <a:r>
              <a:rPr lang="ru-RU" sz="2700" dirty="0" err="1" smtClean="0"/>
              <a:t>потрібно</a:t>
            </a:r>
            <a:r>
              <a:rPr lang="ru-RU" sz="2700" dirty="0" smtClean="0"/>
              <a:t> </a:t>
            </a:r>
            <a:r>
              <a:rPr lang="ru-RU" sz="2700" dirty="0" err="1" smtClean="0"/>
              <a:t>опанувать</a:t>
            </a:r>
            <a:r>
              <a:rPr lang="ru-RU" sz="2700" dirty="0" smtClean="0"/>
              <a:t> </a:t>
            </a:r>
            <a:r>
              <a:rPr lang="ru-RU" sz="2700" dirty="0" err="1" smtClean="0"/>
              <a:t>інтернет</a:t>
            </a:r>
            <a:r>
              <a:rPr lang="ru-RU" sz="2700" dirty="0" smtClean="0"/>
              <a:t> </a:t>
            </a:r>
            <a:r>
              <a:rPr lang="ru-RU" sz="2700" dirty="0" err="1" smtClean="0"/>
              <a:t>простір</a:t>
            </a:r>
            <a:r>
              <a:rPr lang="ru-RU" sz="2700" dirty="0" smtClean="0"/>
              <a:t>.</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3406181210"/>
              </p:ext>
            </p:extLst>
          </p:nvPr>
        </p:nvGraphicFramePr>
        <p:xfrm>
          <a:off x="1371600" y="310991"/>
          <a:ext cx="9296400" cy="913130"/>
        </p:xfrm>
        <a:graphic>
          <a:graphicData uri="http://schemas.openxmlformats.org/drawingml/2006/table">
            <a:tbl>
              <a:tblPr firstRow="1" firstCol="1" bandRow="1"/>
              <a:tblGrid>
                <a:gridCol w="9296400">
                  <a:extLst>
                    <a:ext uri="{9D8B030D-6E8A-4147-A177-3AD203B41FA5}">
                      <a16:colId xmlns:a16="http://schemas.microsoft.com/office/drawing/2014/main" val="993881931"/>
                    </a:ext>
                  </a:extLst>
                </a:gridCol>
              </a:tblGrid>
              <a:tr h="811372">
                <a:tc>
                  <a:txBody>
                    <a:bodyPr/>
                    <a:lstStyle/>
                    <a:p>
                      <a:pPr>
                        <a:lnSpc>
                          <a:spcPct val="107000"/>
                        </a:lnSpc>
                        <a:spcAft>
                          <a:spcPts val="0"/>
                        </a:spcAft>
                      </a:pPr>
                      <a:r>
                        <a:rPr lang="uk-UA" sz="2800" dirty="0">
                          <a:effectLst/>
                          <a:latin typeface="Calibri" panose="020F0502020204030204" pitchFamily="34" charset="0"/>
                          <a:ea typeface="Calibri" panose="020F0502020204030204" pitchFamily="34" charset="0"/>
                          <a:cs typeface="Times New Roman" panose="02020603050405020304" pitchFamily="18" charset="0"/>
                        </a:rPr>
                        <a:t>комерційна </a:t>
                      </a:r>
                      <a:r>
                        <a:rPr lang="uk-UA" sz="2800" dirty="0" smtClean="0">
                          <a:effectLst/>
                          <a:latin typeface="Calibri" panose="020F0502020204030204" pitchFamily="34" charset="0"/>
                          <a:ea typeface="Calibri" panose="020F0502020204030204" pitchFamily="34" charset="0"/>
                          <a:cs typeface="Times New Roman" panose="02020603050405020304" pitchFamily="18" charset="0"/>
                        </a:rPr>
                        <a:t>пропозиція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800" b="1" dirty="0" smtClean="0">
                          <a:effectLst/>
                          <a:latin typeface="Calibri" panose="020F0502020204030204" pitchFamily="34" charset="0"/>
                          <a:ea typeface="Calibri" panose="020F0502020204030204" pitchFamily="34" charset="0"/>
                          <a:cs typeface="Times New Roman" panose="02020603050405020304" pitchFamily="18" charset="0"/>
                        </a:rPr>
                        <a:t>про перехід</a:t>
                      </a:r>
                      <a:r>
                        <a:rPr lang="uk-UA" sz="2800" b="1" baseline="0" dirty="0" smtClean="0">
                          <a:effectLst/>
                          <a:latin typeface="Calibri" panose="020F0502020204030204" pitchFamily="34" charset="0"/>
                          <a:ea typeface="Calibri" panose="020F0502020204030204" pitchFamily="34" charset="0"/>
                          <a:cs typeface="Times New Roman" panose="02020603050405020304" pitchFamily="18" charset="0"/>
                        </a:rPr>
                        <a:t> в інтернет бізнес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72055164"/>
                  </a:ext>
                </a:extLst>
              </a:tr>
            </a:tbl>
          </a:graphicData>
        </a:graphic>
      </p:graphicFrame>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3409"/>
            <a:ext cx="3490912" cy="1234591"/>
          </a:xfrm>
          <a:prstGeom prst="rect">
            <a:avLst/>
          </a:prstGeom>
        </p:spPr>
      </p:pic>
      <p:sp>
        <p:nvSpPr>
          <p:cNvPr id="6" name="Подзаголовок 2"/>
          <p:cNvSpPr txBox="1">
            <a:spLocks/>
          </p:cNvSpPr>
          <p:nvPr/>
        </p:nvSpPr>
        <p:spPr>
          <a:xfrm>
            <a:off x="7906657" y="5462050"/>
            <a:ext cx="4241800" cy="13959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uk-UA" sz="1800" dirty="0" smtClean="0"/>
              <a:t>068-80-50-900   </a:t>
            </a:r>
            <a:r>
              <a:rPr lang="ru-RU" sz="1800" dirty="0" err="1" smtClean="0"/>
              <a:t>Олена</a:t>
            </a:r>
            <a:endParaRPr lang="ru-RU" sz="1800" dirty="0" smtClean="0"/>
          </a:p>
          <a:p>
            <a:pPr algn="r"/>
            <a:r>
              <a:rPr lang="ru-RU" sz="1800" dirty="0" smtClean="0"/>
              <a:t> </a:t>
            </a:r>
            <a:r>
              <a:rPr lang="en-US" sz="1800" dirty="0" smtClean="0"/>
              <a:t>Email</a:t>
            </a:r>
            <a:r>
              <a:rPr lang="uk-UA" sz="1800" dirty="0" smtClean="0"/>
              <a:t>: </a:t>
            </a:r>
            <a:r>
              <a:rPr lang="en-US" sz="1800" dirty="0" smtClean="0">
                <a:hlinkClick r:id="rId3"/>
              </a:rPr>
              <a:t>arina81@i.ua</a:t>
            </a:r>
            <a:r>
              <a:rPr lang="uk-UA" sz="1800" dirty="0" smtClean="0"/>
              <a:t> </a:t>
            </a:r>
          </a:p>
          <a:p>
            <a:pPr algn="r"/>
            <a:r>
              <a:rPr lang="uk-UA" sz="1800" dirty="0" smtClean="0"/>
              <a:t>сайт: </a:t>
            </a:r>
            <a:r>
              <a:rPr lang="en-US" sz="1050" dirty="0" smtClean="0">
                <a:hlinkClick r:id="rId4"/>
              </a:rPr>
              <a:t>https://tilda.cc/page</a:t>
            </a:r>
            <a:r>
              <a:rPr lang="en-US" sz="1050" dirty="0" smtClean="0">
                <a:hlinkClick r:id="rId4"/>
              </a:rPr>
              <a:t>/?pageid=6611876#rec116821053</a:t>
            </a:r>
            <a:r>
              <a:rPr lang="en-US" sz="1050" dirty="0" smtClean="0"/>
              <a:t> </a:t>
            </a:r>
            <a:endParaRPr lang="en-US" sz="1050" dirty="0" smtClean="0"/>
          </a:p>
          <a:p>
            <a:endParaRPr lang="ru-RU" dirty="0"/>
          </a:p>
        </p:txBody>
      </p:sp>
    </p:spTree>
    <p:extLst>
      <p:ext uri="{BB962C8B-B14F-4D97-AF65-F5344CB8AC3E}">
        <p14:creationId xmlns:p14="http://schemas.microsoft.com/office/powerpoint/2010/main" val="3604408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0472" y="1377497"/>
            <a:ext cx="10515600" cy="3537403"/>
          </a:xfrm>
        </p:spPr>
        <p:txBody>
          <a:bodyPr>
            <a:normAutofit fontScale="90000"/>
          </a:bodyPr>
          <a:lstStyle/>
          <a:p>
            <a:r>
              <a:rPr lang="ru-RU" dirty="0"/>
              <a:t>Як </a:t>
            </a:r>
            <a:r>
              <a:rPr lang="ru-RU" dirty="0" err="1"/>
              <a:t>працювати</a:t>
            </a:r>
            <a:r>
              <a:rPr lang="ru-RU" dirty="0"/>
              <a:t> в </a:t>
            </a:r>
            <a:r>
              <a:rPr lang="ru-RU" dirty="0" err="1"/>
              <a:t>віртуальному</a:t>
            </a:r>
            <a:r>
              <a:rPr lang="ru-RU" dirty="0"/>
              <a:t> </a:t>
            </a:r>
            <a:r>
              <a:rPr lang="ru-RU" dirty="0" err="1"/>
              <a:t>напрямку</a:t>
            </a:r>
            <a:r>
              <a:rPr lang="ru-RU" dirty="0" smtClean="0"/>
              <a:t>.</a:t>
            </a:r>
            <a:br>
              <a:rPr lang="ru-RU" dirty="0" smtClean="0"/>
            </a:br>
            <a:r>
              <a:rPr lang="ru-RU" sz="2800" dirty="0" smtClean="0"/>
              <a:t>-Зараз не </a:t>
            </a:r>
            <a:r>
              <a:rPr lang="ru-RU" sz="2800" dirty="0" err="1" smtClean="0"/>
              <a:t>достатньо</a:t>
            </a:r>
            <a:r>
              <a:rPr lang="ru-RU" sz="2800" dirty="0" smtClean="0"/>
              <a:t> просто </a:t>
            </a:r>
            <a:r>
              <a:rPr lang="ru-RU" sz="2800" dirty="0" err="1" smtClean="0"/>
              <a:t>створити</a:t>
            </a:r>
            <a:r>
              <a:rPr lang="ru-RU" sz="2800" dirty="0" smtClean="0"/>
              <a:t> </a:t>
            </a:r>
            <a:r>
              <a:rPr lang="ru-RU" sz="2800" dirty="0" err="1" smtClean="0"/>
              <a:t>свій</a:t>
            </a:r>
            <a:r>
              <a:rPr lang="ru-RU" sz="2800" dirty="0" smtClean="0"/>
              <a:t> сайт і </a:t>
            </a:r>
            <a:r>
              <a:rPr lang="ru-RU" sz="2800" dirty="0" err="1" smtClean="0"/>
              <a:t>чекати</a:t>
            </a:r>
            <a:r>
              <a:rPr lang="ru-RU" sz="2800" dirty="0" smtClean="0"/>
              <a:t> </a:t>
            </a:r>
            <a:r>
              <a:rPr lang="ru-RU" sz="2800" dirty="0" err="1" smtClean="0"/>
              <a:t>підвищення</a:t>
            </a:r>
            <a:r>
              <a:rPr lang="ru-RU" sz="2800" dirty="0" smtClean="0"/>
              <a:t> </a:t>
            </a:r>
            <a:r>
              <a:rPr lang="ru-RU" sz="2800" dirty="0" err="1" smtClean="0"/>
              <a:t>продажів</a:t>
            </a:r>
            <a:r>
              <a:rPr lang="ru-RU" sz="2800" dirty="0" smtClean="0"/>
              <a:t>. </a:t>
            </a:r>
            <a:br>
              <a:rPr lang="ru-RU" sz="2800" dirty="0" smtClean="0"/>
            </a:br>
            <a:r>
              <a:rPr lang="ru-RU" sz="2800" dirty="0" err="1" smtClean="0"/>
              <a:t>потрібно</a:t>
            </a:r>
            <a:r>
              <a:rPr lang="ru-RU" sz="2800" dirty="0" smtClean="0"/>
              <a:t>: </a:t>
            </a:r>
            <a:br>
              <a:rPr lang="ru-RU" sz="2800" dirty="0" smtClean="0"/>
            </a:br>
            <a:r>
              <a:rPr lang="ru-RU" sz="2800" dirty="0" smtClean="0"/>
              <a:t>1.Визначитися з </a:t>
            </a:r>
            <a:r>
              <a:rPr lang="ru-RU" sz="2800" dirty="0" err="1" smtClean="0"/>
              <a:t>напрямком</a:t>
            </a:r>
            <a:r>
              <a:rPr lang="ru-RU" sz="2800" dirty="0" smtClean="0"/>
              <a:t> </a:t>
            </a:r>
            <a:r>
              <a:rPr lang="ru-RU" sz="2800" dirty="0" err="1" smtClean="0"/>
              <a:t>номенклатури</a:t>
            </a:r>
            <a:r>
              <a:rPr lang="ru-RU" sz="2800" dirty="0" smtClean="0"/>
              <a:t> та </a:t>
            </a:r>
            <a:r>
              <a:rPr lang="ru-RU" sz="2800" dirty="0" err="1" smtClean="0"/>
              <a:t>асортимента</a:t>
            </a:r>
            <a:r>
              <a:rPr lang="ru-RU" sz="2800" dirty="0" smtClean="0"/>
              <a:t/>
            </a:r>
            <a:br>
              <a:rPr lang="ru-RU" sz="2800" dirty="0" smtClean="0"/>
            </a:br>
            <a:r>
              <a:rPr lang="ru-RU" sz="2800" dirty="0" smtClean="0"/>
              <a:t>2.Створити сайт. </a:t>
            </a:r>
            <a:r>
              <a:rPr lang="ru-RU" sz="2800" dirty="0" err="1" smtClean="0"/>
              <a:t>Зайняться</a:t>
            </a:r>
            <a:r>
              <a:rPr lang="ru-RU" sz="2800" dirty="0" smtClean="0"/>
              <a:t> </a:t>
            </a:r>
            <a:r>
              <a:rPr lang="ru-RU" sz="2800" dirty="0" err="1" smtClean="0"/>
              <a:t>його</a:t>
            </a:r>
            <a:r>
              <a:rPr lang="ru-RU" sz="2800" dirty="0" smtClean="0"/>
              <a:t> </a:t>
            </a:r>
            <a:r>
              <a:rPr lang="ru-RU" sz="2800" dirty="0" err="1" smtClean="0"/>
              <a:t>розкруткой</a:t>
            </a:r>
            <a:r>
              <a:rPr lang="ru-RU" sz="2800" dirty="0" smtClean="0"/>
              <a:t>.</a:t>
            </a:r>
            <a:br>
              <a:rPr lang="ru-RU" sz="2800" dirty="0" smtClean="0"/>
            </a:br>
            <a:r>
              <a:rPr lang="ru-RU" sz="2800" dirty="0" smtClean="0"/>
              <a:t>3.Визначити </a:t>
            </a:r>
            <a:r>
              <a:rPr lang="ru-RU" sz="2800" dirty="0" err="1" smtClean="0"/>
              <a:t>цільву</a:t>
            </a:r>
            <a:r>
              <a:rPr lang="ru-RU" sz="2800" dirty="0" smtClean="0"/>
              <a:t> </a:t>
            </a:r>
            <a:r>
              <a:rPr lang="ru-RU" sz="2800" dirty="0" err="1" smtClean="0"/>
              <a:t>аудиторію</a:t>
            </a:r>
            <a:r>
              <a:rPr lang="ru-RU" sz="2800" dirty="0" smtClean="0"/>
              <a:t> з </a:t>
            </a:r>
            <a:r>
              <a:rPr lang="ru-RU" sz="2800" dirty="0" err="1" smtClean="0"/>
              <a:t>якої</a:t>
            </a:r>
            <a:r>
              <a:rPr lang="ru-RU" sz="2800" dirty="0" smtClean="0"/>
              <a:t> </a:t>
            </a:r>
            <a:r>
              <a:rPr lang="ru-RU" sz="2800" dirty="0" err="1" smtClean="0"/>
              <a:t>бажаєте</a:t>
            </a:r>
            <a:r>
              <a:rPr lang="ru-RU" sz="2800" dirty="0" smtClean="0"/>
              <a:t> </a:t>
            </a:r>
            <a:r>
              <a:rPr lang="ru-RU" sz="2800" dirty="0" err="1" smtClean="0"/>
              <a:t>працювати</a:t>
            </a:r>
            <a:r>
              <a:rPr lang="ru-RU" sz="2800" dirty="0" smtClean="0"/>
              <a:t>.</a:t>
            </a:r>
            <a:br>
              <a:rPr lang="ru-RU" sz="2800" dirty="0" smtClean="0"/>
            </a:br>
            <a:r>
              <a:rPr lang="ru-RU" sz="2800" dirty="0" smtClean="0"/>
              <a:t>4.Розподіліть </a:t>
            </a:r>
            <a:r>
              <a:rPr lang="ru-RU" sz="2800" dirty="0" err="1" smtClean="0"/>
              <a:t>обов’язки</a:t>
            </a:r>
            <a:r>
              <a:rPr lang="ru-RU" sz="2800" dirty="0" smtClean="0"/>
              <a:t> </a:t>
            </a:r>
            <a:r>
              <a:rPr lang="ru-RU" sz="2800" dirty="0" err="1" smtClean="0"/>
              <a:t>між</a:t>
            </a:r>
            <a:r>
              <a:rPr lang="ru-RU" sz="2800" dirty="0" smtClean="0"/>
              <a:t> персоналом. </a:t>
            </a:r>
            <a:br>
              <a:rPr lang="ru-RU" sz="2800" dirty="0" smtClean="0"/>
            </a:br>
            <a:r>
              <a:rPr lang="ru-RU" sz="2800" dirty="0" smtClean="0"/>
              <a:t>5.Аналізувати </a:t>
            </a:r>
            <a:r>
              <a:rPr lang="ru-RU" sz="2800" dirty="0" err="1" smtClean="0"/>
              <a:t>якість</a:t>
            </a:r>
            <a:r>
              <a:rPr lang="ru-RU" sz="2800" dirty="0" smtClean="0"/>
              <a:t> </a:t>
            </a:r>
            <a:r>
              <a:rPr lang="ru-RU" sz="2800" dirty="0" err="1" smtClean="0"/>
              <a:t>забезпечення</a:t>
            </a:r>
            <a:r>
              <a:rPr lang="ru-RU" sz="2800" dirty="0" smtClean="0"/>
              <a:t> </a:t>
            </a:r>
            <a:r>
              <a:rPr lang="ru-RU" sz="2800" dirty="0" err="1" smtClean="0"/>
              <a:t>попиту</a:t>
            </a:r>
            <a:r>
              <a:rPr lang="ru-RU" sz="2800" dirty="0" smtClean="0"/>
              <a:t>.</a:t>
            </a:r>
            <a:br>
              <a:rPr lang="ru-RU" sz="2800" dirty="0" smtClean="0"/>
            </a:br>
            <a:r>
              <a:rPr lang="ru-RU" sz="2800" dirty="0" smtClean="0"/>
              <a:t>Та </a:t>
            </a:r>
            <a:r>
              <a:rPr lang="ru-RU" sz="2800" dirty="0" err="1" smtClean="0"/>
              <a:t>вирішити</a:t>
            </a:r>
            <a:r>
              <a:rPr lang="ru-RU" sz="2800" dirty="0" smtClean="0"/>
              <a:t> </a:t>
            </a:r>
            <a:r>
              <a:rPr lang="ru-RU" sz="2800" dirty="0" err="1" smtClean="0"/>
              <a:t>багато</a:t>
            </a:r>
            <a:r>
              <a:rPr lang="ru-RU" sz="2800" dirty="0" smtClean="0"/>
              <a:t> </a:t>
            </a:r>
            <a:r>
              <a:rPr lang="ru-RU" sz="2800" dirty="0" err="1" smtClean="0"/>
              <a:t>інших</a:t>
            </a:r>
            <a:r>
              <a:rPr lang="ru-RU" sz="2800" dirty="0" smtClean="0"/>
              <a:t> </a:t>
            </a:r>
            <a:r>
              <a:rPr lang="ru-RU" sz="2800" dirty="0" err="1" smtClean="0"/>
              <a:t>питань</a:t>
            </a:r>
            <a:r>
              <a:rPr lang="ru-RU" sz="2800" dirty="0" smtClean="0"/>
              <a:t>. Або </a:t>
            </a:r>
            <a:r>
              <a:rPr lang="ru-RU" sz="2800" b="1" dirty="0" err="1" smtClean="0"/>
              <a:t>доручити</a:t>
            </a:r>
            <a:r>
              <a:rPr lang="ru-RU" sz="2800" b="1" dirty="0" smtClean="0"/>
              <a:t> </a:t>
            </a:r>
            <a:r>
              <a:rPr lang="ru-RU" sz="2800" b="1" dirty="0" err="1" smtClean="0"/>
              <a:t>вирішення</a:t>
            </a:r>
            <a:r>
              <a:rPr lang="ru-RU" sz="2800" b="1" dirty="0" smtClean="0"/>
              <a:t> </a:t>
            </a:r>
            <a:r>
              <a:rPr lang="ru-RU" sz="2800" b="1" dirty="0" err="1" smtClean="0"/>
              <a:t>ціх</a:t>
            </a:r>
            <a:r>
              <a:rPr lang="ru-RU" sz="2800" b="1" dirty="0" smtClean="0"/>
              <a:t> </a:t>
            </a:r>
            <a:r>
              <a:rPr lang="ru-RU" sz="2800" b="1" dirty="0" err="1" smtClean="0"/>
              <a:t>питань</a:t>
            </a:r>
            <a:r>
              <a:rPr lang="ru-RU" sz="2800" b="1" dirty="0" smtClean="0"/>
              <a:t> нам</a:t>
            </a:r>
            <a:r>
              <a:rPr lang="ru-RU" sz="2800" dirty="0" smtClean="0"/>
              <a:t>.</a:t>
            </a:r>
            <a:endParaRPr lang="ru-RU" sz="2800" dirty="0"/>
          </a:p>
        </p:txBody>
      </p:sp>
      <p:graphicFrame>
        <p:nvGraphicFramePr>
          <p:cNvPr id="3" name="Таблица 2"/>
          <p:cNvGraphicFramePr>
            <a:graphicFrameLocks noGrp="1"/>
          </p:cNvGraphicFramePr>
          <p:nvPr>
            <p:extLst>
              <p:ext uri="{D42A27DB-BD31-4B8C-83A1-F6EECF244321}">
                <p14:modId xmlns:p14="http://schemas.microsoft.com/office/powerpoint/2010/main" val="3826407028"/>
              </p:ext>
            </p:extLst>
          </p:nvPr>
        </p:nvGraphicFramePr>
        <p:xfrm>
          <a:off x="1371600" y="310991"/>
          <a:ext cx="9296400" cy="892874"/>
        </p:xfrm>
        <a:graphic>
          <a:graphicData uri="http://schemas.openxmlformats.org/drawingml/2006/table">
            <a:tbl>
              <a:tblPr firstRow="1" firstCol="1" bandRow="1"/>
              <a:tblGrid>
                <a:gridCol w="9296400">
                  <a:extLst>
                    <a:ext uri="{9D8B030D-6E8A-4147-A177-3AD203B41FA5}">
                      <a16:colId xmlns:a16="http://schemas.microsoft.com/office/drawing/2014/main" val="993881931"/>
                    </a:ext>
                  </a:extLst>
                </a:gridCol>
              </a:tblGrid>
              <a:tr h="811372">
                <a:tc>
                  <a:txBody>
                    <a:bodyPr/>
                    <a:lstStyle/>
                    <a:p>
                      <a:pPr>
                        <a:lnSpc>
                          <a:spcPct val="107000"/>
                        </a:lnSpc>
                        <a:spcAft>
                          <a:spcPts val="0"/>
                        </a:spcAft>
                      </a:pPr>
                      <a:r>
                        <a:rPr lang="uk-UA" sz="2800" dirty="0">
                          <a:effectLst/>
                          <a:latin typeface="Calibri" panose="020F0502020204030204" pitchFamily="34" charset="0"/>
                          <a:ea typeface="Calibri" panose="020F0502020204030204" pitchFamily="34" charset="0"/>
                          <a:cs typeface="Times New Roman" panose="02020603050405020304" pitchFamily="18" charset="0"/>
                        </a:rPr>
                        <a:t>комерційна </a:t>
                      </a:r>
                      <a:r>
                        <a:rPr lang="uk-UA" sz="2800" dirty="0" smtClean="0">
                          <a:effectLst/>
                          <a:latin typeface="Calibri" panose="020F0502020204030204" pitchFamily="34" charset="0"/>
                          <a:ea typeface="Calibri" panose="020F0502020204030204" pitchFamily="34" charset="0"/>
                          <a:cs typeface="Times New Roman" panose="02020603050405020304" pitchFamily="18" charset="0"/>
                        </a:rPr>
                        <a:t>пропозиція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800" b="1" dirty="0" smtClean="0">
                          <a:effectLst/>
                          <a:latin typeface="Calibri" panose="020F0502020204030204" pitchFamily="34" charset="0"/>
                          <a:ea typeface="Calibri" panose="020F0502020204030204" pitchFamily="34" charset="0"/>
                          <a:cs typeface="Times New Roman" panose="02020603050405020304" pitchFamily="18" charset="0"/>
                        </a:rPr>
                        <a:t>про перехід</a:t>
                      </a:r>
                      <a:r>
                        <a:rPr lang="uk-UA" sz="2800" b="1" baseline="0" dirty="0" smtClean="0">
                          <a:effectLst/>
                          <a:latin typeface="Calibri" panose="020F0502020204030204" pitchFamily="34" charset="0"/>
                          <a:ea typeface="Calibri" panose="020F0502020204030204" pitchFamily="34" charset="0"/>
                          <a:cs typeface="Times New Roman" panose="02020603050405020304" pitchFamily="18" charset="0"/>
                        </a:rPr>
                        <a:t> в інтернет бізнес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72055164"/>
                  </a:ext>
                </a:extLst>
              </a:tr>
            </a:tbl>
          </a:graphicData>
        </a:graphic>
      </p:graphicFrame>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99059"/>
            <a:ext cx="3490912" cy="1234591"/>
          </a:xfrm>
          <a:prstGeom prst="rect">
            <a:avLst/>
          </a:prstGeom>
        </p:spPr>
      </p:pic>
      <p:sp>
        <p:nvSpPr>
          <p:cNvPr id="6" name="Подзаголовок 2"/>
          <p:cNvSpPr txBox="1">
            <a:spLocks/>
          </p:cNvSpPr>
          <p:nvPr/>
        </p:nvSpPr>
        <p:spPr>
          <a:xfrm>
            <a:off x="7906657" y="5462050"/>
            <a:ext cx="4241800" cy="13959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uk-UA" sz="1800" dirty="0" smtClean="0"/>
              <a:t>068-80-50-900   </a:t>
            </a:r>
            <a:r>
              <a:rPr lang="ru-RU" sz="1800" dirty="0" err="1" smtClean="0"/>
              <a:t>Олена</a:t>
            </a:r>
            <a:endParaRPr lang="ru-RU" sz="1800" dirty="0" smtClean="0"/>
          </a:p>
          <a:p>
            <a:pPr algn="r"/>
            <a:r>
              <a:rPr lang="ru-RU" sz="1800" dirty="0" smtClean="0"/>
              <a:t> </a:t>
            </a:r>
            <a:r>
              <a:rPr lang="en-US" sz="1800" dirty="0" smtClean="0"/>
              <a:t>Email</a:t>
            </a:r>
            <a:r>
              <a:rPr lang="uk-UA" sz="1800" dirty="0" smtClean="0"/>
              <a:t>: </a:t>
            </a:r>
            <a:r>
              <a:rPr lang="en-US" sz="1800" dirty="0" smtClean="0">
                <a:hlinkClick r:id="rId3"/>
              </a:rPr>
              <a:t>arina81@i.ua</a:t>
            </a:r>
            <a:r>
              <a:rPr lang="uk-UA" sz="1800" dirty="0" smtClean="0"/>
              <a:t> </a:t>
            </a:r>
          </a:p>
          <a:p>
            <a:pPr algn="r"/>
            <a:r>
              <a:rPr lang="uk-UA" sz="1800" dirty="0" smtClean="0"/>
              <a:t>сайт: </a:t>
            </a:r>
            <a:r>
              <a:rPr lang="en-US" sz="1050" dirty="0" smtClean="0">
                <a:hlinkClick r:id="rId4"/>
              </a:rPr>
              <a:t>https://tilda.cc/page</a:t>
            </a:r>
            <a:r>
              <a:rPr lang="en-US" sz="1050" dirty="0" smtClean="0">
                <a:hlinkClick r:id="rId4"/>
              </a:rPr>
              <a:t>/?pageid=6611876#rec116821053</a:t>
            </a:r>
            <a:r>
              <a:rPr lang="en-US" sz="1050" dirty="0" smtClean="0"/>
              <a:t> </a:t>
            </a:r>
            <a:endParaRPr lang="en-US" sz="1050" dirty="0" smtClean="0"/>
          </a:p>
        </p:txBody>
      </p:sp>
    </p:spTree>
    <p:extLst>
      <p:ext uri="{BB962C8B-B14F-4D97-AF65-F5344CB8AC3E}">
        <p14:creationId xmlns:p14="http://schemas.microsoft.com/office/powerpoint/2010/main" val="1079417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8457" y="1224121"/>
            <a:ext cx="10564586" cy="4001022"/>
          </a:xfrm>
        </p:spPr>
        <p:txBody>
          <a:bodyPr>
            <a:normAutofit fontScale="90000"/>
          </a:bodyPr>
          <a:lstStyle/>
          <a:p>
            <a:r>
              <a:rPr lang="ru-RU" sz="2700" dirty="0" smtClean="0"/>
              <a:t> </a:t>
            </a:r>
            <a:r>
              <a:rPr lang="ru-RU" sz="2700" b="1" dirty="0" err="1"/>
              <a:t>Роботи</a:t>
            </a:r>
            <a:r>
              <a:rPr lang="ru-RU" sz="2700" b="1" dirty="0"/>
              <a:t> </a:t>
            </a:r>
            <a:r>
              <a:rPr lang="ru-RU" sz="2700" b="1" dirty="0" err="1"/>
              <a:t>які</a:t>
            </a:r>
            <a:r>
              <a:rPr lang="ru-RU" sz="2700" b="1" dirty="0"/>
              <a:t> </a:t>
            </a:r>
            <a:r>
              <a:rPr lang="ru-RU" sz="2700" b="1" dirty="0" err="1"/>
              <a:t>складають</a:t>
            </a:r>
            <a:r>
              <a:rPr lang="ru-RU" sz="2700" b="1" dirty="0"/>
              <a:t> </a:t>
            </a:r>
            <a:r>
              <a:rPr lang="ru-RU" sz="2700" b="1" dirty="0" err="1"/>
              <a:t>послуги</a:t>
            </a:r>
            <a:r>
              <a:rPr lang="ru-RU" sz="2700" b="1" dirty="0" smtClean="0"/>
              <a:t>.</a:t>
            </a:r>
            <a:r>
              <a:rPr lang="ru-RU" sz="2700" dirty="0" smtClean="0"/>
              <a:t/>
            </a:r>
            <a:br>
              <a:rPr lang="ru-RU" sz="2700" dirty="0" smtClean="0"/>
            </a:br>
            <a:r>
              <a:rPr lang="ru-RU" sz="2700" dirty="0" smtClean="0"/>
              <a:t> 1. </a:t>
            </a:r>
            <a:r>
              <a:rPr lang="ru-RU" sz="2700" dirty="0" err="1" smtClean="0"/>
              <a:t>Допомога</a:t>
            </a:r>
            <a:r>
              <a:rPr lang="ru-RU" sz="2700" dirty="0" smtClean="0"/>
              <a:t> в </a:t>
            </a:r>
            <a:r>
              <a:rPr lang="ru-RU" sz="2700" dirty="0" err="1" smtClean="0"/>
              <a:t>визначенн</a:t>
            </a:r>
            <a:r>
              <a:rPr lang="uk-UA" sz="2700" dirty="0" smtClean="0"/>
              <a:t>і сильних сторін Вашого бізнесу. Того, що буде мать попит на інтернет ринку.</a:t>
            </a:r>
            <a:br>
              <a:rPr lang="uk-UA" sz="2700" dirty="0" smtClean="0"/>
            </a:br>
            <a:r>
              <a:rPr lang="uk-UA" sz="2700" dirty="0" smtClean="0"/>
              <a:t> 2. Створення сайту. Наповнення </a:t>
            </a:r>
            <a:r>
              <a:rPr lang="ru-RU" sz="2700" dirty="0" err="1" smtClean="0"/>
              <a:t>сематичного</a:t>
            </a:r>
            <a:r>
              <a:rPr lang="ru-RU" sz="2700" dirty="0" smtClean="0"/>
              <a:t> ядра </a:t>
            </a:r>
            <a:r>
              <a:rPr lang="ru-RU" sz="2700" dirty="0" err="1" smtClean="0"/>
              <a:t>ключовими</a:t>
            </a:r>
            <a:r>
              <a:rPr lang="ru-RU" sz="2700" dirty="0" smtClean="0"/>
              <a:t> словами (для </a:t>
            </a:r>
            <a:r>
              <a:rPr lang="ru-RU" sz="2700" dirty="0" err="1" smtClean="0"/>
              <a:t>якісної</a:t>
            </a:r>
            <a:r>
              <a:rPr lang="ru-RU" sz="2700" dirty="0" smtClean="0"/>
              <a:t> </a:t>
            </a:r>
            <a:r>
              <a:rPr lang="ru-RU" sz="2700" dirty="0" err="1"/>
              <a:t>р</a:t>
            </a:r>
            <a:r>
              <a:rPr lang="ru-RU" sz="2700" dirty="0" err="1" smtClean="0"/>
              <a:t>оботи</a:t>
            </a:r>
            <a:r>
              <a:rPr lang="ru-RU" sz="2700" dirty="0" smtClean="0"/>
              <a:t> </a:t>
            </a:r>
            <a:r>
              <a:rPr lang="ru-RU" sz="2700" dirty="0" err="1" smtClean="0"/>
              <a:t>пошукових</a:t>
            </a:r>
            <a:r>
              <a:rPr lang="ru-RU" sz="2700" dirty="0" smtClean="0"/>
              <a:t> систем).</a:t>
            </a:r>
            <a:br>
              <a:rPr lang="ru-RU" sz="2700" dirty="0" smtClean="0"/>
            </a:br>
            <a:r>
              <a:rPr lang="ru-RU" sz="2700" dirty="0" smtClean="0"/>
              <a:t> 3. </a:t>
            </a:r>
            <a:r>
              <a:rPr lang="ru-RU" sz="2700" dirty="0" err="1" smtClean="0"/>
              <a:t>Направлення</a:t>
            </a:r>
            <a:r>
              <a:rPr lang="ru-RU" sz="2700" dirty="0" smtClean="0"/>
              <a:t> </a:t>
            </a:r>
            <a:r>
              <a:rPr lang="ru-RU" sz="2700" dirty="0" err="1" smtClean="0"/>
              <a:t>реклами</a:t>
            </a:r>
            <a:r>
              <a:rPr lang="ru-RU" sz="2700" dirty="0" smtClean="0"/>
              <a:t> сайту на </a:t>
            </a:r>
            <a:r>
              <a:rPr lang="ru-RU" sz="2700" dirty="0" err="1" smtClean="0"/>
              <a:t>цільову</a:t>
            </a:r>
            <a:r>
              <a:rPr lang="ru-RU" sz="2700" dirty="0" smtClean="0"/>
              <a:t> </a:t>
            </a:r>
            <a:r>
              <a:rPr lang="ru-RU" sz="2700" dirty="0" err="1" smtClean="0"/>
              <a:t>аудиторію</a:t>
            </a:r>
            <a:r>
              <a:rPr lang="ru-RU" sz="2700" dirty="0" smtClean="0"/>
              <a:t>. (</a:t>
            </a:r>
            <a:r>
              <a:rPr lang="ru-RU" sz="2700" dirty="0" err="1" smtClean="0"/>
              <a:t>Саме</a:t>
            </a:r>
            <a:r>
              <a:rPr lang="ru-RU" sz="2700" dirty="0" smtClean="0"/>
              <a:t> </a:t>
            </a:r>
            <a:r>
              <a:rPr lang="ru-RU" sz="2700" dirty="0" err="1" smtClean="0"/>
              <a:t>тим</a:t>
            </a:r>
            <a:r>
              <a:rPr lang="ru-RU" sz="2700" dirty="0" smtClean="0"/>
              <a:t>, </a:t>
            </a:r>
            <a:r>
              <a:rPr lang="ru-RU" sz="2700" dirty="0" err="1" smtClean="0"/>
              <a:t>користувачам</a:t>
            </a:r>
            <a:r>
              <a:rPr lang="ru-RU" sz="2700" dirty="0" smtClean="0"/>
              <a:t>, </a:t>
            </a:r>
            <a:r>
              <a:rPr lang="ru-RU" sz="2700" dirty="0" err="1" smtClean="0"/>
              <a:t>які</a:t>
            </a:r>
            <a:r>
              <a:rPr lang="ru-RU" sz="2700" dirty="0" smtClean="0"/>
              <a:t> в </a:t>
            </a:r>
            <a:r>
              <a:rPr lang="ru-RU" sz="2700" dirty="0" err="1" smtClean="0"/>
              <a:t>пошукову</a:t>
            </a:r>
            <a:r>
              <a:rPr lang="ru-RU" sz="2700" dirty="0" smtClean="0"/>
              <a:t> систему </a:t>
            </a:r>
            <a:r>
              <a:rPr lang="ru-RU" sz="2700" dirty="0" err="1" smtClean="0"/>
              <a:t>вводють</a:t>
            </a:r>
            <a:r>
              <a:rPr lang="ru-RU" sz="2700" dirty="0" smtClean="0"/>
              <a:t> запит про Ваш товар, а не просто </a:t>
            </a:r>
            <a:r>
              <a:rPr lang="ru-RU" sz="2700" dirty="0" err="1" smtClean="0"/>
              <a:t>зайняті</a:t>
            </a:r>
            <a:r>
              <a:rPr lang="ru-RU" sz="2700" dirty="0" smtClean="0"/>
              <a:t> </a:t>
            </a:r>
            <a:r>
              <a:rPr lang="ru-RU" sz="2700" dirty="0" err="1" smtClean="0"/>
              <a:t>своєю</a:t>
            </a:r>
            <a:r>
              <a:rPr lang="ru-RU" sz="2700" dirty="0" smtClean="0"/>
              <a:t> справою і не </a:t>
            </a:r>
            <a:r>
              <a:rPr lang="ru-RU" sz="2700" dirty="0" err="1" smtClean="0"/>
              <a:t>чекають</a:t>
            </a:r>
            <a:r>
              <a:rPr lang="ru-RU" sz="2700" dirty="0" smtClean="0"/>
              <a:t> </a:t>
            </a:r>
            <a:r>
              <a:rPr lang="ru-RU" sz="2700" dirty="0" err="1" smtClean="0"/>
              <a:t>потрібують</a:t>
            </a:r>
            <a:r>
              <a:rPr lang="ru-RU" sz="2700" dirty="0" smtClean="0"/>
              <a:t> товар </a:t>
            </a:r>
            <a:r>
              <a:rPr lang="ru-RU" sz="2700" dirty="0" err="1" smtClean="0"/>
              <a:t>взагалі</a:t>
            </a:r>
            <a:r>
              <a:rPr lang="ru-RU" sz="2700" dirty="0" smtClean="0"/>
              <a:t>.</a:t>
            </a:r>
            <a:br>
              <a:rPr lang="ru-RU" sz="2700" dirty="0" smtClean="0"/>
            </a:br>
            <a:r>
              <a:rPr lang="ru-RU" sz="2700" dirty="0" smtClean="0"/>
              <a:t>4. </a:t>
            </a:r>
            <a:r>
              <a:rPr lang="ru-RU" sz="2700" dirty="0" err="1" smtClean="0"/>
              <a:t>Навчаєм</a:t>
            </a:r>
            <a:r>
              <a:rPr lang="ru-RU" sz="2700" dirty="0" smtClean="0"/>
              <a:t> Ваших </a:t>
            </a:r>
            <a:r>
              <a:rPr lang="ru-RU" sz="2700" dirty="0" err="1" smtClean="0"/>
              <a:t>співробітників</a:t>
            </a:r>
            <a:r>
              <a:rPr lang="ru-RU" sz="2700" dirty="0" smtClean="0"/>
              <a:t> </a:t>
            </a:r>
            <a:r>
              <a:rPr lang="ru-RU" sz="2700" dirty="0" err="1" smtClean="0"/>
              <a:t>якісно</a:t>
            </a:r>
            <a:r>
              <a:rPr lang="ru-RU" sz="2700" dirty="0" smtClean="0"/>
              <a:t> та </a:t>
            </a:r>
            <a:r>
              <a:rPr lang="ru-RU" sz="2700" dirty="0" err="1" smtClean="0"/>
              <a:t>своєчасно</a:t>
            </a:r>
            <a:r>
              <a:rPr lang="ru-RU" sz="2700" dirty="0" smtClean="0"/>
              <a:t> </a:t>
            </a:r>
            <a:r>
              <a:rPr lang="ru-RU" sz="2700" dirty="0" err="1" smtClean="0"/>
              <a:t>реагувать</a:t>
            </a:r>
            <a:r>
              <a:rPr lang="ru-RU" sz="2700" dirty="0" smtClean="0"/>
              <a:t> на заявки</a:t>
            </a:r>
            <a:r>
              <a:rPr lang="ru-RU" sz="3100" dirty="0" smtClean="0"/>
              <a:t>.</a:t>
            </a:r>
            <a:br>
              <a:rPr lang="ru-RU" sz="3100" dirty="0" smtClean="0"/>
            </a:br>
            <a:r>
              <a:rPr lang="ru-RU" sz="2700" dirty="0" smtClean="0"/>
              <a:t>5. </a:t>
            </a:r>
            <a:r>
              <a:rPr lang="ru-RU" sz="2700" dirty="0" err="1" smtClean="0"/>
              <a:t>Виявлення</a:t>
            </a:r>
            <a:r>
              <a:rPr lang="ru-RU" sz="2700" dirty="0" smtClean="0"/>
              <a:t> </a:t>
            </a:r>
            <a:r>
              <a:rPr lang="ru-RU" sz="2700" dirty="0" err="1" smtClean="0"/>
              <a:t>вузьких</a:t>
            </a:r>
            <a:r>
              <a:rPr lang="ru-RU" sz="2700" dirty="0" smtClean="0"/>
              <a:t> </a:t>
            </a:r>
            <a:r>
              <a:rPr lang="ru-RU" sz="2700" dirty="0" err="1" smtClean="0"/>
              <a:t>міст</a:t>
            </a:r>
            <a:r>
              <a:rPr lang="ru-RU" sz="2700" dirty="0" smtClean="0"/>
              <a:t>. (</a:t>
            </a:r>
            <a:r>
              <a:rPr lang="ru-RU" sz="2700" dirty="0" err="1" smtClean="0"/>
              <a:t>Оптим</a:t>
            </a:r>
            <a:r>
              <a:rPr lang="uk-UA" sz="2700" dirty="0"/>
              <a:t>і</a:t>
            </a:r>
            <a:r>
              <a:rPr lang="ru-RU" sz="2700" dirty="0" err="1" smtClean="0"/>
              <a:t>зация</a:t>
            </a:r>
            <a:r>
              <a:rPr lang="ru-RU" sz="2700" dirty="0" smtClean="0"/>
              <a:t> </a:t>
            </a:r>
            <a:r>
              <a:rPr lang="ru-RU" sz="2700" dirty="0" err="1" smtClean="0"/>
              <a:t>реклами</a:t>
            </a:r>
            <a:r>
              <a:rPr lang="ru-RU" sz="2700" dirty="0" smtClean="0"/>
              <a:t>, </a:t>
            </a:r>
            <a:r>
              <a:rPr lang="ru-RU" sz="2700" dirty="0" err="1" smtClean="0"/>
              <a:t>Редактування</a:t>
            </a:r>
            <a:r>
              <a:rPr lang="ru-RU" sz="2700" dirty="0" smtClean="0"/>
              <a:t> </a:t>
            </a:r>
            <a:r>
              <a:rPr lang="ru-RU" sz="2700" dirty="0" err="1" smtClean="0"/>
              <a:t>ключьових</a:t>
            </a:r>
            <a:r>
              <a:rPr lang="ru-RU" sz="2700" dirty="0" smtClean="0"/>
              <a:t> </a:t>
            </a:r>
            <a:r>
              <a:rPr lang="ru-RU" sz="2700" dirty="0" err="1" smtClean="0"/>
              <a:t>слів</a:t>
            </a:r>
            <a:r>
              <a:rPr lang="ru-RU" sz="2700" dirty="0" smtClean="0"/>
              <a:t>, </a:t>
            </a:r>
            <a:r>
              <a:rPr lang="ru-RU" sz="2700" dirty="0" err="1" smtClean="0"/>
              <a:t>аналітика</a:t>
            </a:r>
            <a:r>
              <a:rPr lang="ru-RU" sz="2700" dirty="0" smtClean="0"/>
              <a:t> </a:t>
            </a:r>
            <a:r>
              <a:rPr lang="ru-RU" sz="2700" dirty="0" err="1" smtClean="0"/>
              <a:t>відвідуваності</a:t>
            </a:r>
            <a:r>
              <a:rPr lang="ru-RU" sz="2700" dirty="0" smtClean="0"/>
              <a:t>, то </a:t>
            </a:r>
            <a:r>
              <a:rPr lang="ru-RU" sz="2700" dirty="0" err="1" smtClean="0"/>
              <a:t>що</a:t>
            </a:r>
            <a:r>
              <a:rPr lang="ru-RU" sz="2700" dirty="0" smtClean="0"/>
              <a:t>) </a:t>
            </a:r>
            <a:r>
              <a:rPr lang="ru-RU" sz="2700" dirty="0" smtClean="0"/>
              <a:t/>
            </a:r>
            <a:br>
              <a:rPr lang="ru-RU" sz="2700" dirty="0" smtClean="0"/>
            </a:br>
            <a:r>
              <a:rPr lang="ru-RU" sz="2700" dirty="0" smtClean="0"/>
              <a:t>Бонус: </a:t>
            </a:r>
            <a:r>
              <a:rPr lang="ru-RU" sz="2700" b="1" dirty="0" err="1" smtClean="0">
                <a:solidFill>
                  <a:srgbClr val="0070C0"/>
                </a:solidFill>
              </a:rPr>
              <a:t>Безкоштовний</a:t>
            </a:r>
            <a:r>
              <a:rPr lang="ru-RU" sz="2700" b="1" dirty="0" smtClean="0">
                <a:solidFill>
                  <a:srgbClr val="0070C0"/>
                </a:solidFill>
              </a:rPr>
              <a:t> </a:t>
            </a:r>
            <a:r>
              <a:rPr lang="ru-RU" sz="2700" b="1" dirty="0" err="1" smtClean="0">
                <a:solidFill>
                  <a:srgbClr val="0070C0"/>
                </a:solidFill>
              </a:rPr>
              <a:t>розрахунок</a:t>
            </a:r>
            <a:r>
              <a:rPr lang="ru-RU" sz="2700" b="1" dirty="0" smtClean="0">
                <a:solidFill>
                  <a:srgbClr val="0070C0"/>
                </a:solidFill>
              </a:rPr>
              <a:t> </a:t>
            </a:r>
            <a:r>
              <a:rPr lang="ru-RU" sz="2700" b="1" dirty="0" err="1" smtClean="0">
                <a:solidFill>
                  <a:srgbClr val="0070C0"/>
                </a:solidFill>
              </a:rPr>
              <a:t>пошуково</a:t>
            </a:r>
            <a:r>
              <a:rPr lang="uk-UA" sz="2700" b="1" dirty="0" smtClean="0">
                <a:solidFill>
                  <a:srgbClr val="0070C0"/>
                </a:solidFill>
              </a:rPr>
              <a:t>ї рекламної компанії!</a:t>
            </a:r>
            <a:endParaRPr lang="ru-RU" sz="2700" b="1" dirty="0">
              <a:solidFill>
                <a:srgbClr val="0070C0"/>
              </a:solidFill>
            </a:endParaRPr>
          </a:p>
        </p:txBody>
      </p:sp>
      <p:sp>
        <p:nvSpPr>
          <p:cNvPr id="3" name="Подзаголовок 2"/>
          <p:cNvSpPr txBox="1">
            <a:spLocks/>
          </p:cNvSpPr>
          <p:nvPr/>
        </p:nvSpPr>
        <p:spPr>
          <a:xfrm>
            <a:off x="7906657" y="5462050"/>
            <a:ext cx="4241800" cy="13959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uk-UA" sz="1800" dirty="0" smtClean="0"/>
              <a:t>068-80-50-900   </a:t>
            </a:r>
            <a:r>
              <a:rPr lang="ru-RU" sz="1800" dirty="0" err="1" smtClean="0"/>
              <a:t>Олена</a:t>
            </a:r>
            <a:endParaRPr lang="ru-RU" sz="1800" dirty="0" smtClean="0"/>
          </a:p>
          <a:p>
            <a:pPr algn="r"/>
            <a:r>
              <a:rPr lang="ru-RU" sz="1800" dirty="0" smtClean="0"/>
              <a:t> </a:t>
            </a:r>
            <a:r>
              <a:rPr lang="en-US" sz="1800" dirty="0" smtClean="0"/>
              <a:t>Email</a:t>
            </a:r>
            <a:r>
              <a:rPr lang="uk-UA" sz="1800" dirty="0" smtClean="0"/>
              <a:t>: </a:t>
            </a:r>
            <a:r>
              <a:rPr lang="en-US" sz="1800" dirty="0" smtClean="0">
                <a:hlinkClick r:id="rId2"/>
              </a:rPr>
              <a:t>arina81@i.ua</a:t>
            </a:r>
            <a:r>
              <a:rPr lang="uk-UA" sz="1800" dirty="0" smtClean="0"/>
              <a:t> </a:t>
            </a:r>
          </a:p>
          <a:p>
            <a:pPr algn="r"/>
            <a:r>
              <a:rPr lang="uk-UA" sz="1800" dirty="0" smtClean="0"/>
              <a:t>сайт: </a:t>
            </a:r>
            <a:r>
              <a:rPr lang="en-US" sz="1050" dirty="0" smtClean="0">
                <a:hlinkClick r:id="rId3"/>
              </a:rPr>
              <a:t>https://tilda.cc/page</a:t>
            </a:r>
            <a:r>
              <a:rPr lang="en-US" sz="1050" dirty="0" smtClean="0">
                <a:hlinkClick r:id="rId3"/>
              </a:rPr>
              <a:t>/?pageid=6611876#rec116821053</a:t>
            </a:r>
            <a:r>
              <a:rPr lang="en-US" sz="1050" dirty="0" smtClean="0"/>
              <a:t> </a:t>
            </a:r>
            <a:endParaRPr lang="en-US" sz="1050" dirty="0" smtClean="0"/>
          </a:p>
          <a:p>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3444744760"/>
              </p:ext>
            </p:extLst>
          </p:nvPr>
        </p:nvGraphicFramePr>
        <p:xfrm>
          <a:off x="1371600" y="310991"/>
          <a:ext cx="9296400" cy="913130"/>
        </p:xfrm>
        <a:graphic>
          <a:graphicData uri="http://schemas.openxmlformats.org/drawingml/2006/table">
            <a:tbl>
              <a:tblPr firstRow="1" firstCol="1" bandRow="1"/>
              <a:tblGrid>
                <a:gridCol w="9296400">
                  <a:extLst>
                    <a:ext uri="{9D8B030D-6E8A-4147-A177-3AD203B41FA5}">
                      <a16:colId xmlns:a16="http://schemas.microsoft.com/office/drawing/2014/main" val="993881931"/>
                    </a:ext>
                  </a:extLst>
                </a:gridCol>
              </a:tblGrid>
              <a:tr h="811372">
                <a:tc>
                  <a:txBody>
                    <a:bodyPr/>
                    <a:lstStyle/>
                    <a:p>
                      <a:pPr>
                        <a:lnSpc>
                          <a:spcPct val="107000"/>
                        </a:lnSpc>
                        <a:spcAft>
                          <a:spcPts val="0"/>
                        </a:spcAft>
                      </a:pPr>
                      <a:r>
                        <a:rPr lang="uk-UA" sz="2800" dirty="0">
                          <a:effectLst/>
                          <a:latin typeface="Calibri" panose="020F0502020204030204" pitchFamily="34" charset="0"/>
                          <a:ea typeface="Calibri" panose="020F0502020204030204" pitchFamily="34" charset="0"/>
                          <a:cs typeface="Times New Roman" panose="02020603050405020304" pitchFamily="18" charset="0"/>
                        </a:rPr>
                        <a:t>комерційна </a:t>
                      </a:r>
                      <a:r>
                        <a:rPr lang="uk-UA" sz="2800" dirty="0" smtClean="0">
                          <a:effectLst/>
                          <a:latin typeface="Calibri" panose="020F0502020204030204" pitchFamily="34" charset="0"/>
                          <a:ea typeface="Calibri" panose="020F0502020204030204" pitchFamily="34" charset="0"/>
                          <a:cs typeface="Times New Roman" panose="02020603050405020304" pitchFamily="18" charset="0"/>
                        </a:rPr>
                        <a:t>пропозиція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800" b="1" dirty="0" smtClean="0">
                          <a:effectLst/>
                          <a:latin typeface="Calibri" panose="020F0502020204030204" pitchFamily="34" charset="0"/>
                          <a:ea typeface="Calibri" panose="020F0502020204030204" pitchFamily="34" charset="0"/>
                          <a:cs typeface="Times New Roman" panose="02020603050405020304" pitchFamily="18" charset="0"/>
                        </a:rPr>
                        <a:t>про перехід</a:t>
                      </a:r>
                      <a:r>
                        <a:rPr lang="uk-UA" sz="2800" b="1" baseline="0" dirty="0" smtClean="0">
                          <a:effectLst/>
                          <a:latin typeface="Calibri" panose="020F0502020204030204" pitchFamily="34" charset="0"/>
                          <a:ea typeface="Calibri" panose="020F0502020204030204" pitchFamily="34" charset="0"/>
                          <a:cs typeface="Times New Roman" panose="02020603050405020304" pitchFamily="18" charset="0"/>
                        </a:rPr>
                        <a:t> в інтернет бізнес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72055164"/>
                  </a:ext>
                </a:extLst>
              </a:tr>
            </a:tbl>
          </a:graphicData>
        </a:graphic>
      </p:graphicFrame>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23409"/>
            <a:ext cx="3490912" cy="1234591"/>
          </a:xfrm>
          <a:prstGeom prst="rect">
            <a:avLst/>
          </a:prstGeom>
        </p:spPr>
      </p:pic>
    </p:spTree>
    <p:extLst>
      <p:ext uri="{BB962C8B-B14F-4D97-AF65-F5344CB8AC3E}">
        <p14:creationId xmlns:p14="http://schemas.microsoft.com/office/powerpoint/2010/main" val="1198004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6429" y="1503473"/>
            <a:ext cx="10384972" cy="3264470"/>
          </a:xfrm>
        </p:spPr>
        <p:txBody>
          <a:bodyPr>
            <a:normAutofit fontScale="90000"/>
          </a:bodyPr>
          <a:lstStyle/>
          <a:p>
            <a:r>
              <a:rPr lang="ru-RU" dirty="0"/>
              <a:t/>
            </a:r>
            <a:br>
              <a:rPr lang="ru-RU" dirty="0"/>
            </a:br>
            <a:r>
              <a:rPr lang="ru-RU" dirty="0"/>
              <a:t> </a:t>
            </a:r>
            <a:r>
              <a:rPr lang="ru-RU" dirty="0" smtClean="0"/>
              <a:t>                                  </a:t>
            </a:r>
            <a:r>
              <a:rPr lang="ru-RU" dirty="0" err="1" smtClean="0"/>
              <a:t>Звітність</a:t>
            </a:r>
            <a:r>
              <a:rPr lang="ru-RU" dirty="0" smtClean="0"/>
              <a:t>.</a:t>
            </a:r>
            <a:br>
              <a:rPr lang="ru-RU" dirty="0" smtClean="0"/>
            </a:br>
            <a:r>
              <a:rPr lang="ru-RU" sz="3600" dirty="0" smtClean="0"/>
              <a:t>За </a:t>
            </a:r>
            <a:r>
              <a:rPr lang="ru-RU" sz="3600" dirty="0" err="1" smtClean="0"/>
              <a:t>допомогою</a:t>
            </a:r>
            <a:r>
              <a:rPr lang="ru-RU" sz="3600" dirty="0" smtClean="0"/>
              <a:t> </a:t>
            </a:r>
            <a:r>
              <a:rPr lang="ru-RU" sz="3600" dirty="0"/>
              <a:t>Г</a:t>
            </a:r>
            <a:r>
              <a:rPr lang="ru-RU" sz="3600" dirty="0" smtClean="0"/>
              <a:t>угл </a:t>
            </a:r>
            <a:r>
              <a:rPr lang="ru-RU" sz="3600" dirty="0" err="1" smtClean="0"/>
              <a:t>даних</a:t>
            </a:r>
            <a:r>
              <a:rPr lang="ru-RU" sz="3600" dirty="0" smtClean="0"/>
              <a:t> та </a:t>
            </a:r>
            <a:r>
              <a:rPr lang="ru-RU" sz="3600" dirty="0" err="1" smtClean="0"/>
              <a:t>налаштувань</a:t>
            </a:r>
            <a:r>
              <a:rPr lang="ru-RU" sz="3600" dirty="0" smtClean="0"/>
              <a:t> сайту ми </a:t>
            </a:r>
            <a:r>
              <a:rPr lang="ru-RU" sz="3600" dirty="0" err="1" smtClean="0"/>
              <a:t>надамо</a:t>
            </a:r>
            <a:r>
              <a:rPr lang="ru-RU" sz="3600" dirty="0" smtClean="0"/>
              <a:t> Вам </a:t>
            </a:r>
            <a:r>
              <a:rPr lang="ru-RU" sz="3600" dirty="0" err="1" smtClean="0"/>
              <a:t>зв</a:t>
            </a:r>
            <a:r>
              <a:rPr lang="uk-UA" sz="3600" dirty="0" smtClean="0"/>
              <a:t>іт про тенденції попиту покупців Вашого регіону товарів та послуг Вашого сегменту ринку, кількість відвідувань вашого сайту, прогноз продажів на 3 місяці. Та </a:t>
            </a:r>
            <a:r>
              <a:rPr lang="uk-UA" sz="3600" dirty="0" err="1" smtClean="0"/>
              <a:t>надамо</a:t>
            </a:r>
            <a:r>
              <a:rPr lang="uk-UA" sz="3600" dirty="0" smtClean="0"/>
              <a:t> пропозиції що до поліпшення подальшої співпраці. </a:t>
            </a:r>
            <a:r>
              <a:rPr lang="ru-RU" sz="3600" dirty="0" smtClean="0"/>
              <a:t> </a:t>
            </a:r>
            <a:endParaRPr lang="ru-RU" sz="3600" dirty="0"/>
          </a:p>
        </p:txBody>
      </p:sp>
      <p:graphicFrame>
        <p:nvGraphicFramePr>
          <p:cNvPr id="4" name="Таблица 3"/>
          <p:cNvGraphicFramePr>
            <a:graphicFrameLocks noGrp="1"/>
          </p:cNvGraphicFramePr>
          <p:nvPr>
            <p:extLst>
              <p:ext uri="{D42A27DB-BD31-4B8C-83A1-F6EECF244321}">
                <p14:modId xmlns:p14="http://schemas.microsoft.com/office/powerpoint/2010/main" val="3444744760"/>
              </p:ext>
            </p:extLst>
          </p:nvPr>
        </p:nvGraphicFramePr>
        <p:xfrm>
          <a:off x="1371600" y="310991"/>
          <a:ext cx="9296400" cy="913130"/>
        </p:xfrm>
        <a:graphic>
          <a:graphicData uri="http://schemas.openxmlformats.org/drawingml/2006/table">
            <a:tbl>
              <a:tblPr firstRow="1" firstCol="1" bandRow="1"/>
              <a:tblGrid>
                <a:gridCol w="9296400">
                  <a:extLst>
                    <a:ext uri="{9D8B030D-6E8A-4147-A177-3AD203B41FA5}">
                      <a16:colId xmlns:a16="http://schemas.microsoft.com/office/drawing/2014/main" val="993881931"/>
                    </a:ext>
                  </a:extLst>
                </a:gridCol>
              </a:tblGrid>
              <a:tr h="811372">
                <a:tc>
                  <a:txBody>
                    <a:bodyPr/>
                    <a:lstStyle/>
                    <a:p>
                      <a:pPr>
                        <a:lnSpc>
                          <a:spcPct val="107000"/>
                        </a:lnSpc>
                        <a:spcAft>
                          <a:spcPts val="0"/>
                        </a:spcAft>
                      </a:pPr>
                      <a:r>
                        <a:rPr lang="uk-UA" sz="2800" dirty="0">
                          <a:effectLst/>
                          <a:latin typeface="Calibri" panose="020F0502020204030204" pitchFamily="34" charset="0"/>
                          <a:ea typeface="Calibri" panose="020F0502020204030204" pitchFamily="34" charset="0"/>
                          <a:cs typeface="Times New Roman" panose="02020603050405020304" pitchFamily="18" charset="0"/>
                        </a:rPr>
                        <a:t>комерційна </a:t>
                      </a:r>
                      <a:r>
                        <a:rPr lang="uk-UA" sz="2800" dirty="0" smtClean="0">
                          <a:effectLst/>
                          <a:latin typeface="Calibri" panose="020F0502020204030204" pitchFamily="34" charset="0"/>
                          <a:ea typeface="Calibri" panose="020F0502020204030204" pitchFamily="34" charset="0"/>
                          <a:cs typeface="Times New Roman" panose="02020603050405020304" pitchFamily="18" charset="0"/>
                        </a:rPr>
                        <a:t>пропозиція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800" b="1" dirty="0" smtClean="0">
                          <a:effectLst/>
                          <a:latin typeface="Calibri" panose="020F0502020204030204" pitchFamily="34" charset="0"/>
                          <a:ea typeface="Calibri" panose="020F0502020204030204" pitchFamily="34" charset="0"/>
                          <a:cs typeface="Times New Roman" panose="02020603050405020304" pitchFamily="18" charset="0"/>
                        </a:rPr>
                        <a:t>про перехід</a:t>
                      </a:r>
                      <a:r>
                        <a:rPr lang="uk-UA" sz="2800" b="1" baseline="0" dirty="0" smtClean="0">
                          <a:effectLst/>
                          <a:latin typeface="Calibri" panose="020F0502020204030204" pitchFamily="34" charset="0"/>
                          <a:ea typeface="Calibri" panose="020F0502020204030204" pitchFamily="34" charset="0"/>
                          <a:cs typeface="Times New Roman" panose="02020603050405020304" pitchFamily="18" charset="0"/>
                        </a:rPr>
                        <a:t> в інтернет бізнес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72055164"/>
                  </a:ext>
                </a:extLst>
              </a:tr>
            </a:tbl>
          </a:graphicData>
        </a:graphic>
      </p:graphicFrame>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3409"/>
            <a:ext cx="3490912" cy="1234591"/>
          </a:xfrm>
          <a:prstGeom prst="rect">
            <a:avLst/>
          </a:prstGeom>
        </p:spPr>
      </p:pic>
      <p:sp>
        <p:nvSpPr>
          <p:cNvPr id="6" name="Подзаголовок 2"/>
          <p:cNvSpPr txBox="1">
            <a:spLocks/>
          </p:cNvSpPr>
          <p:nvPr/>
        </p:nvSpPr>
        <p:spPr>
          <a:xfrm>
            <a:off x="7906657" y="5462050"/>
            <a:ext cx="4241800" cy="13959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uk-UA" sz="1800" dirty="0" smtClean="0"/>
              <a:t>068-80-50-900   </a:t>
            </a:r>
            <a:r>
              <a:rPr lang="ru-RU" sz="1800" dirty="0" err="1" smtClean="0"/>
              <a:t>Олена</a:t>
            </a:r>
            <a:endParaRPr lang="ru-RU" sz="1800" dirty="0" smtClean="0"/>
          </a:p>
          <a:p>
            <a:pPr algn="r"/>
            <a:r>
              <a:rPr lang="ru-RU" sz="1800" dirty="0" smtClean="0"/>
              <a:t> </a:t>
            </a:r>
            <a:r>
              <a:rPr lang="en-US" sz="1800" dirty="0" smtClean="0"/>
              <a:t>Email</a:t>
            </a:r>
            <a:r>
              <a:rPr lang="uk-UA" sz="1800" dirty="0" smtClean="0"/>
              <a:t>: </a:t>
            </a:r>
            <a:r>
              <a:rPr lang="en-US" sz="1800" dirty="0" smtClean="0">
                <a:hlinkClick r:id="rId3"/>
              </a:rPr>
              <a:t>arina81@i.ua</a:t>
            </a:r>
            <a:r>
              <a:rPr lang="uk-UA" sz="1800" dirty="0" smtClean="0"/>
              <a:t> </a:t>
            </a:r>
          </a:p>
          <a:p>
            <a:pPr algn="r"/>
            <a:r>
              <a:rPr lang="uk-UA" sz="1800" dirty="0" smtClean="0"/>
              <a:t>сайт: </a:t>
            </a:r>
            <a:r>
              <a:rPr lang="en-US" sz="1050" dirty="0" smtClean="0">
                <a:hlinkClick r:id="rId4"/>
              </a:rPr>
              <a:t>https://tilda.cc/page</a:t>
            </a:r>
            <a:r>
              <a:rPr lang="en-US" sz="1050" dirty="0" smtClean="0">
                <a:hlinkClick r:id="rId4"/>
              </a:rPr>
              <a:t>/?pageid=6611876#rec116821053</a:t>
            </a:r>
            <a:r>
              <a:rPr lang="en-US" sz="1050" dirty="0" smtClean="0"/>
              <a:t> </a:t>
            </a:r>
            <a:endParaRPr lang="en-US" sz="1050" dirty="0" smtClean="0"/>
          </a:p>
          <a:p>
            <a:endParaRPr lang="ru-RU" dirty="0"/>
          </a:p>
        </p:txBody>
      </p:sp>
    </p:spTree>
    <p:extLst>
      <p:ext uri="{BB962C8B-B14F-4D97-AF65-F5344CB8AC3E}">
        <p14:creationId xmlns:p14="http://schemas.microsoft.com/office/powerpoint/2010/main" val="3744425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066925"/>
            <a:ext cx="10477500" cy="3174546"/>
          </a:xfrm>
        </p:spPr>
        <p:txBody>
          <a:bodyPr>
            <a:normAutofit/>
          </a:bodyPr>
          <a:lstStyle/>
          <a:p>
            <a:r>
              <a:rPr lang="ru-RU" dirty="0" smtClean="0"/>
              <a:t>  </a:t>
            </a:r>
            <a:r>
              <a:rPr lang="ru-RU" dirty="0" err="1"/>
              <a:t>Перші</a:t>
            </a:r>
            <a:r>
              <a:rPr lang="ru-RU" dirty="0"/>
              <a:t> кроки по проекту</a:t>
            </a:r>
            <a:r>
              <a:rPr lang="ru-RU" dirty="0" smtClean="0"/>
              <a:t>.</a:t>
            </a:r>
            <a:br>
              <a:rPr lang="ru-RU" dirty="0" smtClean="0"/>
            </a:br>
            <a:r>
              <a:rPr lang="ru-RU" sz="3100" dirty="0" smtClean="0"/>
              <a:t>1. </a:t>
            </a:r>
            <a:r>
              <a:rPr lang="ru-RU" sz="3100" dirty="0" err="1" smtClean="0"/>
              <a:t>Вибір</a:t>
            </a:r>
            <a:r>
              <a:rPr lang="ru-RU" sz="3100" dirty="0" smtClean="0"/>
              <a:t> товару, для </a:t>
            </a:r>
            <a:r>
              <a:rPr lang="ru-RU" sz="3100" dirty="0" err="1" smtClean="0"/>
              <a:t>розміщення</a:t>
            </a:r>
            <a:r>
              <a:rPr lang="ru-RU" sz="3100" dirty="0" smtClean="0"/>
              <a:t> на </a:t>
            </a:r>
            <a:r>
              <a:rPr lang="ru-RU" sz="3100" dirty="0" err="1" smtClean="0"/>
              <a:t>сайті</a:t>
            </a:r>
            <a:r>
              <a:rPr lang="ru-RU" sz="3100" dirty="0" smtClean="0"/>
              <a:t/>
            </a:r>
            <a:br>
              <a:rPr lang="ru-RU" sz="3100" dirty="0" smtClean="0"/>
            </a:br>
            <a:r>
              <a:rPr lang="ru-RU" sz="3100" dirty="0" smtClean="0"/>
              <a:t>2. </a:t>
            </a:r>
            <a:r>
              <a:rPr lang="ru-RU" sz="3100" dirty="0" err="1" smtClean="0"/>
              <a:t>Створення</a:t>
            </a:r>
            <a:r>
              <a:rPr lang="ru-RU" sz="3100" dirty="0" smtClean="0"/>
              <a:t> сайту.</a:t>
            </a:r>
            <a:br>
              <a:rPr lang="ru-RU" sz="3100" dirty="0" smtClean="0"/>
            </a:br>
            <a:r>
              <a:rPr lang="ru-RU" sz="3100" dirty="0" smtClean="0"/>
              <a:t>3. </a:t>
            </a:r>
            <a:r>
              <a:rPr lang="ru-RU" sz="3100" dirty="0" err="1" smtClean="0"/>
              <a:t>Заповнення</a:t>
            </a:r>
            <a:r>
              <a:rPr lang="ru-RU" sz="3100" dirty="0" smtClean="0"/>
              <a:t> </a:t>
            </a:r>
            <a:r>
              <a:rPr lang="ru-RU" sz="3100" dirty="0" err="1" smtClean="0"/>
              <a:t>бріфу</a:t>
            </a:r>
            <a:r>
              <a:rPr lang="ru-RU" sz="3100" dirty="0" smtClean="0"/>
              <a:t> по </a:t>
            </a:r>
            <a:r>
              <a:rPr lang="ru-RU" sz="3100" dirty="0" err="1" smtClean="0"/>
              <a:t>контекстній</a:t>
            </a:r>
            <a:r>
              <a:rPr lang="ru-RU" sz="3100" dirty="0" smtClean="0"/>
              <a:t> </a:t>
            </a:r>
            <a:r>
              <a:rPr lang="ru-RU" sz="3100" dirty="0" err="1" smtClean="0"/>
              <a:t>рекламі</a:t>
            </a:r>
            <a:r>
              <a:rPr lang="ru-RU" sz="3100" dirty="0" smtClean="0"/>
              <a:t>.</a:t>
            </a:r>
            <a:br>
              <a:rPr lang="ru-RU" sz="3100" dirty="0" smtClean="0"/>
            </a:br>
            <a:r>
              <a:rPr lang="ru-RU" sz="3100" dirty="0" smtClean="0"/>
              <a:t>4. </a:t>
            </a:r>
            <a:r>
              <a:rPr lang="ru-RU" sz="3100" dirty="0" err="1" smtClean="0"/>
              <a:t>Створення</a:t>
            </a:r>
            <a:r>
              <a:rPr lang="ru-RU" sz="3100" dirty="0" smtClean="0"/>
              <a:t> </a:t>
            </a:r>
            <a:r>
              <a:rPr lang="ru-RU" sz="3100" dirty="0" err="1" smtClean="0"/>
              <a:t>рекламних</a:t>
            </a:r>
            <a:r>
              <a:rPr lang="ru-RU" sz="3100" dirty="0" smtClean="0"/>
              <a:t> </a:t>
            </a:r>
            <a:r>
              <a:rPr lang="ru-RU" sz="3100" dirty="0" err="1" smtClean="0"/>
              <a:t>компаній</a:t>
            </a:r>
            <a:r>
              <a:rPr lang="ru-RU" sz="3100" dirty="0" smtClean="0"/>
              <a:t> </a:t>
            </a:r>
            <a:endParaRPr lang="ru-RU" sz="3100" dirty="0"/>
          </a:p>
        </p:txBody>
      </p:sp>
      <p:graphicFrame>
        <p:nvGraphicFramePr>
          <p:cNvPr id="4" name="Таблица 3"/>
          <p:cNvGraphicFramePr>
            <a:graphicFrameLocks noGrp="1"/>
          </p:cNvGraphicFramePr>
          <p:nvPr>
            <p:extLst>
              <p:ext uri="{D42A27DB-BD31-4B8C-83A1-F6EECF244321}">
                <p14:modId xmlns:p14="http://schemas.microsoft.com/office/powerpoint/2010/main" val="3444744760"/>
              </p:ext>
            </p:extLst>
          </p:nvPr>
        </p:nvGraphicFramePr>
        <p:xfrm>
          <a:off x="1371600" y="310991"/>
          <a:ext cx="9296400" cy="913130"/>
        </p:xfrm>
        <a:graphic>
          <a:graphicData uri="http://schemas.openxmlformats.org/drawingml/2006/table">
            <a:tbl>
              <a:tblPr firstRow="1" firstCol="1" bandRow="1"/>
              <a:tblGrid>
                <a:gridCol w="9296400">
                  <a:extLst>
                    <a:ext uri="{9D8B030D-6E8A-4147-A177-3AD203B41FA5}">
                      <a16:colId xmlns:a16="http://schemas.microsoft.com/office/drawing/2014/main" val="993881931"/>
                    </a:ext>
                  </a:extLst>
                </a:gridCol>
              </a:tblGrid>
              <a:tr h="811372">
                <a:tc>
                  <a:txBody>
                    <a:bodyPr/>
                    <a:lstStyle/>
                    <a:p>
                      <a:pPr>
                        <a:lnSpc>
                          <a:spcPct val="107000"/>
                        </a:lnSpc>
                        <a:spcAft>
                          <a:spcPts val="0"/>
                        </a:spcAft>
                      </a:pPr>
                      <a:r>
                        <a:rPr lang="uk-UA" sz="2800" dirty="0" smtClean="0">
                          <a:effectLst/>
                          <a:latin typeface="Calibri" panose="020F0502020204030204" pitchFamily="34" charset="0"/>
                          <a:ea typeface="Calibri" panose="020F0502020204030204" pitchFamily="34" charset="0"/>
                          <a:cs typeface="Times New Roman" panose="02020603050405020304" pitchFamily="18" charset="0"/>
                        </a:rPr>
                        <a:t>комерційна пропозиція</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800" b="1" dirty="0" smtClean="0">
                          <a:effectLst/>
                          <a:latin typeface="Calibri" panose="020F0502020204030204" pitchFamily="34" charset="0"/>
                          <a:ea typeface="Calibri" panose="020F0502020204030204" pitchFamily="34" charset="0"/>
                          <a:cs typeface="Times New Roman" panose="02020603050405020304" pitchFamily="18" charset="0"/>
                        </a:rPr>
                        <a:t>про перехід</a:t>
                      </a:r>
                      <a:r>
                        <a:rPr lang="uk-UA" sz="2800" b="1" baseline="0" dirty="0" smtClean="0">
                          <a:effectLst/>
                          <a:latin typeface="Calibri" panose="020F0502020204030204" pitchFamily="34" charset="0"/>
                          <a:ea typeface="Calibri" panose="020F0502020204030204" pitchFamily="34" charset="0"/>
                          <a:cs typeface="Times New Roman" panose="02020603050405020304" pitchFamily="18" charset="0"/>
                        </a:rPr>
                        <a:t> в інтернет бізнес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72055164"/>
                  </a:ext>
                </a:extLst>
              </a:tr>
            </a:tbl>
          </a:graphicData>
        </a:graphic>
      </p:graphicFrame>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3409"/>
            <a:ext cx="3490912" cy="1234591"/>
          </a:xfrm>
          <a:prstGeom prst="rect">
            <a:avLst/>
          </a:prstGeom>
        </p:spPr>
      </p:pic>
      <p:sp>
        <p:nvSpPr>
          <p:cNvPr id="6" name="Подзаголовок 2"/>
          <p:cNvSpPr txBox="1">
            <a:spLocks/>
          </p:cNvSpPr>
          <p:nvPr/>
        </p:nvSpPr>
        <p:spPr>
          <a:xfrm>
            <a:off x="7906657" y="5462050"/>
            <a:ext cx="4241800" cy="13959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uk-UA" sz="1800" dirty="0" smtClean="0"/>
              <a:t>068-80-50-900   </a:t>
            </a:r>
            <a:r>
              <a:rPr lang="ru-RU" sz="1800" dirty="0" err="1" smtClean="0"/>
              <a:t>Олена</a:t>
            </a:r>
            <a:endParaRPr lang="ru-RU" sz="1800" dirty="0" smtClean="0"/>
          </a:p>
          <a:p>
            <a:pPr algn="r"/>
            <a:r>
              <a:rPr lang="ru-RU" sz="1800" dirty="0" smtClean="0"/>
              <a:t> </a:t>
            </a:r>
            <a:r>
              <a:rPr lang="en-US" sz="1800" dirty="0" smtClean="0"/>
              <a:t>Email</a:t>
            </a:r>
            <a:r>
              <a:rPr lang="uk-UA" sz="1800" dirty="0" smtClean="0"/>
              <a:t>: </a:t>
            </a:r>
            <a:r>
              <a:rPr lang="en-US" sz="1800" dirty="0" smtClean="0">
                <a:hlinkClick r:id="rId3"/>
              </a:rPr>
              <a:t>arina81@i.ua</a:t>
            </a:r>
            <a:r>
              <a:rPr lang="uk-UA" sz="1800" dirty="0" smtClean="0"/>
              <a:t> </a:t>
            </a:r>
          </a:p>
          <a:p>
            <a:pPr algn="r"/>
            <a:r>
              <a:rPr lang="uk-UA" sz="1800" dirty="0" smtClean="0"/>
              <a:t>сайт: </a:t>
            </a:r>
            <a:r>
              <a:rPr lang="en-US" sz="1050" dirty="0" smtClean="0">
                <a:hlinkClick r:id="rId4"/>
              </a:rPr>
              <a:t>https://tilda.cc/page</a:t>
            </a:r>
            <a:r>
              <a:rPr lang="en-US" sz="1050" dirty="0" smtClean="0">
                <a:hlinkClick r:id="rId4"/>
              </a:rPr>
              <a:t>/?pageid=6611876#rec116821053</a:t>
            </a:r>
            <a:r>
              <a:rPr lang="en-US" sz="1050" dirty="0" smtClean="0"/>
              <a:t> </a:t>
            </a:r>
            <a:endParaRPr lang="en-US" sz="1050" dirty="0" smtClean="0"/>
          </a:p>
          <a:p>
            <a:endParaRPr lang="ru-RU" dirty="0"/>
          </a:p>
        </p:txBody>
      </p:sp>
    </p:spTree>
    <p:extLst>
      <p:ext uri="{BB962C8B-B14F-4D97-AF65-F5344CB8AC3E}">
        <p14:creationId xmlns:p14="http://schemas.microsoft.com/office/powerpoint/2010/main" val="2873836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257" y="1224121"/>
            <a:ext cx="10395857" cy="3704528"/>
          </a:xfrm>
        </p:spPr>
        <p:txBody>
          <a:bodyPr>
            <a:normAutofit fontScale="90000"/>
          </a:bodyPr>
          <a:lstStyle/>
          <a:p>
            <a:r>
              <a:rPr lang="ru-RU" dirty="0" err="1" smtClean="0"/>
              <a:t>Взаємодія</a:t>
            </a:r>
            <a:r>
              <a:rPr lang="ru-RU" dirty="0" smtClean="0"/>
              <a:t> </a:t>
            </a:r>
            <a:r>
              <a:rPr lang="ru-RU" dirty="0"/>
              <a:t>с </a:t>
            </a:r>
            <a:r>
              <a:rPr lang="ru-RU" dirty="0" err="1"/>
              <a:t>клієнтом</a:t>
            </a:r>
            <a:r>
              <a:rPr lang="ru-RU" dirty="0" smtClean="0"/>
              <a:t>.</a:t>
            </a:r>
            <a:br>
              <a:rPr lang="ru-RU" dirty="0" smtClean="0"/>
            </a:br>
            <a:r>
              <a:rPr lang="ru-RU" sz="2800" dirty="0" smtClean="0"/>
              <a:t>- Той товар, </a:t>
            </a:r>
            <a:r>
              <a:rPr lang="ru-RU" sz="2800" dirty="0" err="1" smtClean="0"/>
              <a:t>що</a:t>
            </a:r>
            <a:r>
              <a:rPr lang="ru-RU" sz="2800" dirty="0" smtClean="0"/>
              <a:t> </a:t>
            </a:r>
            <a:r>
              <a:rPr lang="ru-RU" sz="2800" dirty="0" err="1" smtClean="0"/>
              <a:t>мав</a:t>
            </a:r>
            <a:r>
              <a:rPr lang="ru-RU" sz="2800" dirty="0" smtClean="0"/>
              <a:t> великий попит </a:t>
            </a:r>
            <a:r>
              <a:rPr lang="ru-RU" sz="2800" dirty="0" err="1" smtClean="0"/>
              <a:t>вчора</a:t>
            </a:r>
            <a:r>
              <a:rPr lang="ru-RU" sz="2800" dirty="0" smtClean="0"/>
              <a:t> на </a:t>
            </a:r>
            <a:r>
              <a:rPr lang="ru-RU" sz="2800" dirty="0" err="1" smtClean="0"/>
              <a:t>сьогодні</a:t>
            </a:r>
            <a:r>
              <a:rPr lang="ru-RU" sz="2800" dirty="0" smtClean="0"/>
              <a:t> </a:t>
            </a:r>
            <a:r>
              <a:rPr lang="ru-RU" sz="2800" dirty="0" err="1" smtClean="0"/>
              <a:t>може</a:t>
            </a:r>
            <a:r>
              <a:rPr lang="ru-RU" sz="2800" dirty="0" smtClean="0"/>
              <a:t> </a:t>
            </a:r>
            <a:r>
              <a:rPr lang="ru-RU" sz="2800" dirty="0" err="1" smtClean="0"/>
              <a:t>вже</a:t>
            </a:r>
            <a:r>
              <a:rPr lang="ru-RU" sz="2800" dirty="0" smtClean="0"/>
              <a:t> не мать </a:t>
            </a:r>
            <a:r>
              <a:rPr lang="ru-RU" sz="2800" dirty="0" err="1" smtClean="0"/>
              <a:t>актуальності</a:t>
            </a:r>
            <a:r>
              <a:rPr lang="ru-RU" sz="2800" dirty="0" smtClean="0"/>
              <a:t> для </a:t>
            </a:r>
            <a:r>
              <a:rPr lang="ru-RU" sz="2800" dirty="0" err="1" smtClean="0"/>
              <a:t>покупця</a:t>
            </a:r>
            <a:r>
              <a:rPr lang="ru-RU" sz="2800" dirty="0" smtClean="0"/>
              <a:t>. </a:t>
            </a:r>
            <a:r>
              <a:rPr lang="ru-RU" sz="2800" dirty="0"/>
              <a:t/>
            </a:r>
            <a:br>
              <a:rPr lang="ru-RU" sz="2800" dirty="0"/>
            </a:br>
            <a:r>
              <a:rPr lang="ru-RU" sz="2800" dirty="0" err="1" smtClean="0"/>
              <a:t>Що</a:t>
            </a:r>
            <a:r>
              <a:rPr lang="ru-RU" sz="2800" dirty="0" smtClean="0"/>
              <a:t> </a:t>
            </a:r>
            <a:r>
              <a:rPr lang="ru-RU" sz="2800" dirty="0" err="1" smtClean="0"/>
              <a:t>робить</a:t>
            </a:r>
            <a:r>
              <a:rPr lang="ru-RU" sz="2800" dirty="0" smtClean="0"/>
              <a:t>, </a:t>
            </a:r>
            <a:r>
              <a:rPr lang="ru-RU" sz="2800" dirty="0" err="1" smtClean="0"/>
              <a:t>якщо</a:t>
            </a:r>
            <a:r>
              <a:rPr lang="ru-RU" sz="2800" dirty="0" smtClean="0"/>
              <a:t> в </a:t>
            </a:r>
            <a:r>
              <a:rPr lang="ru-RU" sz="2800" dirty="0" err="1" smtClean="0"/>
              <a:t>літку</a:t>
            </a:r>
            <a:r>
              <a:rPr lang="ru-RU" sz="2800" dirty="0" smtClean="0"/>
              <a:t> </a:t>
            </a:r>
            <a:r>
              <a:rPr lang="ru-RU" sz="2800" dirty="0" err="1" smtClean="0"/>
              <a:t>головний</a:t>
            </a:r>
            <a:r>
              <a:rPr lang="ru-RU" sz="2800" dirty="0" smtClean="0"/>
              <a:t> товар на </a:t>
            </a:r>
            <a:r>
              <a:rPr lang="ru-RU" sz="2800" dirty="0" err="1" smtClean="0"/>
              <a:t>сайті</a:t>
            </a:r>
            <a:r>
              <a:rPr lang="ru-RU" sz="2800" dirty="0" smtClean="0"/>
              <a:t>- </a:t>
            </a:r>
            <a:r>
              <a:rPr lang="ru-RU" sz="2800" dirty="0" err="1" smtClean="0"/>
              <a:t>снігоприбиральна</a:t>
            </a:r>
            <a:r>
              <a:rPr lang="ru-RU" sz="2800" dirty="0" smtClean="0"/>
              <a:t> </a:t>
            </a:r>
            <a:r>
              <a:rPr lang="ru-RU" sz="2800" dirty="0" err="1" smtClean="0"/>
              <a:t>техніка</a:t>
            </a:r>
            <a:r>
              <a:rPr lang="ru-RU" sz="2800" dirty="0" smtClean="0"/>
              <a:t>? Або </a:t>
            </a:r>
            <a:r>
              <a:rPr lang="ru-RU" sz="2800" dirty="0" err="1" smtClean="0"/>
              <a:t>потрібні</a:t>
            </a:r>
            <a:r>
              <a:rPr lang="ru-RU" sz="2800" dirty="0" smtClean="0"/>
              <a:t> до </a:t>
            </a:r>
            <a:r>
              <a:rPr lang="ru-RU" sz="2800" dirty="0" err="1" smtClean="0"/>
              <a:t>вересня</a:t>
            </a:r>
            <a:r>
              <a:rPr lang="ru-RU" sz="2800" dirty="0" smtClean="0"/>
              <a:t> </a:t>
            </a:r>
            <a:r>
              <a:rPr lang="ru-RU" sz="2800" dirty="0" err="1" smtClean="0"/>
              <a:t>шкільні</a:t>
            </a:r>
            <a:r>
              <a:rPr lang="ru-RU" sz="2800" dirty="0" smtClean="0"/>
              <a:t> </a:t>
            </a:r>
            <a:r>
              <a:rPr lang="ru-RU" sz="2800" dirty="0" err="1" smtClean="0"/>
              <a:t>приладдя</a:t>
            </a:r>
            <a:r>
              <a:rPr lang="ru-RU" sz="2800" dirty="0" smtClean="0"/>
              <a:t> </a:t>
            </a:r>
            <a:r>
              <a:rPr lang="ru-RU" sz="2800" dirty="0" err="1" smtClean="0"/>
              <a:t>вспливають</a:t>
            </a:r>
            <a:r>
              <a:rPr lang="ru-RU" sz="2800" dirty="0" smtClean="0"/>
              <a:t> у Гугл </a:t>
            </a:r>
            <a:r>
              <a:rPr lang="ru-RU" sz="2800" dirty="0" err="1" smtClean="0"/>
              <a:t>пошуковике</a:t>
            </a:r>
            <a:r>
              <a:rPr lang="ru-RU" sz="2800" dirty="0" smtClean="0"/>
              <a:t> </a:t>
            </a:r>
            <a:r>
              <a:rPr lang="ru-RU" sz="2800" dirty="0" err="1" smtClean="0"/>
              <a:t>замість</a:t>
            </a:r>
            <a:r>
              <a:rPr lang="ru-RU" sz="2800" dirty="0" smtClean="0"/>
              <a:t> </a:t>
            </a:r>
            <a:r>
              <a:rPr lang="ru-RU" sz="2800" dirty="0" err="1" smtClean="0"/>
              <a:t>новорічних</a:t>
            </a:r>
            <a:r>
              <a:rPr lang="ru-RU" sz="2800" dirty="0" smtClean="0"/>
              <a:t> </a:t>
            </a:r>
            <a:r>
              <a:rPr lang="ru-RU" sz="2800" dirty="0" err="1" smtClean="0"/>
              <a:t>іграшок</a:t>
            </a:r>
            <a:r>
              <a:rPr lang="ru-RU" sz="2800" dirty="0" smtClean="0"/>
              <a:t>?</a:t>
            </a:r>
            <a:br>
              <a:rPr lang="ru-RU" sz="2800" dirty="0" smtClean="0"/>
            </a:br>
            <a:r>
              <a:rPr lang="ru-RU" sz="2800" dirty="0" smtClean="0"/>
              <a:t>Наша </a:t>
            </a:r>
            <a:r>
              <a:rPr lang="ru-RU" sz="2800" dirty="0" err="1" smtClean="0"/>
              <a:t>агенція</a:t>
            </a:r>
            <a:r>
              <a:rPr lang="ru-RU" sz="2800" dirty="0" smtClean="0"/>
              <a:t> не </a:t>
            </a:r>
            <a:r>
              <a:rPr lang="ru-RU" sz="2800" dirty="0" err="1" smtClean="0"/>
              <a:t>тільки</a:t>
            </a:r>
            <a:r>
              <a:rPr lang="ru-RU" sz="2800" dirty="0" smtClean="0"/>
              <a:t> </a:t>
            </a:r>
            <a:r>
              <a:rPr lang="ru-RU" sz="2800" dirty="0" err="1" smtClean="0"/>
              <a:t>створює</a:t>
            </a:r>
            <a:r>
              <a:rPr lang="ru-RU" sz="2800" dirty="0" smtClean="0"/>
              <a:t> тему сайту, але </a:t>
            </a:r>
            <a:r>
              <a:rPr lang="ru-RU" sz="2800" dirty="0" err="1" smtClean="0"/>
              <a:t>ще</a:t>
            </a:r>
            <a:r>
              <a:rPr lang="ru-RU" sz="2800" dirty="0" smtClean="0"/>
              <a:t> </a:t>
            </a:r>
            <a:r>
              <a:rPr lang="ru-RU" sz="2800" dirty="0" err="1" smtClean="0"/>
              <a:t>стежить</a:t>
            </a:r>
            <a:r>
              <a:rPr lang="ru-RU" sz="2800" dirty="0" smtClean="0"/>
              <a:t> за попитом </a:t>
            </a:r>
            <a:r>
              <a:rPr lang="ru-RU" sz="2800" dirty="0" err="1" smtClean="0"/>
              <a:t>товарів</a:t>
            </a:r>
            <a:r>
              <a:rPr lang="ru-RU" sz="2800" dirty="0" smtClean="0"/>
              <a:t> и </a:t>
            </a:r>
            <a:r>
              <a:rPr lang="ru-RU" sz="2800" dirty="0" err="1" smtClean="0"/>
              <a:t>активностю</a:t>
            </a:r>
            <a:r>
              <a:rPr lang="ru-RU" sz="2800" dirty="0" smtClean="0"/>
              <a:t> </a:t>
            </a:r>
            <a:r>
              <a:rPr lang="ru-RU" sz="2800" dirty="0" err="1" smtClean="0"/>
              <a:t>реклами</a:t>
            </a:r>
            <a:r>
              <a:rPr lang="ru-RU" sz="2800" dirty="0" smtClean="0"/>
              <a:t> на </a:t>
            </a:r>
            <a:r>
              <a:rPr lang="ru-RU" sz="2800" dirty="0" err="1" smtClean="0"/>
              <a:t>протязі</a:t>
            </a:r>
            <a:r>
              <a:rPr lang="ru-RU" sz="2800" dirty="0" smtClean="0"/>
              <a:t> </a:t>
            </a:r>
            <a:r>
              <a:rPr lang="ru-RU" sz="2800" dirty="0" err="1" smtClean="0"/>
              <a:t>всього</a:t>
            </a:r>
            <a:r>
              <a:rPr lang="ru-RU" sz="2800" dirty="0" smtClean="0"/>
              <a:t> часу </a:t>
            </a:r>
            <a:r>
              <a:rPr lang="ru-RU" sz="2800" dirty="0" err="1" smtClean="0"/>
              <a:t>обслуговування</a:t>
            </a:r>
            <a:r>
              <a:rPr lang="ru-RU" sz="2800" dirty="0" smtClean="0"/>
              <a:t> </a:t>
            </a:r>
            <a:r>
              <a:rPr lang="ru-RU" sz="2800" dirty="0" err="1" smtClean="0"/>
              <a:t>Вашого</a:t>
            </a:r>
            <a:r>
              <a:rPr lang="ru-RU" sz="2800" dirty="0" smtClean="0"/>
              <a:t> сайту.</a:t>
            </a: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3444744760"/>
              </p:ext>
            </p:extLst>
          </p:nvPr>
        </p:nvGraphicFramePr>
        <p:xfrm>
          <a:off x="1371600" y="310991"/>
          <a:ext cx="9296400" cy="913130"/>
        </p:xfrm>
        <a:graphic>
          <a:graphicData uri="http://schemas.openxmlformats.org/drawingml/2006/table">
            <a:tbl>
              <a:tblPr firstRow="1" firstCol="1" bandRow="1"/>
              <a:tblGrid>
                <a:gridCol w="9296400">
                  <a:extLst>
                    <a:ext uri="{9D8B030D-6E8A-4147-A177-3AD203B41FA5}">
                      <a16:colId xmlns:a16="http://schemas.microsoft.com/office/drawing/2014/main" val="993881931"/>
                    </a:ext>
                  </a:extLst>
                </a:gridCol>
              </a:tblGrid>
              <a:tr h="811372">
                <a:tc>
                  <a:txBody>
                    <a:bodyPr/>
                    <a:lstStyle/>
                    <a:p>
                      <a:pPr>
                        <a:lnSpc>
                          <a:spcPct val="107000"/>
                        </a:lnSpc>
                        <a:spcAft>
                          <a:spcPts val="0"/>
                        </a:spcAft>
                      </a:pPr>
                      <a:r>
                        <a:rPr lang="uk-UA" sz="2800" dirty="0">
                          <a:effectLst/>
                          <a:latin typeface="Calibri" panose="020F0502020204030204" pitchFamily="34" charset="0"/>
                          <a:ea typeface="Calibri" panose="020F0502020204030204" pitchFamily="34" charset="0"/>
                          <a:cs typeface="Times New Roman" panose="02020603050405020304" pitchFamily="18" charset="0"/>
                        </a:rPr>
                        <a:t>комерційна </a:t>
                      </a:r>
                      <a:r>
                        <a:rPr lang="uk-UA" sz="2800" dirty="0" smtClean="0">
                          <a:effectLst/>
                          <a:latin typeface="Calibri" panose="020F0502020204030204" pitchFamily="34" charset="0"/>
                          <a:ea typeface="Calibri" panose="020F0502020204030204" pitchFamily="34" charset="0"/>
                          <a:cs typeface="Times New Roman" panose="02020603050405020304" pitchFamily="18" charset="0"/>
                        </a:rPr>
                        <a:t>пропозиція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800" b="1" dirty="0" smtClean="0">
                          <a:effectLst/>
                          <a:latin typeface="Calibri" panose="020F0502020204030204" pitchFamily="34" charset="0"/>
                          <a:ea typeface="Calibri" panose="020F0502020204030204" pitchFamily="34" charset="0"/>
                          <a:cs typeface="Times New Roman" panose="02020603050405020304" pitchFamily="18" charset="0"/>
                        </a:rPr>
                        <a:t>про перехід</a:t>
                      </a:r>
                      <a:r>
                        <a:rPr lang="uk-UA" sz="2800" b="1" baseline="0" dirty="0" smtClean="0">
                          <a:effectLst/>
                          <a:latin typeface="Calibri" panose="020F0502020204030204" pitchFamily="34" charset="0"/>
                          <a:ea typeface="Calibri" panose="020F0502020204030204" pitchFamily="34" charset="0"/>
                          <a:cs typeface="Times New Roman" panose="02020603050405020304" pitchFamily="18" charset="0"/>
                        </a:rPr>
                        <a:t> в інтернет бізнес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72055164"/>
                  </a:ext>
                </a:extLst>
              </a:tr>
            </a:tbl>
          </a:graphicData>
        </a:graphic>
      </p:graphicFrame>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3409"/>
            <a:ext cx="3490912" cy="1234591"/>
          </a:xfrm>
          <a:prstGeom prst="rect">
            <a:avLst/>
          </a:prstGeom>
        </p:spPr>
      </p:pic>
      <p:sp>
        <p:nvSpPr>
          <p:cNvPr id="6" name="Подзаголовок 2"/>
          <p:cNvSpPr txBox="1">
            <a:spLocks/>
          </p:cNvSpPr>
          <p:nvPr/>
        </p:nvSpPr>
        <p:spPr>
          <a:xfrm>
            <a:off x="7906657" y="5462050"/>
            <a:ext cx="4241800" cy="13959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uk-UA" sz="1800" dirty="0" smtClean="0"/>
              <a:t>068-80-50-900   </a:t>
            </a:r>
            <a:r>
              <a:rPr lang="ru-RU" sz="1800" dirty="0" err="1" smtClean="0"/>
              <a:t>Олена</a:t>
            </a:r>
            <a:endParaRPr lang="ru-RU" sz="1800" dirty="0" smtClean="0"/>
          </a:p>
          <a:p>
            <a:pPr algn="r"/>
            <a:r>
              <a:rPr lang="ru-RU" sz="1800" dirty="0" smtClean="0"/>
              <a:t> </a:t>
            </a:r>
            <a:r>
              <a:rPr lang="en-US" sz="1800" dirty="0" smtClean="0"/>
              <a:t>Email</a:t>
            </a:r>
            <a:r>
              <a:rPr lang="uk-UA" sz="1800" dirty="0" smtClean="0"/>
              <a:t>: </a:t>
            </a:r>
            <a:r>
              <a:rPr lang="en-US" sz="1800" dirty="0" smtClean="0">
                <a:hlinkClick r:id="rId3"/>
              </a:rPr>
              <a:t>arina81@i.ua</a:t>
            </a:r>
            <a:r>
              <a:rPr lang="uk-UA" sz="1800" dirty="0" smtClean="0"/>
              <a:t> </a:t>
            </a:r>
          </a:p>
          <a:p>
            <a:pPr algn="r"/>
            <a:r>
              <a:rPr lang="uk-UA" sz="1800" dirty="0" smtClean="0"/>
              <a:t>сайт: </a:t>
            </a:r>
            <a:r>
              <a:rPr lang="en-US" sz="1050" dirty="0" smtClean="0">
                <a:hlinkClick r:id="rId4"/>
              </a:rPr>
              <a:t>https://tilda.cc/page</a:t>
            </a:r>
            <a:r>
              <a:rPr lang="en-US" sz="1050" dirty="0" smtClean="0">
                <a:hlinkClick r:id="rId4"/>
              </a:rPr>
              <a:t>/?pageid=6611876#rec116821053</a:t>
            </a:r>
            <a:r>
              <a:rPr lang="en-US" sz="1050" dirty="0" smtClean="0"/>
              <a:t> </a:t>
            </a:r>
            <a:endParaRPr lang="en-US" sz="1050" dirty="0" smtClean="0"/>
          </a:p>
          <a:p>
            <a:endParaRPr lang="ru-RU" dirty="0"/>
          </a:p>
        </p:txBody>
      </p:sp>
    </p:spTree>
    <p:extLst>
      <p:ext uri="{BB962C8B-B14F-4D97-AF65-F5344CB8AC3E}">
        <p14:creationId xmlns:p14="http://schemas.microsoft.com/office/powerpoint/2010/main" val="3721680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2114" y="3010354"/>
            <a:ext cx="10515600" cy="1325563"/>
          </a:xfrm>
        </p:spPr>
        <p:txBody>
          <a:bodyPr>
            <a:normAutofit/>
          </a:bodyPr>
          <a:lstStyle/>
          <a:p>
            <a:r>
              <a:rPr lang="uk-UA" sz="5400" b="1" dirty="0" smtClean="0"/>
              <a:t>Дякуємо за приділений нам час!</a:t>
            </a:r>
            <a:endParaRPr lang="ru-RU" sz="5400" b="1" dirty="0"/>
          </a:p>
        </p:txBody>
      </p:sp>
      <p:graphicFrame>
        <p:nvGraphicFramePr>
          <p:cNvPr id="4" name="Таблица 3"/>
          <p:cNvGraphicFramePr>
            <a:graphicFrameLocks noGrp="1"/>
          </p:cNvGraphicFramePr>
          <p:nvPr>
            <p:extLst>
              <p:ext uri="{D42A27DB-BD31-4B8C-83A1-F6EECF244321}">
                <p14:modId xmlns:p14="http://schemas.microsoft.com/office/powerpoint/2010/main" val="2366903710"/>
              </p:ext>
            </p:extLst>
          </p:nvPr>
        </p:nvGraphicFramePr>
        <p:xfrm>
          <a:off x="1371600" y="310991"/>
          <a:ext cx="9296400" cy="913130"/>
        </p:xfrm>
        <a:graphic>
          <a:graphicData uri="http://schemas.openxmlformats.org/drawingml/2006/table">
            <a:tbl>
              <a:tblPr firstRow="1" firstCol="1" bandRow="1"/>
              <a:tblGrid>
                <a:gridCol w="9296400">
                  <a:extLst>
                    <a:ext uri="{9D8B030D-6E8A-4147-A177-3AD203B41FA5}">
                      <a16:colId xmlns:a16="http://schemas.microsoft.com/office/drawing/2014/main" val="993881931"/>
                    </a:ext>
                  </a:extLst>
                </a:gridCol>
              </a:tblGrid>
              <a:tr h="811372">
                <a:tc>
                  <a:txBody>
                    <a:bodyPr/>
                    <a:lstStyle/>
                    <a:p>
                      <a:pPr>
                        <a:lnSpc>
                          <a:spcPct val="107000"/>
                        </a:lnSpc>
                        <a:spcAft>
                          <a:spcPts val="0"/>
                        </a:spcAft>
                      </a:pPr>
                      <a:r>
                        <a:rPr lang="uk-UA" sz="2800" dirty="0">
                          <a:effectLst/>
                          <a:latin typeface="Calibri" panose="020F0502020204030204" pitchFamily="34" charset="0"/>
                          <a:ea typeface="Calibri" panose="020F0502020204030204" pitchFamily="34" charset="0"/>
                          <a:cs typeface="Times New Roman" panose="02020603050405020304" pitchFamily="18" charset="0"/>
                        </a:rPr>
                        <a:t>комерційна </a:t>
                      </a:r>
                      <a:r>
                        <a:rPr lang="uk-UA" sz="2800" dirty="0" smtClean="0">
                          <a:effectLst/>
                          <a:latin typeface="Calibri" panose="020F0502020204030204" pitchFamily="34" charset="0"/>
                          <a:ea typeface="Calibri" panose="020F0502020204030204" pitchFamily="34" charset="0"/>
                          <a:cs typeface="Times New Roman" panose="02020603050405020304" pitchFamily="18" charset="0"/>
                        </a:rPr>
                        <a:t>пропозиція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2800" b="1" dirty="0" smtClean="0">
                          <a:effectLst/>
                          <a:latin typeface="Calibri" panose="020F0502020204030204" pitchFamily="34" charset="0"/>
                          <a:ea typeface="Calibri" panose="020F0502020204030204" pitchFamily="34" charset="0"/>
                          <a:cs typeface="Times New Roman" panose="02020603050405020304" pitchFamily="18" charset="0"/>
                        </a:rPr>
                        <a:t>про перехід</a:t>
                      </a:r>
                      <a:r>
                        <a:rPr lang="uk-UA" sz="2800" b="1" baseline="0" dirty="0" smtClean="0">
                          <a:effectLst/>
                          <a:latin typeface="Calibri" panose="020F0502020204030204" pitchFamily="34" charset="0"/>
                          <a:ea typeface="Calibri" panose="020F0502020204030204" pitchFamily="34" charset="0"/>
                          <a:cs typeface="Times New Roman" panose="02020603050405020304" pitchFamily="18" charset="0"/>
                        </a:rPr>
                        <a:t> в інтернет бізнес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172055164"/>
                  </a:ext>
                </a:extLst>
              </a:tr>
            </a:tbl>
          </a:graphicData>
        </a:graphic>
      </p:graphicFrame>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3409"/>
            <a:ext cx="3490912" cy="1234591"/>
          </a:xfrm>
          <a:prstGeom prst="rect">
            <a:avLst/>
          </a:prstGeom>
        </p:spPr>
      </p:pic>
      <p:sp>
        <p:nvSpPr>
          <p:cNvPr id="7" name="Подзаголовок 2"/>
          <p:cNvSpPr txBox="1">
            <a:spLocks/>
          </p:cNvSpPr>
          <p:nvPr/>
        </p:nvSpPr>
        <p:spPr>
          <a:xfrm>
            <a:off x="7906657" y="5462050"/>
            <a:ext cx="4241800" cy="13959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uk-UA" sz="1800" dirty="0" smtClean="0"/>
              <a:t>068-80-50-900   </a:t>
            </a:r>
            <a:r>
              <a:rPr lang="ru-RU" sz="1800" dirty="0" err="1" smtClean="0"/>
              <a:t>Олена</a:t>
            </a:r>
            <a:endParaRPr lang="ru-RU" sz="1800" dirty="0" smtClean="0"/>
          </a:p>
          <a:p>
            <a:pPr algn="r"/>
            <a:r>
              <a:rPr lang="ru-RU" sz="1800" dirty="0" smtClean="0"/>
              <a:t> </a:t>
            </a:r>
            <a:r>
              <a:rPr lang="en-US" sz="1800" dirty="0" smtClean="0"/>
              <a:t>Email</a:t>
            </a:r>
            <a:r>
              <a:rPr lang="uk-UA" sz="1800" dirty="0" smtClean="0"/>
              <a:t>: </a:t>
            </a:r>
            <a:r>
              <a:rPr lang="en-US" sz="1800" dirty="0" smtClean="0">
                <a:hlinkClick r:id="rId3"/>
              </a:rPr>
              <a:t>arina81@i.ua</a:t>
            </a:r>
            <a:r>
              <a:rPr lang="uk-UA" sz="1800" dirty="0" smtClean="0"/>
              <a:t> </a:t>
            </a:r>
          </a:p>
          <a:p>
            <a:pPr algn="r"/>
            <a:r>
              <a:rPr lang="uk-UA" sz="1800" dirty="0" smtClean="0"/>
              <a:t>сайт: </a:t>
            </a:r>
            <a:r>
              <a:rPr lang="en-US" sz="1050" dirty="0" smtClean="0">
                <a:hlinkClick r:id="rId4"/>
              </a:rPr>
              <a:t>https://tilda.cc/page</a:t>
            </a:r>
            <a:r>
              <a:rPr lang="en-US" sz="1050" dirty="0" smtClean="0">
                <a:hlinkClick r:id="rId4"/>
              </a:rPr>
              <a:t>/?pageid=6611876#rec116821053</a:t>
            </a:r>
            <a:r>
              <a:rPr lang="en-US" sz="1050" dirty="0" smtClean="0"/>
              <a:t> </a:t>
            </a:r>
            <a:endParaRPr lang="en-US" sz="1050" dirty="0" smtClean="0"/>
          </a:p>
          <a:p>
            <a:endParaRPr lang="ru-RU" dirty="0"/>
          </a:p>
        </p:txBody>
      </p:sp>
    </p:spTree>
    <p:extLst>
      <p:ext uri="{BB962C8B-B14F-4D97-AF65-F5344CB8AC3E}">
        <p14:creationId xmlns:p14="http://schemas.microsoft.com/office/powerpoint/2010/main" val="309826087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416</TotalTime>
  <Words>222</Words>
  <Application>Microsoft Office PowerPoint</Application>
  <PresentationFormat>Широкоэкранный</PresentationFormat>
  <Paragraphs>54</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Calibri Light</vt:lpstr>
      <vt:lpstr>Times New Roman</vt:lpstr>
      <vt:lpstr>Тема Office</vt:lpstr>
      <vt:lpstr>Одне питання: чи хочете ви збільшити продажі?</vt:lpstr>
      <vt:lpstr>                                        Зміст:  1. Для чого потрібно опанувати інтернет простір .   2. Як працювати в віртуальному напрямку.    3. Роботи які складають послуги.   4. Звітність.   5. Перші кроки по проекту.   6. Взаємодія с клієнтом.   </vt:lpstr>
      <vt:lpstr>Для чого потрібно опанувати інтернет простір. -для жодного не є секрет, що молодь зараз більше спілкується в віртуальному, ніж в реальному жітті. Раніше цю тенденцію намагались лікувать. Зараз більшість згодна що світ змінився.  -Нове покоління вже через3-5 років стане платоспроможним и до вимог майбутніх покупців ми маємо бути підготовленні. -На вряд сучасне покоління забажає ускладнити своє життя ходженням по крамницям. Також вони не схочуть ставити себе у часові рамки робочого часу. Для того, щоб Ви могли далі оставаться на плаву: продавать товари без териториальних, часових та інших обмежень Вам потрібно опанувать інтернет простір.</vt:lpstr>
      <vt:lpstr>Як працювати в віртуальному напрямку. -Зараз не достатньо просто створити свій сайт і чекати підвищення продажів.  потрібно:  1.Визначитися з напрямком номенклатури та асортимента 2.Створити сайт. Зайняться його розкруткой. 3.Визначити цільву аудиторію з якої бажаєте працювати. 4.Розподіліть обов’язки між персоналом.  5.Аналізувати якість забезпечення попиту. Та вирішити багато інших питань. Або доручити вирішення ціх питань нам.</vt:lpstr>
      <vt:lpstr> Роботи які складають послуги.  1. Допомога в визначенні сильних сторін Вашого бізнесу. Того, що буде мать попит на інтернет ринку.  2. Створення сайту. Наповнення сематичного ядра ключовими словами (для якісної роботи пошукових систем).  3. Направлення реклами сайту на цільову аудиторію. (Саме тим, користувачам, які в пошукову систему вводють запит про Ваш товар, а не просто зайняті своєю справою і не чекають потрібують товар взагалі. 4. Навчаєм Ваших співробітників якісно та своєчасно реагувать на заявки. 5. Виявлення вузьких міст. (Оптимізация реклами, Редактування ключьових слів, аналітика відвідуваності, то що)  Бонус: Безкоштовний розрахунок пошукової рекламної компанії!</vt:lpstr>
      <vt:lpstr>                                    Звітність. За допомогою Гугл даних та налаштувань сайту ми надамо Вам звіт про тенденції попиту покупців Вашого регіону товарів та послуг Вашого сегменту ринку, кількість відвідувань вашого сайту, прогноз продажів на 3 місяці. Та надамо пропозиції що до поліпшення подальшої співпраці.  </vt:lpstr>
      <vt:lpstr>  Перші кроки по проекту. 1. Вибір товару, для розміщення на сайті 2. Створення сайту. 3. Заповнення бріфу по контекстній рекламі. 4. Створення рекламних компаній </vt:lpstr>
      <vt:lpstr>Взаємодія с клієнтом. - Той товар, що мав великий попит вчора на сьогодні може вже не мать актуальності для покупця.  Що робить, якщо в літку головний товар на сайті- снігоприбиральна техніка? Або потрібні до вересня шкільні приладдя вспливають у Гугл пошуковике замість новорічних іграшок? Наша агенція не тільки створює тему сайту, але ще стежить за попитом товарів и активностю реклами на протязі всього часу обслуговування Вашого сайту.</vt:lpstr>
      <vt:lpstr>Дякуємо за приділений нам час!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Одне питання: чи хочете ви збільшити продажі?</dc:title>
  <dc:creator>Пользователь</dc:creator>
  <cp:lastModifiedBy>Пользователь</cp:lastModifiedBy>
  <cp:revision>39</cp:revision>
  <dcterms:created xsi:type="dcterms:W3CDTF">2019-07-19T08:47:28Z</dcterms:created>
  <dcterms:modified xsi:type="dcterms:W3CDTF">2019-07-21T11:22:34Z</dcterms:modified>
</cp:coreProperties>
</file>