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2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26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FE7FB-6E5B-67FE-8116-52FFF27C6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CDE089-AF0C-B305-2F47-A85DF4673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367E4-7F90-5AC1-2413-C3532B1B7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1EC5-F9CF-4169-A1A0-3353E3F0EF3D}" type="datetimeFigureOut">
              <a:rPr lang="ru-UA" smtClean="0"/>
              <a:t>15.11.2022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24E8D8-9462-F97D-C536-D9E9060D7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1628CA-1EDB-34E5-D4FF-C6D36EA6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CCA7-0275-44C3-9CE1-12AC03A49E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741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F8CBD-7155-5F14-F88B-6CA26F8F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708B8E-E6B7-902A-95DE-4FB7290EC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4EBC1B-2217-7221-D141-369752F9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1EC5-F9CF-4169-A1A0-3353E3F0EF3D}" type="datetimeFigureOut">
              <a:rPr lang="ru-UA" smtClean="0"/>
              <a:t>15.11.2022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368EE-3945-9CB6-D4A5-010AE40E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9FDA8A-F63C-4E70-4F1D-13DEDD11F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CCA7-0275-44C3-9CE1-12AC03A49E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193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561220-9DC9-7802-8473-003B05C3D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6CFA7B-4A8D-9AE9-2AA5-B6FE6D920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EFFB39-E0FA-DA45-E1E4-84AA7474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1EC5-F9CF-4169-A1A0-3353E3F0EF3D}" type="datetimeFigureOut">
              <a:rPr lang="ru-UA" smtClean="0"/>
              <a:t>15.11.2022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285AA7-6DBB-2B4E-70D1-DFF34FA0C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93EAB3-5D8F-90F8-E39C-1C678C012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CCA7-0275-44C3-9CE1-12AC03A49E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765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6F5A2-C8B5-C9B5-1269-1AEAE629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C3E9AB-9B1A-0478-B728-638D5182F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3EA21D-0971-776E-25FE-ECAE84F87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1EC5-F9CF-4169-A1A0-3353E3F0EF3D}" type="datetimeFigureOut">
              <a:rPr lang="ru-UA" smtClean="0"/>
              <a:t>15.11.2022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F6429F-3B4A-1A55-2693-A4F1E0F5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AA3751-9DE0-F7A6-E8A0-BE0030AC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CCA7-0275-44C3-9CE1-12AC03A49E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789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C93D4-5CD5-B83F-851A-86B5AC0E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E37D14-918C-D88C-F8BF-F0B39A61D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092A6B-5409-1810-DEAC-82347FD8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1EC5-F9CF-4169-A1A0-3353E3F0EF3D}" type="datetimeFigureOut">
              <a:rPr lang="ru-UA" smtClean="0"/>
              <a:t>15.11.2022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22383-91FC-1F20-570E-543FE6A4D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60F47F-95D6-750E-D559-40EFDBBA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CCA7-0275-44C3-9CE1-12AC03A49E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49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5710F-0E45-E86E-E1AD-FAE30CC1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AFD435-B852-291F-9858-890E4567A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4D982A-66AD-3A14-FA97-E740233FD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881577-F477-B258-D7E2-9721D1EF5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1EC5-F9CF-4169-A1A0-3353E3F0EF3D}" type="datetimeFigureOut">
              <a:rPr lang="ru-UA" smtClean="0"/>
              <a:t>15.11.2022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67FAFA-F59B-CD6F-4405-897FC342A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8167AA-7619-A63C-7B52-FBC6FB85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CCA7-0275-44C3-9CE1-12AC03A49E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818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1986A-4D84-4227-26F4-2F023224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8DF2DE-233C-429F-5585-461ED36AB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07C872-F18A-6137-83B1-E4883E53F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00FFAA-0206-0B31-402E-C6661F443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7AFD72-B78B-6CC6-B568-3C4C99D79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B07BC0-2D59-8819-F5F8-42D20433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1EC5-F9CF-4169-A1A0-3353E3F0EF3D}" type="datetimeFigureOut">
              <a:rPr lang="ru-UA" smtClean="0"/>
              <a:t>15.11.2022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00918A-A659-FBB7-A306-8962DA323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0DCD89-651A-07B3-44BD-96A7B5DD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CCA7-0275-44C3-9CE1-12AC03A49E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253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5BAF4-7113-E75A-5351-C8405EE15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EB180-BA6E-BF01-4C17-C5D50FEC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1EC5-F9CF-4169-A1A0-3353E3F0EF3D}" type="datetimeFigureOut">
              <a:rPr lang="ru-UA" smtClean="0"/>
              <a:t>15.11.2022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B4C639-90AD-CDFE-7C77-8A33AF0C1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6EE212-BF7C-7608-1F24-70BB74294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CCA7-0275-44C3-9CE1-12AC03A49E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959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E3EF27-7BEA-5E6B-34BA-A8F9D71A7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1EC5-F9CF-4169-A1A0-3353E3F0EF3D}" type="datetimeFigureOut">
              <a:rPr lang="ru-UA" smtClean="0"/>
              <a:t>15.11.2022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3DB893-7719-55C4-1F9D-B84AF2683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CB4D61-C640-03A3-7833-277343C8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CCA7-0275-44C3-9CE1-12AC03A49E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827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F3ABC-D662-C035-EF41-2DA1A364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8B34F6-B036-B5A4-58B1-4962E4E76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1C8856-7F41-423A-E4EF-C00211B9D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4ADE63-F9DA-1538-6F0E-BD5CBF4D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1EC5-F9CF-4169-A1A0-3353E3F0EF3D}" type="datetimeFigureOut">
              <a:rPr lang="ru-UA" smtClean="0"/>
              <a:t>15.11.2022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3E451F-9305-9BCD-3EE5-A724896B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F79D94-79EE-79C1-05A6-6871AC6F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CCA7-0275-44C3-9CE1-12AC03A49E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032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27DAE-D4F2-D7B6-570A-497EC8035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15315D-5D14-09F5-945D-CB3A2799E8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279CA9-5837-A58F-0500-CA6D63748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3F11F0-2E05-CC3C-0877-45A97497B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1EC5-F9CF-4169-A1A0-3353E3F0EF3D}" type="datetimeFigureOut">
              <a:rPr lang="ru-UA" smtClean="0"/>
              <a:t>15.11.2022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40EF40-482F-BCEF-8BB7-7890AD653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6746A6-F96E-80CC-0A6F-7C00848C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CCA7-0275-44C3-9CE1-12AC03A49E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762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1D1BD-62C1-8C1A-3A02-74C7D6DEB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0EB514-B061-AF0F-8B42-76896B0A5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F19F2-A254-2ED4-89CF-752660B02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A1EC5-F9CF-4169-A1A0-3353E3F0EF3D}" type="datetimeFigureOut">
              <a:rPr lang="ru-UA" smtClean="0"/>
              <a:t>15.11.2022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2AAE0C-B460-ADC9-3420-C622D8F12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18E1D0-FC9C-A052-0E2C-568BF4F71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8CCA7-0275-44C3-9CE1-12AC03A49E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517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5B3E6AF-2E7A-81EE-F318-ED388863B462}"/>
              </a:ext>
            </a:extLst>
          </p:cNvPr>
          <p:cNvSpPr txBox="1"/>
          <p:nvPr/>
        </p:nvSpPr>
        <p:spPr>
          <a:xfrm>
            <a:off x="4034852" y="1675342"/>
            <a:ext cx="4122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Text Semibold" pitchFamily="2" charset="0"/>
                <a:cs typeface="Angsana New" panose="020B0502040204020203" pitchFamily="18" charset="-34"/>
              </a:rPr>
              <a:t>S</a:t>
            </a:r>
            <a:r>
              <a:rPr lang="en-US" sz="8800" dirty="0">
                <a:solidFill>
                  <a:srgbClr val="B5230B"/>
                </a:solidFill>
                <a:latin typeface="Sitka Text Semibold" pitchFamily="2" charset="0"/>
                <a:cs typeface="Angsana New" panose="020B0502040204020203" pitchFamily="18" charset="-34"/>
              </a:rPr>
              <a:t>e</a:t>
            </a:r>
            <a:r>
              <a:rPr lang="en-US" sz="8800" dirty="0">
                <a:solidFill>
                  <a:srgbClr val="FFC000"/>
                </a:solidFill>
                <a:latin typeface="Sitka Text Semibold" pitchFamily="2" charset="0"/>
                <a:cs typeface="Angsana New" panose="020B0502040204020203" pitchFamily="18" charset="-34"/>
              </a:rPr>
              <a:t>a</a:t>
            </a:r>
            <a:r>
              <a:rPr lang="en-US" sz="8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Text Semibold" pitchFamily="2" charset="0"/>
                <a:cs typeface="Angsana New" panose="020B0502040204020203" pitchFamily="18" charset="-34"/>
              </a:rPr>
              <a:t>r</a:t>
            </a:r>
            <a:r>
              <a:rPr lang="en-US" sz="8800" dirty="0">
                <a:solidFill>
                  <a:schemeClr val="accent6">
                    <a:lumMod val="75000"/>
                  </a:schemeClr>
                </a:solidFill>
                <a:latin typeface="Sitka Text Semibold" pitchFamily="2" charset="0"/>
                <a:cs typeface="Angsana New" panose="020B0502040204020203" pitchFamily="18" charset="-34"/>
              </a:rPr>
              <a:t>c</a:t>
            </a:r>
            <a:r>
              <a:rPr lang="en-US" sz="8800" dirty="0">
                <a:solidFill>
                  <a:srgbClr val="B5230B"/>
                </a:solidFill>
                <a:latin typeface="Sitka Text Semibold" pitchFamily="2" charset="0"/>
                <a:cs typeface="Angsana New" panose="020B0502040204020203" pitchFamily="18" charset="-34"/>
              </a:rPr>
              <a:t>h</a:t>
            </a:r>
            <a:endParaRPr lang="ru-UA" sz="23900" dirty="0">
              <a:solidFill>
                <a:srgbClr val="B5230B"/>
              </a:solidFill>
              <a:latin typeface="Sitka Text Semibold" pitchFamily="2" charset="0"/>
              <a:cs typeface="Angsana New" panose="020B0502040204020203" pitchFamily="18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27173-18CB-1C1C-1ABA-D293735F0477}"/>
              </a:ext>
            </a:extLst>
          </p:cNvPr>
          <p:cNvSpPr txBox="1"/>
          <p:nvPr/>
        </p:nvSpPr>
        <p:spPr>
          <a:xfrm>
            <a:off x="4034852" y="4380794"/>
            <a:ext cx="674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Sitka Text Semibold" pitchFamily="2" charset="0"/>
                <a:cs typeface="Angsana New" panose="020B0502040204020203" pitchFamily="18" charset="-34"/>
                <a:hlinkClick r:id="rId2" action="ppaction://hlinksldjump"/>
              </a:rPr>
              <a:t>все</a:t>
            </a:r>
            <a:endParaRPr lang="ru-UA" sz="4400" b="1" dirty="0">
              <a:latin typeface="Sitka Text Semibold" pitchFamily="2" charset="0"/>
              <a:cs typeface="Angsana New" panose="020B0502040204020203" pitchFamily="18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A88A7B-E9E5-9E65-7996-9772C6D0F21A}"/>
              </a:ext>
            </a:extLst>
          </p:cNvPr>
          <p:cNvSpPr txBox="1"/>
          <p:nvPr/>
        </p:nvSpPr>
        <p:spPr>
          <a:xfrm>
            <a:off x="5337212" y="4394847"/>
            <a:ext cx="1517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Sitka Text Semibold" pitchFamily="2" charset="0"/>
                <a:cs typeface="Angsana New" panose="020B0502040204020203" pitchFamily="18" charset="-34"/>
                <a:hlinkClick r:id="rId3" action="ppaction://hlinksldjump"/>
              </a:rPr>
              <a:t>термін</a:t>
            </a:r>
            <a:endParaRPr lang="ru-UA" sz="5400" b="1" dirty="0">
              <a:latin typeface="Sitka Text Semibold" pitchFamily="2" charset="0"/>
              <a:cs typeface="Angsana New" panose="020B0502040204020203" pitchFamily="18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672386-F468-B30E-249B-34D57947B1B8}"/>
              </a:ext>
            </a:extLst>
          </p:cNvPr>
          <p:cNvSpPr txBox="1"/>
          <p:nvPr/>
        </p:nvSpPr>
        <p:spPr>
          <a:xfrm>
            <a:off x="6800058" y="4394847"/>
            <a:ext cx="2460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Sitka Text Semibold" pitchFamily="2" charset="0"/>
                <a:cs typeface="Angsana New" panose="020B0502040204020203" pitchFamily="18" charset="-34"/>
                <a:hlinkClick r:id="rId4" action="ppaction://hlinksldjump"/>
              </a:rPr>
              <a:t>особливості</a:t>
            </a:r>
            <a:r>
              <a:rPr lang="uk-UA" sz="2000" b="1" dirty="0">
                <a:latin typeface="Sitka Text Semibold" pitchFamily="2" charset="0"/>
                <a:cs typeface="Angsana New" panose="020B0502040204020203" pitchFamily="18" charset="-34"/>
              </a:rPr>
              <a:t> </a:t>
            </a:r>
            <a:endParaRPr lang="ru-UA" sz="4800" b="1" dirty="0">
              <a:latin typeface="Sitka Text Semibold" pitchFamily="2" charset="0"/>
              <a:cs typeface="Angsana New" panose="020B0502040204020203" pitchFamily="18" charset="-34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5AB3CC1-AEDD-B052-2B0B-6D7967D0A453}"/>
              </a:ext>
            </a:extLst>
          </p:cNvPr>
          <p:cNvGrpSpPr/>
          <p:nvPr/>
        </p:nvGrpSpPr>
        <p:grpSpPr>
          <a:xfrm>
            <a:off x="2887579" y="3247759"/>
            <a:ext cx="6416842" cy="859019"/>
            <a:chOff x="2887579" y="3247759"/>
            <a:chExt cx="6416842" cy="859019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22A45429-F91D-ECCF-25B4-2B675ED53043}"/>
                </a:ext>
              </a:extLst>
            </p:cNvPr>
            <p:cNvSpPr/>
            <p:nvPr/>
          </p:nvSpPr>
          <p:spPr>
            <a:xfrm>
              <a:off x="2887579" y="3247759"/>
              <a:ext cx="6416842" cy="85901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96000"/>
              </a:schemeClr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1">
                  <a:lumMod val="75000"/>
                  <a:alpha val="40000"/>
                </a:schemeClr>
              </a:glow>
              <a:outerShdw blurRad="50800" dir="5400000" sx="1000" sy="1000" algn="ctr" rotWithShape="0">
                <a:srgbClr val="000000">
                  <a:alpha val="76000"/>
                </a:srgbClr>
              </a:outerShdw>
              <a:reflection endPos="0" dist="50800" dir="5400000" sy="-100000" algn="bl" rotWithShape="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17" name="Рисунок 16" descr="Лупа со сплошной заливкой">
              <a:extLst>
                <a:ext uri="{FF2B5EF4-FFF2-40B4-BE49-F238E27FC236}">
                  <a16:creationId xmlns:a16="http://schemas.microsoft.com/office/drawing/2014/main" id="{E48E3D9F-BB30-D04E-172E-9F6D2C4F7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60325" y="3459955"/>
              <a:ext cx="361443" cy="390149"/>
            </a:xfrm>
            <a:prstGeom prst="rect">
              <a:avLst/>
            </a:prstGeom>
          </p:spPr>
        </p:pic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28776379-A28A-14B5-C480-617494B38A30}"/>
                </a:ext>
              </a:extLst>
            </p:cNvPr>
            <p:cNvGrpSpPr/>
            <p:nvPr/>
          </p:nvGrpSpPr>
          <p:grpSpPr>
            <a:xfrm>
              <a:off x="8730084" y="3459955"/>
              <a:ext cx="304416" cy="390149"/>
              <a:chOff x="9336373" y="4184303"/>
              <a:chExt cx="1010785" cy="995782"/>
            </a:xfrm>
          </p:grpSpPr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524C555F-75A4-25A7-6567-951F3367AA1C}"/>
                  </a:ext>
                </a:extLst>
              </p:cNvPr>
              <p:cNvSpPr/>
              <p:nvPr/>
            </p:nvSpPr>
            <p:spPr>
              <a:xfrm>
                <a:off x="9336373" y="4694310"/>
                <a:ext cx="1010785" cy="485775"/>
              </a:xfrm>
              <a:custGeom>
                <a:avLst/>
                <a:gdLst>
                  <a:gd name="connsiteX0" fmla="*/ 257175 w 457200"/>
                  <a:gd name="connsiteY0" fmla="*/ 428625 h 485775"/>
                  <a:gd name="connsiteX1" fmla="*/ 257175 w 457200"/>
                  <a:gd name="connsiteY1" fmla="*/ 312420 h 485775"/>
                  <a:gd name="connsiteX2" fmla="*/ 447675 w 457200"/>
                  <a:gd name="connsiteY2" fmla="*/ 95250 h 485775"/>
                  <a:gd name="connsiteX3" fmla="*/ 447675 w 457200"/>
                  <a:gd name="connsiteY3" fmla="*/ 0 h 485775"/>
                  <a:gd name="connsiteX4" fmla="*/ 390525 w 457200"/>
                  <a:gd name="connsiteY4" fmla="*/ 0 h 485775"/>
                  <a:gd name="connsiteX5" fmla="*/ 390525 w 457200"/>
                  <a:gd name="connsiteY5" fmla="*/ 95250 h 485775"/>
                  <a:gd name="connsiteX6" fmla="*/ 228600 w 457200"/>
                  <a:gd name="connsiteY6" fmla="*/ 257175 h 485775"/>
                  <a:gd name="connsiteX7" fmla="*/ 66675 w 457200"/>
                  <a:gd name="connsiteY7" fmla="*/ 95250 h 485775"/>
                  <a:gd name="connsiteX8" fmla="*/ 66675 w 457200"/>
                  <a:gd name="connsiteY8" fmla="*/ 0 h 485775"/>
                  <a:gd name="connsiteX9" fmla="*/ 9525 w 457200"/>
                  <a:gd name="connsiteY9" fmla="*/ 0 h 485775"/>
                  <a:gd name="connsiteX10" fmla="*/ 9525 w 457200"/>
                  <a:gd name="connsiteY10" fmla="*/ 95250 h 485775"/>
                  <a:gd name="connsiteX11" fmla="*/ 200025 w 457200"/>
                  <a:gd name="connsiteY11" fmla="*/ 312420 h 485775"/>
                  <a:gd name="connsiteX12" fmla="*/ 200025 w 457200"/>
                  <a:gd name="connsiteY12" fmla="*/ 428625 h 485775"/>
                  <a:gd name="connsiteX13" fmla="*/ 0 w 457200"/>
                  <a:gd name="connsiteY13" fmla="*/ 428625 h 485775"/>
                  <a:gd name="connsiteX14" fmla="*/ 0 w 457200"/>
                  <a:gd name="connsiteY14" fmla="*/ 485775 h 485775"/>
                  <a:gd name="connsiteX15" fmla="*/ 457200 w 457200"/>
                  <a:gd name="connsiteY15" fmla="*/ 485775 h 485775"/>
                  <a:gd name="connsiteX16" fmla="*/ 457200 w 457200"/>
                  <a:gd name="connsiteY16" fmla="*/ 428625 h 485775"/>
                  <a:gd name="connsiteX17" fmla="*/ 257175 w 457200"/>
                  <a:gd name="connsiteY17" fmla="*/ 428625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7200" h="485775">
                    <a:moveTo>
                      <a:pt x="257175" y="428625"/>
                    </a:moveTo>
                    <a:lnTo>
                      <a:pt x="257175" y="312420"/>
                    </a:lnTo>
                    <a:cubicBezTo>
                      <a:pt x="364808" y="298133"/>
                      <a:pt x="447675" y="206693"/>
                      <a:pt x="447675" y="95250"/>
                    </a:cubicBezTo>
                    <a:lnTo>
                      <a:pt x="447675" y="0"/>
                    </a:lnTo>
                    <a:lnTo>
                      <a:pt x="390525" y="0"/>
                    </a:lnTo>
                    <a:lnTo>
                      <a:pt x="390525" y="95250"/>
                    </a:lnTo>
                    <a:cubicBezTo>
                      <a:pt x="390525" y="184785"/>
                      <a:pt x="318135" y="257175"/>
                      <a:pt x="228600" y="257175"/>
                    </a:cubicBezTo>
                    <a:cubicBezTo>
                      <a:pt x="139065" y="257175"/>
                      <a:pt x="66675" y="184785"/>
                      <a:pt x="66675" y="95250"/>
                    </a:cubicBezTo>
                    <a:lnTo>
                      <a:pt x="66675" y="0"/>
                    </a:lnTo>
                    <a:lnTo>
                      <a:pt x="9525" y="0"/>
                    </a:lnTo>
                    <a:lnTo>
                      <a:pt x="9525" y="95250"/>
                    </a:lnTo>
                    <a:cubicBezTo>
                      <a:pt x="9525" y="206693"/>
                      <a:pt x="92393" y="298133"/>
                      <a:pt x="200025" y="312420"/>
                    </a:cubicBezTo>
                    <a:lnTo>
                      <a:pt x="200025" y="428625"/>
                    </a:lnTo>
                    <a:lnTo>
                      <a:pt x="0" y="428625"/>
                    </a:lnTo>
                    <a:lnTo>
                      <a:pt x="0" y="485775"/>
                    </a:lnTo>
                    <a:lnTo>
                      <a:pt x="457200" y="485775"/>
                    </a:lnTo>
                    <a:lnTo>
                      <a:pt x="457200" y="428625"/>
                    </a:lnTo>
                    <a:lnTo>
                      <a:pt x="257175" y="428625"/>
                    </a:lnTo>
                    <a:close/>
                  </a:path>
                </a:pathLst>
              </a:custGeom>
              <a:solidFill>
                <a:srgbClr val="B523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UA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186617DC-AE20-146C-8AE4-2F6B1AE7DBC4}"/>
                  </a:ext>
                </a:extLst>
              </p:cNvPr>
              <p:cNvSpPr/>
              <p:nvPr/>
            </p:nvSpPr>
            <p:spPr>
              <a:xfrm>
                <a:off x="9610729" y="4184303"/>
                <a:ext cx="479755" cy="680740"/>
              </a:xfrm>
              <a:custGeom>
                <a:avLst/>
                <a:gdLst>
                  <a:gd name="connsiteX0" fmla="*/ 123825 w 247650"/>
                  <a:gd name="connsiteY0" fmla="*/ 571500 h 571500"/>
                  <a:gd name="connsiteX1" fmla="*/ 247650 w 247650"/>
                  <a:gd name="connsiteY1" fmla="*/ 447675 h 571500"/>
                  <a:gd name="connsiteX2" fmla="*/ 152400 w 247650"/>
                  <a:gd name="connsiteY2" fmla="*/ 447675 h 571500"/>
                  <a:gd name="connsiteX3" fmla="*/ 152400 w 247650"/>
                  <a:gd name="connsiteY3" fmla="*/ 409575 h 571500"/>
                  <a:gd name="connsiteX4" fmla="*/ 247650 w 247650"/>
                  <a:gd name="connsiteY4" fmla="*/ 409575 h 571500"/>
                  <a:gd name="connsiteX5" fmla="*/ 247650 w 247650"/>
                  <a:gd name="connsiteY5" fmla="*/ 352425 h 571500"/>
                  <a:gd name="connsiteX6" fmla="*/ 152400 w 247650"/>
                  <a:gd name="connsiteY6" fmla="*/ 352425 h 571500"/>
                  <a:gd name="connsiteX7" fmla="*/ 152400 w 247650"/>
                  <a:gd name="connsiteY7" fmla="*/ 314325 h 571500"/>
                  <a:gd name="connsiteX8" fmla="*/ 247650 w 247650"/>
                  <a:gd name="connsiteY8" fmla="*/ 314325 h 571500"/>
                  <a:gd name="connsiteX9" fmla="*/ 247650 w 247650"/>
                  <a:gd name="connsiteY9" fmla="*/ 257175 h 571500"/>
                  <a:gd name="connsiteX10" fmla="*/ 152400 w 247650"/>
                  <a:gd name="connsiteY10" fmla="*/ 257175 h 571500"/>
                  <a:gd name="connsiteX11" fmla="*/ 152400 w 247650"/>
                  <a:gd name="connsiteY11" fmla="*/ 219075 h 571500"/>
                  <a:gd name="connsiteX12" fmla="*/ 247650 w 247650"/>
                  <a:gd name="connsiteY12" fmla="*/ 219075 h 571500"/>
                  <a:gd name="connsiteX13" fmla="*/ 247650 w 247650"/>
                  <a:gd name="connsiteY13" fmla="*/ 161925 h 571500"/>
                  <a:gd name="connsiteX14" fmla="*/ 152400 w 247650"/>
                  <a:gd name="connsiteY14" fmla="*/ 161925 h 571500"/>
                  <a:gd name="connsiteX15" fmla="*/ 152400 w 247650"/>
                  <a:gd name="connsiteY15" fmla="*/ 123825 h 571500"/>
                  <a:gd name="connsiteX16" fmla="*/ 247650 w 247650"/>
                  <a:gd name="connsiteY16" fmla="*/ 123825 h 571500"/>
                  <a:gd name="connsiteX17" fmla="*/ 123825 w 247650"/>
                  <a:gd name="connsiteY17" fmla="*/ 0 h 571500"/>
                  <a:gd name="connsiteX18" fmla="*/ 0 w 247650"/>
                  <a:gd name="connsiteY18" fmla="*/ 123825 h 571500"/>
                  <a:gd name="connsiteX19" fmla="*/ 0 w 247650"/>
                  <a:gd name="connsiteY19" fmla="*/ 447675 h 571500"/>
                  <a:gd name="connsiteX20" fmla="*/ 123825 w 247650"/>
                  <a:gd name="connsiteY20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7650" h="571500">
                    <a:moveTo>
                      <a:pt x="123825" y="571500"/>
                    </a:moveTo>
                    <a:cubicBezTo>
                      <a:pt x="192405" y="571500"/>
                      <a:pt x="247650" y="516255"/>
                      <a:pt x="247650" y="447675"/>
                    </a:cubicBezTo>
                    <a:lnTo>
                      <a:pt x="152400" y="447675"/>
                    </a:lnTo>
                    <a:lnTo>
                      <a:pt x="152400" y="409575"/>
                    </a:lnTo>
                    <a:lnTo>
                      <a:pt x="247650" y="409575"/>
                    </a:lnTo>
                    <a:lnTo>
                      <a:pt x="247650" y="352425"/>
                    </a:lnTo>
                    <a:lnTo>
                      <a:pt x="152400" y="352425"/>
                    </a:lnTo>
                    <a:lnTo>
                      <a:pt x="152400" y="314325"/>
                    </a:lnTo>
                    <a:lnTo>
                      <a:pt x="247650" y="314325"/>
                    </a:lnTo>
                    <a:lnTo>
                      <a:pt x="247650" y="257175"/>
                    </a:lnTo>
                    <a:lnTo>
                      <a:pt x="152400" y="257175"/>
                    </a:lnTo>
                    <a:lnTo>
                      <a:pt x="152400" y="219075"/>
                    </a:lnTo>
                    <a:lnTo>
                      <a:pt x="247650" y="219075"/>
                    </a:lnTo>
                    <a:lnTo>
                      <a:pt x="247650" y="161925"/>
                    </a:lnTo>
                    <a:lnTo>
                      <a:pt x="152400" y="161925"/>
                    </a:lnTo>
                    <a:lnTo>
                      <a:pt x="152400" y="123825"/>
                    </a:lnTo>
                    <a:lnTo>
                      <a:pt x="247650" y="123825"/>
                    </a:lnTo>
                    <a:cubicBezTo>
                      <a:pt x="247650" y="55245"/>
                      <a:pt x="192405" y="0"/>
                      <a:pt x="123825" y="0"/>
                    </a:cubicBezTo>
                    <a:cubicBezTo>
                      <a:pt x="55245" y="0"/>
                      <a:pt x="0" y="55245"/>
                      <a:pt x="0" y="123825"/>
                    </a:cubicBezTo>
                    <a:lnTo>
                      <a:pt x="0" y="447675"/>
                    </a:lnTo>
                    <a:cubicBezTo>
                      <a:pt x="0" y="516255"/>
                      <a:pt x="55245" y="571500"/>
                      <a:pt x="123825" y="57150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UA"/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E866583-66E4-6890-A2B3-E9A8EFE131F7}"/>
              </a:ext>
            </a:extLst>
          </p:cNvPr>
          <p:cNvSpPr txBox="1"/>
          <p:nvPr/>
        </p:nvSpPr>
        <p:spPr>
          <a:xfrm>
            <a:off x="3870578" y="3457464"/>
            <a:ext cx="4710696" cy="923330"/>
          </a:xfrm>
          <a:prstGeom prst="rect">
            <a:avLst/>
          </a:prstGeo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l"/>
            <a:r>
              <a:rPr lang="ru-RU" i="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Спадкування права на вклад у банку</a:t>
            </a:r>
          </a:p>
          <a:p>
            <a:br>
              <a:rPr lang="ru-RU" b="0" i="0" dirty="0">
                <a:solidFill>
                  <a:srgbClr val="FFFFFF"/>
                </a:solidFill>
                <a:effectLst/>
                <a:latin typeface="Montserrat" panose="00000500000000000000" pitchFamily="2" charset="-52"/>
              </a:rPr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7154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7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93AC8A-C54F-DF16-BA1B-157B686EB5F7}"/>
              </a:ext>
            </a:extLst>
          </p:cNvPr>
          <p:cNvSpPr txBox="1"/>
          <p:nvPr/>
        </p:nvSpPr>
        <p:spPr>
          <a:xfrm>
            <a:off x="10190750" y="662515"/>
            <a:ext cx="1923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accent1"/>
                </a:solidFill>
                <a:latin typeface="Sitka Text Semibold" pitchFamily="2" charset="0"/>
                <a:cs typeface="Angsana New" panose="020B0502040204020203" pitchFamily="18" charset="-34"/>
                <a:hlinkClick r:id="rId2" action="ppaction://hlinksldjump"/>
              </a:rPr>
              <a:t>Back to results</a:t>
            </a:r>
            <a:endParaRPr lang="ru-UA" sz="1600" b="1" u="sng" dirty="0">
              <a:solidFill>
                <a:schemeClr val="accent1"/>
              </a:solidFill>
              <a:latin typeface="Sitka Text Semibold" pitchFamily="2" charset="0"/>
              <a:cs typeface="Angsana New" panose="020B0502040204020203" pitchFamily="18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7A05CF-AAED-1E33-3C84-EE4C4F6610DE}"/>
              </a:ext>
            </a:extLst>
          </p:cNvPr>
          <p:cNvSpPr txBox="1"/>
          <p:nvPr/>
        </p:nvSpPr>
        <p:spPr>
          <a:xfrm>
            <a:off x="552512" y="270068"/>
            <a:ext cx="392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Text Semibold" pitchFamily="2" charset="0"/>
                <a:cs typeface="Angsana New" panose="020B0502040204020203" pitchFamily="18" charset="-34"/>
              </a:rPr>
              <a:t>S</a:t>
            </a:r>
            <a:r>
              <a:rPr lang="en-US" sz="7200" dirty="0">
                <a:solidFill>
                  <a:srgbClr val="B5230B"/>
                </a:solidFill>
                <a:latin typeface="Sitka Text Semibold" pitchFamily="2" charset="0"/>
                <a:cs typeface="Angsana New" panose="020B0502040204020203" pitchFamily="18" charset="-34"/>
              </a:rPr>
              <a:t>e</a:t>
            </a:r>
            <a:r>
              <a:rPr lang="en-US" sz="7200" dirty="0">
                <a:solidFill>
                  <a:srgbClr val="FFC000"/>
                </a:solidFill>
                <a:latin typeface="Sitka Text Semibold" pitchFamily="2" charset="0"/>
                <a:cs typeface="Angsana New" panose="020B0502040204020203" pitchFamily="18" charset="-34"/>
              </a:rPr>
              <a:t>a</a:t>
            </a:r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Text Semibold" pitchFamily="2" charset="0"/>
                <a:cs typeface="Angsana New" panose="020B0502040204020203" pitchFamily="18" charset="-34"/>
              </a:rPr>
              <a:t>r</a:t>
            </a:r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Sitka Text Semibold" pitchFamily="2" charset="0"/>
                <a:cs typeface="Angsana New" panose="020B0502040204020203" pitchFamily="18" charset="-34"/>
              </a:rPr>
              <a:t>c</a:t>
            </a:r>
            <a:r>
              <a:rPr lang="en-US" sz="7200" dirty="0">
                <a:solidFill>
                  <a:srgbClr val="B5230B"/>
                </a:solidFill>
                <a:latin typeface="Sitka Text Semibold" pitchFamily="2" charset="0"/>
                <a:cs typeface="Angsana New" panose="020B0502040204020203" pitchFamily="18" charset="-34"/>
              </a:rPr>
              <a:t>h</a:t>
            </a:r>
            <a:endParaRPr lang="ru-UA" sz="16600" dirty="0">
              <a:solidFill>
                <a:srgbClr val="B5230B"/>
              </a:solidFill>
              <a:latin typeface="Sitka Text Semibold" pitchFamily="2" charset="0"/>
              <a:cs typeface="Angsana New" panose="020B0502040204020203" pitchFamily="18" charset="-34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3E9E3F1-4E98-D7FE-E684-9B13539E3482}"/>
              </a:ext>
            </a:extLst>
          </p:cNvPr>
          <p:cNvGrpSpPr/>
          <p:nvPr/>
        </p:nvGrpSpPr>
        <p:grpSpPr>
          <a:xfrm>
            <a:off x="4123184" y="707508"/>
            <a:ext cx="3588172" cy="482812"/>
            <a:chOff x="444182" y="1943742"/>
            <a:chExt cx="6416842" cy="60765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E5DFF735-5389-8991-47C5-6439EDE8B7DD}"/>
                </a:ext>
              </a:extLst>
            </p:cNvPr>
            <p:cNvSpPr/>
            <p:nvPr/>
          </p:nvSpPr>
          <p:spPr>
            <a:xfrm>
              <a:off x="444182" y="1943742"/>
              <a:ext cx="6416842" cy="607658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96000"/>
              </a:schemeClr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1">
                  <a:lumMod val="75000"/>
                  <a:alpha val="40000"/>
                </a:schemeClr>
              </a:glow>
              <a:outerShdw blurRad="50800" dir="5400000" sx="1000" sy="1000" algn="ctr" rotWithShape="0">
                <a:srgbClr val="000000">
                  <a:alpha val="76000"/>
                </a:srgbClr>
              </a:outerShdw>
              <a:reflection endPos="0" dist="50800" dir="5400000" sy="-100000" algn="bl" rotWithShape="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6" name="Рисунок 5" descr="Лупа со сплошной заливкой">
              <a:extLst>
                <a:ext uri="{FF2B5EF4-FFF2-40B4-BE49-F238E27FC236}">
                  <a16:creationId xmlns:a16="http://schemas.microsoft.com/office/drawing/2014/main" id="{9BB6FA3B-B832-9E0B-DA85-A4CDD4ADF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6928" y="2093846"/>
              <a:ext cx="361443" cy="275986"/>
            </a:xfrm>
            <a:prstGeom prst="rect">
              <a:avLst/>
            </a:prstGeom>
          </p:spPr>
        </p:pic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08A717D0-038D-6752-DBB1-B4E4265AF36D}"/>
                </a:ext>
              </a:extLst>
            </p:cNvPr>
            <p:cNvGrpSpPr/>
            <p:nvPr/>
          </p:nvGrpSpPr>
          <p:grpSpPr>
            <a:xfrm>
              <a:off x="6286687" y="2093846"/>
              <a:ext cx="304416" cy="275986"/>
              <a:chOff x="9336373" y="4184303"/>
              <a:chExt cx="1010785" cy="995782"/>
            </a:xfrm>
          </p:grpSpPr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id="{1D37D796-2D44-E2BE-C602-60DFFD10B303}"/>
                  </a:ext>
                </a:extLst>
              </p:cNvPr>
              <p:cNvSpPr/>
              <p:nvPr/>
            </p:nvSpPr>
            <p:spPr>
              <a:xfrm>
                <a:off x="9336373" y="4694310"/>
                <a:ext cx="1010785" cy="485775"/>
              </a:xfrm>
              <a:custGeom>
                <a:avLst/>
                <a:gdLst>
                  <a:gd name="connsiteX0" fmla="*/ 257175 w 457200"/>
                  <a:gd name="connsiteY0" fmla="*/ 428625 h 485775"/>
                  <a:gd name="connsiteX1" fmla="*/ 257175 w 457200"/>
                  <a:gd name="connsiteY1" fmla="*/ 312420 h 485775"/>
                  <a:gd name="connsiteX2" fmla="*/ 447675 w 457200"/>
                  <a:gd name="connsiteY2" fmla="*/ 95250 h 485775"/>
                  <a:gd name="connsiteX3" fmla="*/ 447675 w 457200"/>
                  <a:gd name="connsiteY3" fmla="*/ 0 h 485775"/>
                  <a:gd name="connsiteX4" fmla="*/ 390525 w 457200"/>
                  <a:gd name="connsiteY4" fmla="*/ 0 h 485775"/>
                  <a:gd name="connsiteX5" fmla="*/ 390525 w 457200"/>
                  <a:gd name="connsiteY5" fmla="*/ 95250 h 485775"/>
                  <a:gd name="connsiteX6" fmla="*/ 228600 w 457200"/>
                  <a:gd name="connsiteY6" fmla="*/ 257175 h 485775"/>
                  <a:gd name="connsiteX7" fmla="*/ 66675 w 457200"/>
                  <a:gd name="connsiteY7" fmla="*/ 95250 h 485775"/>
                  <a:gd name="connsiteX8" fmla="*/ 66675 w 457200"/>
                  <a:gd name="connsiteY8" fmla="*/ 0 h 485775"/>
                  <a:gd name="connsiteX9" fmla="*/ 9525 w 457200"/>
                  <a:gd name="connsiteY9" fmla="*/ 0 h 485775"/>
                  <a:gd name="connsiteX10" fmla="*/ 9525 w 457200"/>
                  <a:gd name="connsiteY10" fmla="*/ 95250 h 485775"/>
                  <a:gd name="connsiteX11" fmla="*/ 200025 w 457200"/>
                  <a:gd name="connsiteY11" fmla="*/ 312420 h 485775"/>
                  <a:gd name="connsiteX12" fmla="*/ 200025 w 457200"/>
                  <a:gd name="connsiteY12" fmla="*/ 428625 h 485775"/>
                  <a:gd name="connsiteX13" fmla="*/ 0 w 457200"/>
                  <a:gd name="connsiteY13" fmla="*/ 428625 h 485775"/>
                  <a:gd name="connsiteX14" fmla="*/ 0 w 457200"/>
                  <a:gd name="connsiteY14" fmla="*/ 485775 h 485775"/>
                  <a:gd name="connsiteX15" fmla="*/ 457200 w 457200"/>
                  <a:gd name="connsiteY15" fmla="*/ 485775 h 485775"/>
                  <a:gd name="connsiteX16" fmla="*/ 457200 w 457200"/>
                  <a:gd name="connsiteY16" fmla="*/ 428625 h 485775"/>
                  <a:gd name="connsiteX17" fmla="*/ 257175 w 457200"/>
                  <a:gd name="connsiteY17" fmla="*/ 428625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7200" h="485775">
                    <a:moveTo>
                      <a:pt x="257175" y="428625"/>
                    </a:moveTo>
                    <a:lnTo>
                      <a:pt x="257175" y="312420"/>
                    </a:lnTo>
                    <a:cubicBezTo>
                      <a:pt x="364808" y="298133"/>
                      <a:pt x="447675" y="206693"/>
                      <a:pt x="447675" y="95250"/>
                    </a:cubicBezTo>
                    <a:lnTo>
                      <a:pt x="447675" y="0"/>
                    </a:lnTo>
                    <a:lnTo>
                      <a:pt x="390525" y="0"/>
                    </a:lnTo>
                    <a:lnTo>
                      <a:pt x="390525" y="95250"/>
                    </a:lnTo>
                    <a:cubicBezTo>
                      <a:pt x="390525" y="184785"/>
                      <a:pt x="318135" y="257175"/>
                      <a:pt x="228600" y="257175"/>
                    </a:cubicBezTo>
                    <a:cubicBezTo>
                      <a:pt x="139065" y="257175"/>
                      <a:pt x="66675" y="184785"/>
                      <a:pt x="66675" y="95250"/>
                    </a:cubicBezTo>
                    <a:lnTo>
                      <a:pt x="66675" y="0"/>
                    </a:lnTo>
                    <a:lnTo>
                      <a:pt x="9525" y="0"/>
                    </a:lnTo>
                    <a:lnTo>
                      <a:pt x="9525" y="95250"/>
                    </a:lnTo>
                    <a:cubicBezTo>
                      <a:pt x="9525" y="206693"/>
                      <a:pt x="92393" y="298133"/>
                      <a:pt x="200025" y="312420"/>
                    </a:cubicBezTo>
                    <a:lnTo>
                      <a:pt x="200025" y="428625"/>
                    </a:lnTo>
                    <a:lnTo>
                      <a:pt x="0" y="428625"/>
                    </a:lnTo>
                    <a:lnTo>
                      <a:pt x="0" y="485775"/>
                    </a:lnTo>
                    <a:lnTo>
                      <a:pt x="457200" y="485775"/>
                    </a:lnTo>
                    <a:lnTo>
                      <a:pt x="457200" y="428625"/>
                    </a:lnTo>
                    <a:lnTo>
                      <a:pt x="257175" y="428625"/>
                    </a:lnTo>
                    <a:close/>
                  </a:path>
                </a:pathLst>
              </a:custGeom>
              <a:solidFill>
                <a:srgbClr val="B523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UA"/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1AE97E3B-9395-582D-A018-E2C944778FEC}"/>
                  </a:ext>
                </a:extLst>
              </p:cNvPr>
              <p:cNvSpPr/>
              <p:nvPr/>
            </p:nvSpPr>
            <p:spPr>
              <a:xfrm>
                <a:off x="9610729" y="4184303"/>
                <a:ext cx="479755" cy="680740"/>
              </a:xfrm>
              <a:custGeom>
                <a:avLst/>
                <a:gdLst>
                  <a:gd name="connsiteX0" fmla="*/ 123825 w 247650"/>
                  <a:gd name="connsiteY0" fmla="*/ 571500 h 571500"/>
                  <a:gd name="connsiteX1" fmla="*/ 247650 w 247650"/>
                  <a:gd name="connsiteY1" fmla="*/ 447675 h 571500"/>
                  <a:gd name="connsiteX2" fmla="*/ 152400 w 247650"/>
                  <a:gd name="connsiteY2" fmla="*/ 447675 h 571500"/>
                  <a:gd name="connsiteX3" fmla="*/ 152400 w 247650"/>
                  <a:gd name="connsiteY3" fmla="*/ 409575 h 571500"/>
                  <a:gd name="connsiteX4" fmla="*/ 247650 w 247650"/>
                  <a:gd name="connsiteY4" fmla="*/ 409575 h 571500"/>
                  <a:gd name="connsiteX5" fmla="*/ 247650 w 247650"/>
                  <a:gd name="connsiteY5" fmla="*/ 352425 h 571500"/>
                  <a:gd name="connsiteX6" fmla="*/ 152400 w 247650"/>
                  <a:gd name="connsiteY6" fmla="*/ 352425 h 571500"/>
                  <a:gd name="connsiteX7" fmla="*/ 152400 w 247650"/>
                  <a:gd name="connsiteY7" fmla="*/ 314325 h 571500"/>
                  <a:gd name="connsiteX8" fmla="*/ 247650 w 247650"/>
                  <a:gd name="connsiteY8" fmla="*/ 314325 h 571500"/>
                  <a:gd name="connsiteX9" fmla="*/ 247650 w 247650"/>
                  <a:gd name="connsiteY9" fmla="*/ 257175 h 571500"/>
                  <a:gd name="connsiteX10" fmla="*/ 152400 w 247650"/>
                  <a:gd name="connsiteY10" fmla="*/ 257175 h 571500"/>
                  <a:gd name="connsiteX11" fmla="*/ 152400 w 247650"/>
                  <a:gd name="connsiteY11" fmla="*/ 219075 h 571500"/>
                  <a:gd name="connsiteX12" fmla="*/ 247650 w 247650"/>
                  <a:gd name="connsiteY12" fmla="*/ 219075 h 571500"/>
                  <a:gd name="connsiteX13" fmla="*/ 247650 w 247650"/>
                  <a:gd name="connsiteY13" fmla="*/ 161925 h 571500"/>
                  <a:gd name="connsiteX14" fmla="*/ 152400 w 247650"/>
                  <a:gd name="connsiteY14" fmla="*/ 161925 h 571500"/>
                  <a:gd name="connsiteX15" fmla="*/ 152400 w 247650"/>
                  <a:gd name="connsiteY15" fmla="*/ 123825 h 571500"/>
                  <a:gd name="connsiteX16" fmla="*/ 247650 w 247650"/>
                  <a:gd name="connsiteY16" fmla="*/ 123825 h 571500"/>
                  <a:gd name="connsiteX17" fmla="*/ 123825 w 247650"/>
                  <a:gd name="connsiteY17" fmla="*/ 0 h 571500"/>
                  <a:gd name="connsiteX18" fmla="*/ 0 w 247650"/>
                  <a:gd name="connsiteY18" fmla="*/ 123825 h 571500"/>
                  <a:gd name="connsiteX19" fmla="*/ 0 w 247650"/>
                  <a:gd name="connsiteY19" fmla="*/ 447675 h 571500"/>
                  <a:gd name="connsiteX20" fmla="*/ 123825 w 247650"/>
                  <a:gd name="connsiteY20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7650" h="571500">
                    <a:moveTo>
                      <a:pt x="123825" y="571500"/>
                    </a:moveTo>
                    <a:cubicBezTo>
                      <a:pt x="192405" y="571500"/>
                      <a:pt x="247650" y="516255"/>
                      <a:pt x="247650" y="447675"/>
                    </a:cubicBezTo>
                    <a:lnTo>
                      <a:pt x="152400" y="447675"/>
                    </a:lnTo>
                    <a:lnTo>
                      <a:pt x="152400" y="409575"/>
                    </a:lnTo>
                    <a:lnTo>
                      <a:pt x="247650" y="409575"/>
                    </a:lnTo>
                    <a:lnTo>
                      <a:pt x="247650" y="352425"/>
                    </a:lnTo>
                    <a:lnTo>
                      <a:pt x="152400" y="352425"/>
                    </a:lnTo>
                    <a:lnTo>
                      <a:pt x="152400" y="314325"/>
                    </a:lnTo>
                    <a:lnTo>
                      <a:pt x="247650" y="314325"/>
                    </a:lnTo>
                    <a:lnTo>
                      <a:pt x="247650" y="257175"/>
                    </a:lnTo>
                    <a:lnTo>
                      <a:pt x="152400" y="257175"/>
                    </a:lnTo>
                    <a:lnTo>
                      <a:pt x="152400" y="219075"/>
                    </a:lnTo>
                    <a:lnTo>
                      <a:pt x="247650" y="219075"/>
                    </a:lnTo>
                    <a:lnTo>
                      <a:pt x="247650" y="161925"/>
                    </a:lnTo>
                    <a:lnTo>
                      <a:pt x="152400" y="161925"/>
                    </a:lnTo>
                    <a:lnTo>
                      <a:pt x="152400" y="123825"/>
                    </a:lnTo>
                    <a:lnTo>
                      <a:pt x="247650" y="123825"/>
                    </a:lnTo>
                    <a:cubicBezTo>
                      <a:pt x="247650" y="55245"/>
                      <a:pt x="192405" y="0"/>
                      <a:pt x="123825" y="0"/>
                    </a:cubicBezTo>
                    <a:cubicBezTo>
                      <a:pt x="55245" y="0"/>
                      <a:pt x="0" y="55245"/>
                      <a:pt x="0" y="123825"/>
                    </a:cubicBezTo>
                    <a:lnTo>
                      <a:pt x="0" y="447675"/>
                    </a:lnTo>
                    <a:cubicBezTo>
                      <a:pt x="0" y="516255"/>
                      <a:pt x="55245" y="571500"/>
                      <a:pt x="123825" y="57150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UA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F6EC5AB-4D3D-D80B-2CD3-C6DD9984AD80}"/>
              </a:ext>
            </a:extLst>
          </p:cNvPr>
          <p:cNvSpPr txBox="1"/>
          <p:nvPr/>
        </p:nvSpPr>
        <p:spPr>
          <a:xfrm>
            <a:off x="4556064" y="813242"/>
            <a:ext cx="2800552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Спадкування права на вклад у банку</a:t>
            </a:r>
          </a:p>
          <a:p>
            <a:endParaRPr lang="ru-UA" sz="1000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0B922C0-FE68-5268-64D2-31FE7CACE095}"/>
              </a:ext>
            </a:extLst>
          </p:cNvPr>
          <p:cNvSpPr/>
          <p:nvPr/>
        </p:nvSpPr>
        <p:spPr>
          <a:xfrm>
            <a:off x="552512" y="1627760"/>
            <a:ext cx="11019895" cy="4960172"/>
          </a:xfrm>
          <a:prstGeom prst="roundRect">
            <a:avLst>
              <a:gd name="adj" fmla="val 387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олилиния: фигура 41">
            <a:extLst>
              <a:ext uri="{FF2B5EF4-FFF2-40B4-BE49-F238E27FC236}">
                <a16:creationId xmlns:a16="http://schemas.microsoft.com/office/drawing/2014/main" id="{645B80FE-172E-590C-A151-839D5C6339ED}"/>
              </a:ext>
            </a:extLst>
          </p:cNvPr>
          <p:cNvSpPr/>
          <p:nvPr/>
        </p:nvSpPr>
        <p:spPr>
          <a:xfrm>
            <a:off x="552511" y="4452168"/>
            <a:ext cx="11019895" cy="2135763"/>
          </a:xfrm>
          <a:custGeom>
            <a:avLst/>
            <a:gdLst>
              <a:gd name="connsiteX0" fmla="*/ 0 w 11019895"/>
              <a:gd name="connsiteY0" fmla="*/ 0 h 2030922"/>
              <a:gd name="connsiteX1" fmla="*/ 11019895 w 11019895"/>
              <a:gd name="connsiteY1" fmla="*/ 0 h 2030922"/>
              <a:gd name="connsiteX2" fmla="*/ 11019895 w 11019895"/>
              <a:gd name="connsiteY2" fmla="*/ 1844811 h 2030922"/>
              <a:gd name="connsiteX3" fmla="*/ 10833784 w 11019895"/>
              <a:gd name="connsiteY3" fmla="*/ 2030922 h 2030922"/>
              <a:gd name="connsiteX4" fmla="*/ 186111 w 11019895"/>
              <a:gd name="connsiteY4" fmla="*/ 2030922 h 2030922"/>
              <a:gd name="connsiteX5" fmla="*/ 0 w 11019895"/>
              <a:gd name="connsiteY5" fmla="*/ 1844811 h 2030922"/>
              <a:gd name="connsiteX6" fmla="*/ 0 w 11019895"/>
              <a:gd name="connsiteY6" fmla="*/ 0 h 203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9895" h="2030922">
                <a:moveTo>
                  <a:pt x="0" y="0"/>
                </a:moveTo>
                <a:lnTo>
                  <a:pt x="11019895" y="0"/>
                </a:lnTo>
                <a:lnTo>
                  <a:pt x="11019895" y="1844811"/>
                </a:lnTo>
                <a:cubicBezTo>
                  <a:pt x="11019895" y="1947597"/>
                  <a:pt x="10936570" y="2030922"/>
                  <a:pt x="10833784" y="2030922"/>
                </a:cubicBezTo>
                <a:lnTo>
                  <a:pt x="186111" y="2030922"/>
                </a:lnTo>
                <a:cubicBezTo>
                  <a:pt x="83325" y="2030922"/>
                  <a:pt x="0" y="1947597"/>
                  <a:pt x="0" y="184481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UA"/>
          </a:p>
        </p:txBody>
      </p:sp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id="{13A83B54-74C4-9A69-2FB9-B4E40773797C}"/>
              </a:ext>
            </a:extLst>
          </p:cNvPr>
          <p:cNvSpPr/>
          <p:nvPr/>
        </p:nvSpPr>
        <p:spPr>
          <a:xfrm>
            <a:off x="552511" y="2063906"/>
            <a:ext cx="5543489" cy="2493103"/>
          </a:xfrm>
          <a:custGeom>
            <a:avLst/>
            <a:gdLst>
              <a:gd name="connsiteX0" fmla="*/ 186111 w 5543489"/>
              <a:gd name="connsiteY0" fmla="*/ 0 h 2773180"/>
              <a:gd name="connsiteX1" fmla="*/ 5543489 w 5543489"/>
              <a:gd name="connsiteY1" fmla="*/ 0 h 2773180"/>
              <a:gd name="connsiteX2" fmla="*/ 5543489 w 5543489"/>
              <a:gd name="connsiteY2" fmla="*/ 2773180 h 2773180"/>
              <a:gd name="connsiteX3" fmla="*/ 0 w 5543489"/>
              <a:gd name="connsiteY3" fmla="*/ 2773180 h 2773180"/>
              <a:gd name="connsiteX4" fmla="*/ 0 w 5543489"/>
              <a:gd name="connsiteY4" fmla="*/ 186111 h 2773180"/>
              <a:gd name="connsiteX5" fmla="*/ 186111 w 5543489"/>
              <a:gd name="connsiteY5" fmla="*/ 0 h 277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489" h="2773180">
                <a:moveTo>
                  <a:pt x="186111" y="0"/>
                </a:moveTo>
                <a:lnTo>
                  <a:pt x="5543489" y="0"/>
                </a:lnTo>
                <a:lnTo>
                  <a:pt x="5543489" y="2773180"/>
                </a:lnTo>
                <a:lnTo>
                  <a:pt x="0" y="2773180"/>
                </a:lnTo>
                <a:lnTo>
                  <a:pt x="0" y="186111"/>
                </a:lnTo>
                <a:cubicBezTo>
                  <a:pt x="0" y="83325"/>
                  <a:pt x="83325" y="0"/>
                  <a:pt x="18611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UA"/>
          </a:p>
        </p:txBody>
      </p:sp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id="{F4733E9F-A7A2-01D5-BB06-6DCC9C0D2B17}"/>
              </a:ext>
            </a:extLst>
          </p:cNvPr>
          <p:cNvSpPr/>
          <p:nvPr/>
        </p:nvSpPr>
        <p:spPr>
          <a:xfrm>
            <a:off x="6096000" y="2063906"/>
            <a:ext cx="5476406" cy="2493103"/>
          </a:xfrm>
          <a:custGeom>
            <a:avLst/>
            <a:gdLst>
              <a:gd name="connsiteX0" fmla="*/ 0 w 5476406"/>
              <a:gd name="connsiteY0" fmla="*/ 0 h 2773180"/>
              <a:gd name="connsiteX1" fmla="*/ 5290295 w 5476406"/>
              <a:gd name="connsiteY1" fmla="*/ 0 h 2773180"/>
              <a:gd name="connsiteX2" fmla="*/ 5476406 w 5476406"/>
              <a:gd name="connsiteY2" fmla="*/ 186111 h 2773180"/>
              <a:gd name="connsiteX3" fmla="*/ 5476406 w 5476406"/>
              <a:gd name="connsiteY3" fmla="*/ 2773180 h 2773180"/>
              <a:gd name="connsiteX4" fmla="*/ 0 w 5476406"/>
              <a:gd name="connsiteY4" fmla="*/ 2773180 h 2773180"/>
              <a:gd name="connsiteX5" fmla="*/ 0 w 5476406"/>
              <a:gd name="connsiteY5" fmla="*/ 0 h 277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6406" h="2773180">
                <a:moveTo>
                  <a:pt x="0" y="0"/>
                </a:moveTo>
                <a:lnTo>
                  <a:pt x="5290295" y="0"/>
                </a:lnTo>
                <a:cubicBezTo>
                  <a:pt x="5393081" y="0"/>
                  <a:pt x="5476406" y="83325"/>
                  <a:pt x="5476406" y="186111"/>
                </a:cubicBezTo>
                <a:lnTo>
                  <a:pt x="5476406" y="2773180"/>
                </a:lnTo>
                <a:lnTo>
                  <a:pt x="0" y="27731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UA" dirty="0"/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4528808F-F335-A1E6-75A5-7B1CECB7D11F}"/>
              </a:ext>
            </a:extLst>
          </p:cNvPr>
          <p:cNvSpPr/>
          <p:nvPr/>
        </p:nvSpPr>
        <p:spPr>
          <a:xfrm>
            <a:off x="553791" y="4405944"/>
            <a:ext cx="11019895" cy="2302081"/>
          </a:xfrm>
          <a:custGeom>
            <a:avLst/>
            <a:gdLst>
              <a:gd name="connsiteX0" fmla="*/ 0 w 11019895"/>
              <a:gd name="connsiteY0" fmla="*/ 0 h 2030922"/>
              <a:gd name="connsiteX1" fmla="*/ 11019895 w 11019895"/>
              <a:gd name="connsiteY1" fmla="*/ 0 h 2030922"/>
              <a:gd name="connsiteX2" fmla="*/ 11019895 w 11019895"/>
              <a:gd name="connsiteY2" fmla="*/ 1844811 h 2030922"/>
              <a:gd name="connsiteX3" fmla="*/ 10833784 w 11019895"/>
              <a:gd name="connsiteY3" fmla="*/ 2030922 h 2030922"/>
              <a:gd name="connsiteX4" fmla="*/ 186111 w 11019895"/>
              <a:gd name="connsiteY4" fmla="*/ 2030922 h 2030922"/>
              <a:gd name="connsiteX5" fmla="*/ 0 w 11019895"/>
              <a:gd name="connsiteY5" fmla="*/ 1844811 h 2030922"/>
              <a:gd name="connsiteX6" fmla="*/ 0 w 11019895"/>
              <a:gd name="connsiteY6" fmla="*/ 0 h 203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9895" h="2030922">
                <a:moveTo>
                  <a:pt x="0" y="0"/>
                </a:moveTo>
                <a:lnTo>
                  <a:pt x="11019895" y="0"/>
                </a:lnTo>
                <a:lnTo>
                  <a:pt x="11019895" y="1844811"/>
                </a:lnTo>
                <a:cubicBezTo>
                  <a:pt x="11019895" y="1947597"/>
                  <a:pt x="10936570" y="2030922"/>
                  <a:pt x="10833784" y="2030922"/>
                </a:cubicBezTo>
                <a:lnTo>
                  <a:pt x="186111" y="2030922"/>
                </a:lnTo>
                <a:cubicBezTo>
                  <a:pt x="83325" y="2030922"/>
                  <a:pt x="0" y="1947597"/>
                  <a:pt x="0" y="184481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UA"/>
          </a:p>
        </p:txBody>
      </p:sp>
      <p:sp>
        <p:nvSpPr>
          <p:cNvPr id="54" name="Полилиния: фигура 53">
            <a:extLst>
              <a:ext uri="{FF2B5EF4-FFF2-40B4-BE49-F238E27FC236}">
                <a16:creationId xmlns:a16="http://schemas.microsoft.com/office/drawing/2014/main" id="{83C90D5E-A55C-2203-59E8-6064A68BC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791" y="2017683"/>
            <a:ext cx="5543489" cy="2493103"/>
          </a:xfrm>
          <a:custGeom>
            <a:avLst/>
            <a:gdLst>
              <a:gd name="connsiteX0" fmla="*/ 186111 w 5543489"/>
              <a:gd name="connsiteY0" fmla="*/ 0 h 2773180"/>
              <a:gd name="connsiteX1" fmla="*/ 5543489 w 5543489"/>
              <a:gd name="connsiteY1" fmla="*/ 0 h 2773180"/>
              <a:gd name="connsiteX2" fmla="*/ 5543489 w 5543489"/>
              <a:gd name="connsiteY2" fmla="*/ 2773180 h 2773180"/>
              <a:gd name="connsiteX3" fmla="*/ 0 w 5543489"/>
              <a:gd name="connsiteY3" fmla="*/ 2773180 h 2773180"/>
              <a:gd name="connsiteX4" fmla="*/ 0 w 5543489"/>
              <a:gd name="connsiteY4" fmla="*/ 186111 h 2773180"/>
              <a:gd name="connsiteX5" fmla="*/ 186111 w 5543489"/>
              <a:gd name="connsiteY5" fmla="*/ 0 h 277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489" h="2773180">
                <a:moveTo>
                  <a:pt x="186111" y="0"/>
                </a:moveTo>
                <a:lnTo>
                  <a:pt x="5543489" y="0"/>
                </a:lnTo>
                <a:lnTo>
                  <a:pt x="5543489" y="2773180"/>
                </a:lnTo>
                <a:lnTo>
                  <a:pt x="0" y="2773180"/>
                </a:lnTo>
                <a:lnTo>
                  <a:pt x="0" y="186111"/>
                </a:lnTo>
                <a:cubicBezTo>
                  <a:pt x="0" y="83325"/>
                  <a:pt x="83325" y="0"/>
                  <a:pt x="1861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UA" dirty="0"/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CB51C719-97E2-DE61-8014-6156495C32DF}"/>
              </a:ext>
            </a:extLst>
          </p:cNvPr>
          <p:cNvSpPr/>
          <p:nvPr/>
        </p:nvSpPr>
        <p:spPr>
          <a:xfrm>
            <a:off x="6096000" y="2020256"/>
            <a:ext cx="5476406" cy="2493103"/>
          </a:xfrm>
          <a:custGeom>
            <a:avLst/>
            <a:gdLst>
              <a:gd name="connsiteX0" fmla="*/ 0 w 5476406"/>
              <a:gd name="connsiteY0" fmla="*/ 0 h 2773180"/>
              <a:gd name="connsiteX1" fmla="*/ 5290295 w 5476406"/>
              <a:gd name="connsiteY1" fmla="*/ 0 h 2773180"/>
              <a:gd name="connsiteX2" fmla="*/ 5476406 w 5476406"/>
              <a:gd name="connsiteY2" fmla="*/ 186111 h 2773180"/>
              <a:gd name="connsiteX3" fmla="*/ 5476406 w 5476406"/>
              <a:gd name="connsiteY3" fmla="*/ 2773180 h 2773180"/>
              <a:gd name="connsiteX4" fmla="*/ 0 w 5476406"/>
              <a:gd name="connsiteY4" fmla="*/ 2773180 h 2773180"/>
              <a:gd name="connsiteX5" fmla="*/ 0 w 5476406"/>
              <a:gd name="connsiteY5" fmla="*/ 0 h 277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6406" h="2773180">
                <a:moveTo>
                  <a:pt x="0" y="0"/>
                </a:moveTo>
                <a:lnTo>
                  <a:pt x="5290295" y="0"/>
                </a:lnTo>
                <a:cubicBezTo>
                  <a:pt x="5393081" y="0"/>
                  <a:pt x="5476406" y="83325"/>
                  <a:pt x="5476406" y="186111"/>
                </a:cubicBezTo>
                <a:lnTo>
                  <a:pt x="5476406" y="2773180"/>
                </a:lnTo>
                <a:lnTo>
                  <a:pt x="0" y="27731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25400" dir="48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UA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496CF57-F680-6331-8A69-E5A6B02B5B41}"/>
              </a:ext>
            </a:extLst>
          </p:cNvPr>
          <p:cNvSpPr txBox="1"/>
          <p:nvPr/>
        </p:nvSpPr>
        <p:spPr>
          <a:xfrm>
            <a:off x="618314" y="4677103"/>
            <a:ext cx="5671872" cy="2400657"/>
          </a:xfrm>
          <a:prstGeom prst="rect">
            <a:avLst/>
          </a:prstGeom>
          <a:noFill/>
        </p:spPr>
        <p:txBody>
          <a:bodyPr wrap="square" numCol="2" spcCol="108000" rtlCol="0">
            <a:spAutoFit/>
          </a:bodyPr>
          <a:lstStyle/>
          <a:p>
            <a:pPr algn="l"/>
            <a:r>
              <a:rPr lang="uk-UA" sz="1000" b="0" i="0" dirty="0">
                <a:effectLst/>
                <a:latin typeface="Montserrat" panose="00000500000000000000" pitchFamily="2" charset="-52"/>
              </a:rPr>
              <a:t>Відповідно до ст. 1228 ЦКУ вкладник має право розпорядитися своїм правом на вклад у банку (фінансовій установі) на випадок своєї смерті, склавши заповіт або зробивши відповідне розпорядження банку (фінансовій установі).</a:t>
            </a:r>
          </a:p>
          <a:p>
            <a:pPr algn="l"/>
            <a:br>
              <a:rPr lang="uk-UA" sz="1000" b="0" i="0" dirty="0">
                <a:effectLst/>
                <a:latin typeface="Montserrat" panose="00000500000000000000" pitchFamily="2" charset="-52"/>
              </a:rPr>
            </a:br>
            <a:r>
              <a:rPr lang="uk-UA" sz="1000" b="0" i="0" dirty="0">
                <a:effectLst/>
                <a:latin typeface="Montserrat" panose="00000500000000000000" pitchFamily="2" charset="-52"/>
              </a:rPr>
              <a:t>Право на вклад входить до складу спадщини незалежно від способу розпорядження ним.</a:t>
            </a:r>
            <a:br>
              <a:rPr lang="uk-UA" sz="1000" b="0" i="0" dirty="0">
                <a:effectLst/>
                <a:latin typeface="Montserrat" panose="00000500000000000000" pitchFamily="2" charset="-52"/>
              </a:rPr>
            </a:br>
            <a:endParaRPr lang="uk-UA" sz="1000" b="0" i="0" dirty="0">
              <a:effectLst/>
              <a:latin typeface="Montserrat" panose="00000500000000000000" pitchFamily="2" charset="-52"/>
            </a:endParaRPr>
          </a:p>
          <a:p>
            <a:pPr algn="l"/>
            <a:endParaRPr lang="uk-UA" sz="1000" dirty="0">
              <a:latin typeface="Montserrat" panose="00000500000000000000" pitchFamily="2" charset="-52"/>
            </a:endParaRPr>
          </a:p>
          <a:p>
            <a:pPr algn="l"/>
            <a:endParaRPr lang="uk-UA" sz="1000" b="1" i="0" dirty="0">
              <a:effectLst/>
              <a:latin typeface="Montserrat" panose="00000500000000000000" pitchFamily="2" charset="-52"/>
            </a:endParaRPr>
          </a:p>
          <a:p>
            <a:pPr algn="l"/>
            <a:endParaRPr lang="uk-UA" sz="1000" b="1" dirty="0">
              <a:latin typeface="Montserrat" panose="00000500000000000000" pitchFamily="2" charset="-52"/>
            </a:endParaRPr>
          </a:p>
          <a:p>
            <a:pPr algn="l"/>
            <a:r>
              <a:rPr lang="uk-UA" sz="1000" b="1" i="0" dirty="0">
                <a:effectLst/>
                <a:latin typeface="Montserrat" panose="00000500000000000000" pitchFamily="2" charset="-52"/>
              </a:rPr>
              <a:t>Спадкування права на вклад у банку може виникати:</a:t>
            </a:r>
            <a:r>
              <a:rPr lang="uk-UA" sz="1000" b="0" i="0" dirty="0">
                <a:effectLst/>
                <a:latin typeface="Montserrat" panose="00000500000000000000" pitchFamily="2" charset="-52"/>
              </a:rPr>
              <a:t> </a:t>
            </a:r>
          </a:p>
          <a:p>
            <a:pPr marL="228600" indent="-228600" algn="l">
              <a:buAutoNum type="arabicParenR"/>
            </a:pPr>
            <a:r>
              <a:rPr lang="uk-UA" sz="1000" b="0" i="0" dirty="0">
                <a:effectLst/>
                <a:latin typeface="Montserrat" panose="00000500000000000000" pitchFamily="2" charset="-52"/>
              </a:rPr>
              <a:t>шляхом складення заповіту; </a:t>
            </a:r>
          </a:p>
          <a:p>
            <a:pPr marL="228600" indent="-228600" algn="l">
              <a:buAutoNum type="arabicParenR"/>
            </a:pPr>
            <a:r>
              <a:rPr lang="uk-UA" sz="1000" b="0" i="0" dirty="0">
                <a:effectLst/>
                <a:latin typeface="Montserrat" panose="00000500000000000000" pitchFamily="2" charset="-52"/>
              </a:rPr>
              <a:t>шляхом складення спеціального розпорядження банку; </a:t>
            </a:r>
          </a:p>
          <a:p>
            <a:pPr marL="228600" indent="-228600" algn="l">
              <a:buAutoNum type="arabicParenR"/>
            </a:pPr>
            <a:r>
              <a:rPr lang="uk-UA" sz="1000" b="0" i="0" dirty="0">
                <a:effectLst/>
                <a:latin typeface="Montserrat" panose="00000500000000000000" pitchFamily="2" charset="-52"/>
              </a:rPr>
              <a:t>на підставі загальних норм спадкування за законом.</a:t>
            </a:r>
          </a:p>
          <a:p>
            <a:pPr algn="l"/>
            <a:r>
              <a:rPr lang="uk-UA" sz="1000" b="0" i="0" dirty="0">
                <a:effectLst/>
                <a:latin typeface="Montserrat" panose="00000500000000000000" pitchFamily="2" charset="-52"/>
              </a:rPr>
              <a:t>Зважаючи на те, що право на банківський вклад входить до складу спадщини, на нього поширюються загальні правила щодо порядку прийняття та відмови від спадщини.</a:t>
            </a:r>
          </a:p>
          <a:p>
            <a:endParaRPr lang="uk-UA" sz="1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DB9F7C3-D63E-397B-42D2-19E834C6B534}"/>
              </a:ext>
            </a:extLst>
          </p:cNvPr>
          <p:cNvSpPr txBox="1"/>
          <p:nvPr/>
        </p:nvSpPr>
        <p:spPr>
          <a:xfrm>
            <a:off x="6220792" y="4690766"/>
            <a:ext cx="5226821" cy="2246769"/>
          </a:xfrm>
          <a:prstGeom prst="rect">
            <a:avLst/>
          </a:prstGeom>
          <a:noFill/>
        </p:spPr>
        <p:txBody>
          <a:bodyPr wrap="square" numCol="2" spcCol="108000" rtlCol="0">
            <a:spAutoFit/>
          </a:bodyPr>
          <a:lstStyle/>
          <a:p>
            <a:pPr algn="l"/>
            <a:r>
              <a:rPr lang="uk-UA" sz="1000" b="1" i="0" dirty="0">
                <a:effectLst/>
                <a:latin typeface="Montserrat" panose="00000500000000000000" pitchFamily="2" charset="-52"/>
              </a:rPr>
              <a:t>Види банківських вкладів</a:t>
            </a:r>
            <a:endParaRPr lang="uk-UA" sz="1000" b="0" i="0" dirty="0">
              <a:effectLst/>
              <a:latin typeface="Montserrat" panose="00000500000000000000" pitchFamily="2" charset="-52"/>
            </a:endParaRPr>
          </a:p>
          <a:p>
            <a:pPr algn="l">
              <a:buFont typeface="+mj-lt"/>
              <a:buAutoNum type="arabicPeriod"/>
            </a:pPr>
            <a:r>
              <a:rPr lang="uk-UA" sz="1000" b="0" i="0" dirty="0">
                <a:effectLst/>
                <a:latin typeface="Montserrat" panose="00000500000000000000" pitchFamily="2" charset="-52"/>
              </a:rPr>
              <a:t>зі спеціальними вказівками вкладників (можливість вкладника розпорядитись правом на вклад у банку на випадок своєї смерті, зробивши відповідне розпорядження вкладом банку). </a:t>
            </a:r>
          </a:p>
          <a:p>
            <a:pPr algn="l">
              <a:buFont typeface="+mj-lt"/>
              <a:buAutoNum type="arabicPeriod"/>
            </a:pPr>
            <a:r>
              <a:rPr lang="uk-UA" sz="1000" b="0" i="0" dirty="0">
                <a:effectLst/>
                <a:latin typeface="Montserrat" panose="00000500000000000000" pitchFamily="2" charset="-52"/>
              </a:rPr>
              <a:t>вклади, в яких не зроблене розпорядження банківській (фінансовій) установі.</a:t>
            </a:r>
          </a:p>
          <a:p>
            <a:pPr algn="l"/>
            <a:endParaRPr lang="uk-UA" sz="1000" b="0" i="0" dirty="0">
              <a:effectLst/>
              <a:latin typeface="Montserrat" panose="00000500000000000000" pitchFamily="2" charset="-52"/>
            </a:endParaRPr>
          </a:p>
          <a:p>
            <a:pPr algn="l"/>
            <a:endParaRPr lang="uk-UA" sz="1000" dirty="0">
              <a:latin typeface="Montserrat" panose="00000500000000000000" pitchFamily="2" charset="-52"/>
            </a:endParaRPr>
          </a:p>
          <a:p>
            <a:pPr algn="l"/>
            <a:endParaRPr lang="uk-UA" sz="1000" b="0" i="0" dirty="0">
              <a:effectLst/>
              <a:latin typeface="Montserrat" panose="00000500000000000000" pitchFamily="2" charset="-52"/>
            </a:endParaRPr>
          </a:p>
          <a:p>
            <a:pPr algn="l"/>
            <a:endParaRPr lang="uk-UA" sz="1000" dirty="0">
              <a:latin typeface="Montserrat" panose="00000500000000000000" pitchFamily="2" charset="-52"/>
            </a:endParaRPr>
          </a:p>
          <a:p>
            <a:pPr algn="l"/>
            <a:r>
              <a:rPr lang="uk-UA" sz="1000" b="0" i="0" dirty="0">
                <a:effectLst/>
                <a:latin typeface="Montserrat" panose="00000500000000000000" pitchFamily="2" charset="-52"/>
              </a:rPr>
              <a:t>Вклад (депозит) - це кошти в готівковій або у безготівковій формі, у валюті України або в іноземній валюті, які розміщені клієнтами на їх іменних рахунках у банку на договірних засадах на визначений строк зберігання або без зазначення такого строку і підлягають виплаті вкладнику відповідно до законодавства України та умов договору.</a:t>
            </a:r>
          </a:p>
          <a:p>
            <a:endParaRPr lang="uk-UA" sz="1000" dirty="0"/>
          </a:p>
        </p:txBody>
      </p:sp>
    </p:spTree>
    <p:extLst>
      <p:ext uri="{BB962C8B-B14F-4D97-AF65-F5344CB8AC3E}">
        <p14:creationId xmlns:p14="http://schemas.microsoft.com/office/powerpoint/2010/main" val="240069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93AC8A-C54F-DF16-BA1B-157B686EB5F7}"/>
              </a:ext>
            </a:extLst>
          </p:cNvPr>
          <p:cNvSpPr txBox="1"/>
          <p:nvPr/>
        </p:nvSpPr>
        <p:spPr>
          <a:xfrm>
            <a:off x="10190750" y="662515"/>
            <a:ext cx="1923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accent1"/>
                </a:solidFill>
                <a:latin typeface="Sitka Text Semibold" pitchFamily="2" charset="0"/>
                <a:cs typeface="Angsana New" panose="020B0502040204020203" pitchFamily="18" charset="-34"/>
                <a:hlinkClick r:id="rId2" action="ppaction://hlinksldjump"/>
              </a:rPr>
              <a:t>Back to results</a:t>
            </a:r>
            <a:endParaRPr lang="ru-UA" sz="1600" b="1" u="sng" dirty="0">
              <a:solidFill>
                <a:schemeClr val="accent1"/>
              </a:solidFill>
              <a:latin typeface="Sitka Text Semibold" pitchFamily="2" charset="0"/>
              <a:cs typeface="Angsana New" panose="020B0502040204020203" pitchFamily="18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7A05CF-AAED-1E33-3C84-EE4C4F6610DE}"/>
              </a:ext>
            </a:extLst>
          </p:cNvPr>
          <p:cNvSpPr txBox="1"/>
          <p:nvPr/>
        </p:nvSpPr>
        <p:spPr>
          <a:xfrm>
            <a:off x="552512" y="270068"/>
            <a:ext cx="392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Text Semibold" pitchFamily="2" charset="0"/>
                <a:cs typeface="Angsana New" panose="020B0502040204020203" pitchFamily="18" charset="-34"/>
              </a:rPr>
              <a:t>S</a:t>
            </a:r>
            <a:r>
              <a:rPr lang="en-US" sz="7200" dirty="0">
                <a:solidFill>
                  <a:srgbClr val="B5230B"/>
                </a:solidFill>
                <a:latin typeface="Sitka Text Semibold" pitchFamily="2" charset="0"/>
                <a:cs typeface="Angsana New" panose="020B0502040204020203" pitchFamily="18" charset="-34"/>
              </a:rPr>
              <a:t>e</a:t>
            </a:r>
            <a:r>
              <a:rPr lang="en-US" sz="7200" dirty="0">
                <a:solidFill>
                  <a:srgbClr val="FFC000"/>
                </a:solidFill>
                <a:latin typeface="Sitka Text Semibold" pitchFamily="2" charset="0"/>
                <a:cs typeface="Angsana New" panose="020B0502040204020203" pitchFamily="18" charset="-34"/>
              </a:rPr>
              <a:t>a</a:t>
            </a:r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Text Semibold" pitchFamily="2" charset="0"/>
                <a:cs typeface="Angsana New" panose="020B0502040204020203" pitchFamily="18" charset="-34"/>
              </a:rPr>
              <a:t>r</a:t>
            </a:r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Sitka Text Semibold" pitchFamily="2" charset="0"/>
                <a:cs typeface="Angsana New" panose="020B0502040204020203" pitchFamily="18" charset="-34"/>
              </a:rPr>
              <a:t>c</a:t>
            </a:r>
            <a:r>
              <a:rPr lang="en-US" sz="7200" dirty="0">
                <a:solidFill>
                  <a:srgbClr val="B5230B"/>
                </a:solidFill>
                <a:latin typeface="Sitka Text Semibold" pitchFamily="2" charset="0"/>
                <a:cs typeface="Angsana New" panose="020B0502040204020203" pitchFamily="18" charset="-34"/>
              </a:rPr>
              <a:t>h</a:t>
            </a:r>
            <a:endParaRPr lang="ru-UA" sz="16600" dirty="0">
              <a:solidFill>
                <a:srgbClr val="B5230B"/>
              </a:solidFill>
              <a:latin typeface="Sitka Text Semibold" pitchFamily="2" charset="0"/>
              <a:cs typeface="Angsana New" panose="020B0502040204020203" pitchFamily="18" charset="-34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3E9E3F1-4E98-D7FE-E684-9B13539E3482}"/>
              </a:ext>
            </a:extLst>
          </p:cNvPr>
          <p:cNvGrpSpPr/>
          <p:nvPr/>
        </p:nvGrpSpPr>
        <p:grpSpPr>
          <a:xfrm>
            <a:off x="4123184" y="707508"/>
            <a:ext cx="3588172" cy="482812"/>
            <a:chOff x="444182" y="1943742"/>
            <a:chExt cx="6416842" cy="60765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E5DFF735-5389-8991-47C5-6439EDE8B7DD}"/>
                </a:ext>
              </a:extLst>
            </p:cNvPr>
            <p:cNvSpPr/>
            <p:nvPr/>
          </p:nvSpPr>
          <p:spPr>
            <a:xfrm>
              <a:off x="444182" y="1943742"/>
              <a:ext cx="6416842" cy="607658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96000"/>
              </a:schemeClr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1">
                  <a:lumMod val="75000"/>
                  <a:alpha val="40000"/>
                </a:schemeClr>
              </a:glow>
              <a:outerShdw blurRad="50800" dir="5400000" sx="1000" sy="1000" algn="ctr" rotWithShape="0">
                <a:srgbClr val="000000">
                  <a:alpha val="76000"/>
                </a:srgbClr>
              </a:outerShdw>
              <a:reflection endPos="0" dist="50800" dir="5400000" sy="-100000" algn="bl" rotWithShape="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6" name="Рисунок 5" descr="Лупа со сплошной заливкой">
              <a:extLst>
                <a:ext uri="{FF2B5EF4-FFF2-40B4-BE49-F238E27FC236}">
                  <a16:creationId xmlns:a16="http://schemas.microsoft.com/office/drawing/2014/main" id="{9BB6FA3B-B832-9E0B-DA85-A4CDD4ADF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6928" y="2093846"/>
              <a:ext cx="361443" cy="275986"/>
            </a:xfrm>
            <a:prstGeom prst="rect">
              <a:avLst/>
            </a:prstGeom>
          </p:spPr>
        </p:pic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08A717D0-038D-6752-DBB1-B4E4265AF36D}"/>
                </a:ext>
              </a:extLst>
            </p:cNvPr>
            <p:cNvGrpSpPr/>
            <p:nvPr/>
          </p:nvGrpSpPr>
          <p:grpSpPr>
            <a:xfrm>
              <a:off x="6286687" y="2093846"/>
              <a:ext cx="304416" cy="275986"/>
              <a:chOff x="9336373" y="4184303"/>
              <a:chExt cx="1010785" cy="995782"/>
            </a:xfrm>
          </p:grpSpPr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id="{1D37D796-2D44-E2BE-C602-60DFFD10B303}"/>
                  </a:ext>
                </a:extLst>
              </p:cNvPr>
              <p:cNvSpPr/>
              <p:nvPr/>
            </p:nvSpPr>
            <p:spPr>
              <a:xfrm>
                <a:off x="9336373" y="4694310"/>
                <a:ext cx="1010785" cy="485775"/>
              </a:xfrm>
              <a:custGeom>
                <a:avLst/>
                <a:gdLst>
                  <a:gd name="connsiteX0" fmla="*/ 257175 w 457200"/>
                  <a:gd name="connsiteY0" fmla="*/ 428625 h 485775"/>
                  <a:gd name="connsiteX1" fmla="*/ 257175 w 457200"/>
                  <a:gd name="connsiteY1" fmla="*/ 312420 h 485775"/>
                  <a:gd name="connsiteX2" fmla="*/ 447675 w 457200"/>
                  <a:gd name="connsiteY2" fmla="*/ 95250 h 485775"/>
                  <a:gd name="connsiteX3" fmla="*/ 447675 w 457200"/>
                  <a:gd name="connsiteY3" fmla="*/ 0 h 485775"/>
                  <a:gd name="connsiteX4" fmla="*/ 390525 w 457200"/>
                  <a:gd name="connsiteY4" fmla="*/ 0 h 485775"/>
                  <a:gd name="connsiteX5" fmla="*/ 390525 w 457200"/>
                  <a:gd name="connsiteY5" fmla="*/ 95250 h 485775"/>
                  <a:gd name="connsiteX6" fmla="*/ 228600 w 457200"/>
                  <a:gd name="connsiteY6" fmla="*/ 257175 h 485775"/>
                  <a:gd name="connsiteX7" fmla="*/ 66675 w 457200"/>
                  <a:gd name="connsiteY7" fmla="*/ 95250 h 485775"/>
                  <a:gd name="connsiteX8" fmla="*/ 66675 w 457200"/>
                  <a:gd name="connsiteY8" fmla="*/ 0 h 485775"/>
                  <a:gd name="connsiteX9" fmla="*/ 9525 w 457200"/>
                  <a:gd name="connsiteY9" fmla="*/ 0 h 485775"/>
                  <a:gd name="connsiteX10" fmla="*/ 9525 w 457200"/>
                  <a:gd name="connsiteY10" fmla="*/ 95250 h 485775"/>
                  <a:gd name="connsiteX11" fmla="*/ 200025 w 457200"/>
                  <a:gd name="connsiteY11" fmla="*/ 312420 h 485775"/>
                  <a:gd name="connsiteX12" fmla="*/ 200025 w 457200"/>
                  <a:gd name="connsiteY12" fmla="*/ 428625 h 485775"/>
                  <a:gd name="connsiteX13" fmla="*/ 0 w 457200"/>
                  <a:gd name="connsiteY13" fmla="*/ 428625 h 485775"/>
                  <a:gd name="connsiteX14" fmla="*/ 0 w 457200"/>
                  <a:gd name="connsiteY14" fmla="*/ 485775 h 485775"/>
                  <a:gd name="connsiteX15" fmla="*/ 457200 w 457200"/>
                  <a:gd name="connsiteY15" fmla="*/ 485775 h 485775"/>
                  <a:gd name="connsiteX16" fmla="*/ 457200 w 457200"/>
                  <a:gd name="connsiteY16" fmla="*/ 428625 h 485775"/>
                  <a:gd name="connsiteX17" fmla="*/ 257175 w 457200"/>
                  <a:gd name="connsiteY17" fmla="*/ 428625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7200" h="485775">
                    <a:moveTo>
                      <a:pt x="257175" y="428625"/>
                    </a:moveTo>
                    <a:lnTo>
                      <a:pt x="257175" y="312420"/>
                    </a:lnTo>
                    <a:cubicBezTo>
                      <a:pt x="364808" y="298133"/>
                      <a:pt x="447675" y="206693"/>
                      <a:pt x="447675" y="95250"/>
                    </a:cubicBezTo>
                    <a:lnTo>
                      <a:pt x="447675" y="0"/>
                    </a:lnTo>
                    <a:lnTo>
                      <a:pt x="390525" y="0"/>
                    </a:lnTo>
                    <a:lnTo>
                      <a:pt x="390525" y="95250"/>
                    </a:lnTo>
                    <a:cubicBezTo>
                      <a:pt x="390525" y="184785"/>
                      <a:pt x="318135" y="257175"/>
                      <a:pt x="228600" y="257175"/>
                    </a:cubicBezTo>
                    <a:cubicBezTo>
                      <a:pt x="139065" y="257175"/>
                      <a:pt x="66675" y="184785"/>
                      <a:pt x="66675" y="95250"/>
                    </a:cubicBezTo>
                    <a:lnTo>
                      <a:pt x="66675" y="0"/>
                    </a:lnTo>
                    <a:lnTo>
                      <a:pt x="9525" y="0"/>
                    </a:lnTo>
                    <a:lnTo>
                      <a:pt x="9525" y="95250"/>
                    </a:lnTo>
                    <a:cubicBezTo>
                      <a:pt x="9525" y="206693"/>
                      <a:pt x="92393" y="298133"/>
                      <a:pt x="200025" y="312420"/>
                    </a:cubicBezTo>
                    <a:lnTo>
                      <a:pt x="200025" y="428625"/>
                    </a:lnTo>
                    <a:lnTo>
                      <a:pt x="0" y="428625"/>
                    </a:lnTo>
                    <a:lnTo>
                      <a:pt x="0" y="485775"/>
                    </a:lnTo>
                    <a:lnTo>
                      <a:pt x="457200" y="485775"/>
                    </a:lnTo>
                    <a:lnTo>
                      <a:pt x="457200" y="428625"/>
                    </a:lnTo>
                    <a:lnTo>
                      <a:pt x="257175" y="428625"/>
                    </a:lnTo>
                    <a:close/>
                  </a:path>
                </a:pathLst>
              </a:custGeom>
              <a:solidFill>
                <a:srgbClr val="B523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UA"/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1AE97E3B-9395-582D-A018-E2C944778FEC}"/>
                  </a:ext>
                </a:extLst>
              </p:cNvPr>
              <p:cNvSpPr/>
              <p:nvPr/>
            </p:nvSpPr>
            <p:spPr>
              <a:xfrm>
                <a:off x="9610729" y="4184303"/>
                <a:ext cx="479755" cy="680740"/>
              </a:xfrm>
              <a:custGeom>
                <a:avLst/>
                <a:gdLst>
                  <a:gd name="connsiteX0" fmla="*/ 123825 w 247650"/>
                  <a:gd name="connsiteY0" fmla="*/ 571500 h 571500"/>
                  <a:gd name="connsiteX1" fmla="*/ 247650 w 247650"/>
                  <a:gd name="connsiteY1" fmla="*/ 447675 h 571500"/>
                  <a:gd name="connsiteX2" fmla="*/ 152400 w 247650"/>
                  <a:gd name="connsiteY2" fmla="*/ 447675 h 571500"/>
                  <a:gd name="connsiteX3" fmla="*/ 152400 w 247650"/>
                  <a:gd name="connsiteY3" fmla="*/ 409575 h 571500"/>
                  <a:gd name="connsiteX4" fmla="*/ 247650 w 247650"/>
                  <a:gd name="connsiteY4" fmla="*/ 409575 h 571500"/>
                  <a:gd name="connsiteX5" fmla="*/ 247650 w 247650"/>
                  <a:gd name="connsiteY5" fmla="*/ 352425 h 571500"/>
                  <a:gd name="connsiteX6" fmla="*/ 152400 w 247650"/>
                  <a:gd name="connsiteY6" fmla="*/ 352425 h 571500"/>
                  <a:gd name="connsiteX7" fmla="*/ 152400 w 247650"/>
                  <a:gd name="connsiteY7" fmla="*/ 314325 h 571500"/>
                  <a:gd name="connsiteX8" fmla="*/ 247650 w 247650"/>
                  <a:gd name="connsiteY8" fmla="*/ 314325 h 571500"/>
                  <a:gd name="connsiteX9" fmla="*/ 247650 w 247650"/>
                  <a:gd name="connsiteY9" fmla="*/ 257175 h 571500"/>
                  <a:gd name="connsiteX10" fmla="*/ 152400 w 247650"/>
                  <a:gd name="connsiteY10" fmla="*/ 257175 h 571500"/>
                  <a:gd name="connsiteX11" fmla="*/ 152400 w 247650"/>
                  <a:gd name="connsiteY11" fmla="*/ 219075 h 571500"/>
                  <a:gd name="connsiteX12" fmla="*/ 247650 w 247650"/>
                  <a:gd name="connsiteY12" fmla="*/ 219075 h 571500"/>
                  <a:gd name="connsiteX13" fmla="*/ 247650 w 247650"/>
                  <a:gd name="connsiteY13" fmla="*/ 161925 h 571500"/>
                  <a:gd name="connsiteX14" fmla="*/ 152400 w 247650"/>
                  <a:gd name="connsiteY14" fmla="*/ 161925 h 571500"/>
                  <a:gd name="connsiteX15" fmla="*/ 152400 w 247650"/>
                  <a:gd name="connsiteY15" fmla="*/ 123825 h 571500"/>
                  <a:gd name="connsiteX16" fmla="*/ 247650 w 247650"/>
                  <a:gd name="connsiteY16" fmla="*/ 123825 h 571500"/>
                  <a:gd name="connsiteX17" fmla="*/ 123825 w 247650"/>
                  <a:gd name="connsiteY17" fmla="*/ 0 h 571500"/>
                  <a:gd name="connsiteX18" fmla="*/ 0 w 247650"/>
                  <a:gd name="connsiteY18" fmla="*/ 123825 h 571500"/>
                  <a:gd name="connsiteX19" fmla="*/ 0 w 247650"/>
                  <a:gd name="connsiteY19" fmla="*/ 447675 h 571500"/>
                  <a:gd name="connsiteX20" fmla="*/ 123825 w 247650"/>
                  <a:gd name="connsiteY20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7650" h="571500">
                    <a:moveTo>
                      <a:pt x="123825" y="571500"/>
                    </a:moveTo>
                    <a:cubicBezTo>
                      <a:pt x="192405" y="571500"/>
                      <a:pt x="247650" y="516255"/>
                      <a:pt x="247650" y="447675"/>
                    </a:cubicBezTo>
                    <a:lnTo>
                      <a:pt x="152400" y="447675"/>
                    </a:lnTo>
                    <a:lnTo>
                      <a:pt x="152400" y="409575"/>
                    </a:lnTo>
                    <a:lnTo>
                      <a:pt x="247650" y="409575"/>
                    </a:lnTo>
                    <a:lnTo>
                      <a:pt x="247650" y="352425"/>
                    </a:lnTo>
                    <a:lnTo>
                      <a:pt x="152400" y="352425"/>
                    </a:lnTo>
                    <a:lnTo>
                      <a:pt x="152400" y="314325"/>
                    </a:lnTo>
                    <a:lnTo>
                      <a:pt x="247650" y="314325"/>
                    </a:lnTo>
                    <a:lnTo>
                      <a:pt x="247650" y="257175"/>
                    </a:lnTo>
                    <a:lnTo>
                      <a:pt x="152400" y="257175"/>
                    </a:lnTo>
                    <a:lnTo>
                      <a:pt x="152400" y="219075"/>
                    </a:lnTo>
                    <a:lnTo>
                      <a:pt x="247650" y="219075"/>
                    </a:lnTo>
                    <a:lnTo>
                      <a:pt x="247650" y="161925"/>
                    </a:lnTo>
                    <a:lnTo>
                      <a:pt x="152400" y="161925"/>
                    </a:lnTo>
                    <a:lnTo>
                      <a:pt x="152400" y="123825"/>
                    </a:lnTo>
                    <a:lnTo>
                      <a:pt x="247650" y="123825"/>
                    </a:lnTo>
                    <a:cubicBezTo>
                      <a:pt x="247650" y="55245"/>
                      <a:pt x="192405" y="0"/>
                      <a:pt x="123825" y="0"/>
                    </a:cubicBezTo>
                    <a:cubicBezTo>
                      <a:pt x="55245" y="0"/>
                      <a:pt x="0" y="55245"/>
                      <a:pt x="0" y="123825"/>
                    </a:cubicBezTo>
                    <a:lnTo>
                      <a:pt x="0" y="447675"/>
                    </a:lnTo>
                    <a:cubicBezTo>
                      <a:pt x="0" y="516255"/>
                      <a:pt x="55245" y="571500"/>
                      <a:pt x="123825" y="57150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UA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F6EC5AB-4D3D-D80B-2CD3-C6DD9984AD80}"/>
              </a:ext>
            </a:extLst>
          </p:cNvPr>
          <p:cNvSpPr txBox="1"/>
          <p:nvPr/>
        </p:nvSpPr>
        <p:spPr>
          <a:xfrm>
            <a:off x="4556064" y="813242"/>
            <a:ext cx="2800552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Спадкування права на вклад у банку</a:t>
            </a:r>
          </a:p>
          <a:p>
            <a:endParaRPr lang="ru-UA" sz="1000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0B922C0-FE68-5268-64D2-31FE7CACE095}"/>
              </a:ext>
            </a:extLst>
          </p:cNvPr>
          <p:cNvSpPr/>
          <p:nvPr/>
        </p:nvSpPr>
        <p:spPr>
          <a:xfrm>
            <a:off x="552511" y="1627759"/>
            <a:ext cx="11019895" cy="4960172"/>
          </a:xfrm>
          <a:prstGeom prst="roundRect">
            <a:avLst>
              <a:gd name="adj" fmla="val 387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олилиния: фигура 41">
            <a:extLst>
              <a:ext uri="{FF2B5EF4-FFF2-40B4-BE49-F238E27FC236}">
                <a16:creationId xmlns:a16="http://schemas.microsoft.com/office/drawing/2014/main" id="{645B80FE-172E-590C-A151-839D5C6339ED}"/>
              </a:ext>
            </a:extLst>
          </p:cNvPr>
          <p:cNvSpPr/>
          <p:nvPr/>
        </p:nvSpPr>
        <p:spPr>
          <a:xfrm>
            <a:off x="552511" y="4452168"/>
            <a:ext cx="11019895" cy="2135763"/>
          </a:xfrm>
          <a:custGeom>
            <a:avLst/>
            <a:gdLst>
              <a:gd name="connsiteX0" fmla="*/ 0 w 11019895"/>
              <a:gd name="connsiteY0" fmla="*/ 0 h 2030922"/>
              <a:gd name="connsiteX1" fmla="*/ 11019895 w 11019895"/>
              <a:gd name="connsiteY1" fmla="*/ 0 h 2030922"/>
              <a:gd name="connsiteX2" fmla="*/ 11019895 w 11019895"/>
              <a:gd name="connsiteY2" fmla="*/ 1844811 h 2030922"/>
              <a:gd name="connsiteX3" fmla="*/ 10833784 w 11019895"/>
              <a:gd name="connsiteY3" fmla="*/ 2030922 h 2030922"/>
              <a:gd name="connsiteX4" fmla="*/ 186111 w 11019895"/>
              <a:gd name="connsiteY4" fmla="*/ 2030922 h 2030922"/>
              <a:gd name="connsiteX5" fmla="*/ 0 w 11019895"/>
              <a:gd name="connsiteY5" fmla="*/ 1844811 h 2030922"/>
              <a:gd name="connsiteX6" fmla="*/ 0 w 11019895"/>
              <a:gd name="connsiteY6" fmla="*/ 0 h 203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9895" h="2030922">
                <a:moveTo>
                  <a:pt x="0" y="0"/>
                </a:moveTo>
                <a:lnTo>
                  <a:pt x="11019895" y="0"/>
                </a:lnTo>
                <a:lnTo>
                  <a:pt x="11019895" y="1844811"/>
                </a:lnTo>
                <a:cubicBezTo>
                  <a:pt x="11019895" y="1947597"/>
                  <a:pt x="10936570" y="2030922"/>
                  <a:pt x="10833784" y="2030922"/>
                </a:cubicBezTo>
                <a:lnTo>
                  <a:pt x="186111" y="2030922"/>
                </a:lnTo>
                <a:cubicBezTo>
                  <a:pt x="83325" y="2030922"/>
                  <a:pt x="0" y="1947597"/>
                  <a:pt x="0" y="184481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UA"/>
          </a:p>
        </p:txBody>
      </p:sp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id="{13A83B54-74C4-9A69-2FB9-B4E40773797C}"/>
              </a:ext>
            </a:extLst>
          </p:cNvPr>
          <p:cNvSpPr/>
          <p:nvPr/>
        </p:nvSpPr>
        <p:spPr>
          <a:xfrm>
            <a:off x="552511" y="2063906"/>
            <a:ext cx="5543489" cy="2493103"/>
          </a:xfrm>
          <a:custGeom>
            <a:avLst/>
            <a:gdLst>
              <a:gd name="connsiteX0" fmla="*/ 186111 w 5543489"/>
              <a:gd name="connsiteY0" fmla="*/ 0 h 2773180"/>
              <a:gd name="connsiteX1" fmla="*/ 5543489 w 5543489"/>
              <a:gd name="connsiteY1" fmla="*/ 0 h 2773180"/>
              <a:gd name="connsiteX2" fmla="*/ 5543489 w 5543489"/>
              <a:gd name="connsiteY2" fmla="*/ 2773180 h 2773180"/>
              <a:gd name="connsiteX3" fmla="*/ 0 w 5543489"/>
              <a:gd name="connsiteY3" fmla="*/ 2773180 h 2773180"/>
              <a:gd name="connsiteX4" fmla="*/ 0 w 5543489"/>
              <a:gd name="connsiteY4" fmla="*/ 186111 h 2773180"/>
              <a:gd name="connsiteX5" fmla="*/ 186111 w 5543489"/>
              <a:gd name="connsiteY5" fmla="*/ 0 h 277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489" h="2773180">
                <a:moveTo>
                  <a:pt x="186111" y="0"/>
                </a:moveTo>
                <a:lnTo>
                  <a:pt x="5543489" y="0"/>
                </a:lnTo>
                <a:lnTo>
                  <a:pt x="5543489" y="2773180"/>
                </a:lnTo>
                <a:lnTo>
                  <a:pt x="0" y="2773180"/>
                </a:lnTo>
                <a:lnTo>
                  <a:pt x="0" y="186111"/>
                </a:lnTo>
                <a:cubicBezTo>
                  <a:pt x="0" y="83325"/>
                  <a:pt x="83325" y="0"/>
                  <a:pt x="186111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UA"/>
          </a:p>
        </p:txBody>
      </p:sp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id="{F4733E9F-A7A2-01D5-BB06-6DCC9C0D2B17}"/>
              </a:ext>
            </a:extLst>
          </p:cNvPr>
          <p:cNvSpPr/>
          <p:nvPr/>
        </p:nvSpPr>
        <p:spPr>
          <a:xfrm>
            <a:off x="6096000" y="2012378"/>
            <a:ext cx="5444144" cy="2544631"/>
          </a:xfrm>
          <a:custGeom>
            <a:avLst/>
            <a:gdLst>
              <a:gd name="connsiteX0" fmla="*/ 0 w 5476406"/>
              <a:gd name="connsiteY0" fmla="*/ 0 h 2773180"/>
              <a:gd name="connsiteX1" fmla="*/ 5290295 w 5476406"/>
              <a:gd name="connsiteY1" fmla="*/ 0 h 2773180"/>
              <a:gd name="connsiteX2" fmla="*/ 5476406 w 5476406"/>
              <a:gd name="connsiteY2" fmla="*/ 186111 h 2773180"/>
              <a:gd name="connsiteX3" fmla="*/ 5476406 w 5476406"/>
              <a:gd name="connsiteY3" fmla="*/ 2773180 h 2773180"/>
              <a:gd name="connsiteX4" fmla="*/ 0 w 5476406"/>
              <a:gd name="connsiteY4" fmla="*/ 2773180 h 2773180"/>
              <a:gd name="connsiteX5" fmla="*/ 0 w 5476406"/>
              <a:gd name="connsiteY5" fmla="*/ 0 h 277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6406" h="2773180">
                <a:moveTo>
                  <a:pt x="0" y="0"/>
                </a:moveTo>
                <a:lnTo>
                  <a:pt x="5290295" y="0"/>
                </a:lnTo>
                <a:cubicBezTo>
                  <a:pt x="5393081" y="0"/>
                  <a:pt x="5476406" y="83325"/>
                  <a:pt x="5476406" y="186111"/>
                </a:cubicBezTo>
                <a:lnTo>
                  <a:pt x="5476406" y="2773180"/>
                </a:lnTo>
                <a:lnTo>
                  <a:pt x="0" y="277318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393700" stA="56000" endPos="6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UA" dirty="0"/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4528808F-F335-A1E6-75A5-7B1CECB7D11F}"/>
              </a:ext>
            </a:extLst>
          </p:cNvPr>
          <p:cNvSpPr/>
          <p:nvPr/>
        </p:nvSpPr>
        <p:spPr>
          <a:xfrm>
            <a:off x="520249" y="4439773"/>
            <a:ext cx="11019895" cy="2302081"/>
          </a:xfrm>
          <a:custGeom>
            <a:avLst/>
            <a:gdLst>
              <a:gd name="connsiteX0" fmla="*/ 0 w 11019895"/>
              <a:gd name="connsiteY0" fmla="*/ 0 h 2030922"/>
              <a:gd name="connsiteX1" fmla="*/ 11019895 w 11019895"/>
              <a:gd name="connsiteY1" fmla="*/ 0 h 2030922"/>
              <a:gd name="connsiteX2" fmla="*/ 11019895 w 11019895"/>
              <a:gd name="connsiteY2" fmla="*/ 1844811 h 2030922"/>
              <a:gd name="connsiteX3" fmla="*/ 10833784 w 11019895"/>
              <a:gd name="connsiteY3" fmla="*/ 2030922 h 2030922"/>
              <a:gd name="connsiteX4" fmla="*/ 186111 w 11019895"/>
              <a:gd name="connsiteY4" fmla="*/ 2030922 h 2030922"/>
              <a:gd name="connsiteX5" fmla="*/ 0 w 11019895"/>
              <a:gd name="connsiteY5" fmla="*/ 1844811 h 2030922"/>
              <a:gd name="connsiteX6" fmla="*/ 0 w 11019895"/>
              <a:gd name="connsiteY6" fmla="*/ 0 h 203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9895" h="2030922">
                <a:moveTo>
                  <a:pt x="0" y="0"/>
                </a:moveTo>
                <a:lnTo>
                  <a:pt x="11019895" y="0"/>
                </a:lnTo>
                <a:lnTo>
                  <a:pt x="11019895" y="1844811"/>
                </a:lnTo>
                <a:cubicBezTo>
                  <a:pt x="11019895" y="1947597"/>
                  <a:pt x="10936570" y="2030922"/>
                  <a:pt x="10833784" y="2030922"/>
                </a:cubicBezTo>
                <a:lnTo>
                  <a:pt x="186111" y="2030922"/>
                </a:lnTo>
                <a:cubicBezTo>
                  <a:pt x="83325" y="2030922"/>
                  <a:pt x="0" y="1947597"/>
                  <a:pt x="0" y="184481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UA"/>
          </a:p>
        </p:txBody>
      </p:sp>
      <p:sp>
        <p:nvSpPr>
          <p:cNvPr id="54" name="Полилиния: фигура 53">
            <a:extLst>
              <a:ext uri="{FF2B5EF4-FFF2-40B4-BE49-F238E27FC236}">
                <a16:creationId xmlns:a16="http://schemas.microsoft.com/office/drawing/2014/main" id="{83C90D5E-A55C-2203-59E8-6064A68BC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175" y="2017683"/>
            <a:ext cx="5580105" cy="2493103"/>
          </a:xfrm>
          <a:custGeom>
            <a:avLst/>
            <a:gdLst>
              <a:gd name="connsiteX0" fmla="*/ 186111 w 5543489"/>
              <a:gd name="connsiteY0" fmla="*/ 0 h 2773180"/>
              <a:gd name="connsiteX1" fmla="*/ 5543489 w 5543489"/>
              <a:gd name="connsiteY1" fmla="*/ 0 h 2773180"/>
              <a:gd name="connsiteX2" fmla="*/ 5543489 w 5543489"/>
              <a:gd name="connsiteY2" fmla="*/ 2773180 h 2773180"/>
              <a:gd name="connsiteX3" fmla="*/ 0 w 5543489"/>
              <a:gd name="connsiteY3" fmla="*/ 2773180 h 2773180"/>
              <a:gd name="connsiteX4" fmla="*/ 0 w 5543489"/>
              <a:gd name="connsiteY4" fmla="*/ 186111 h 2773180"/>
              <a:gd name="connsiteX5" fmla="*/ 186111 w 5543489"/>
              <a:gd name="connsiteY5" fmla="*/ 0 h 277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489" h="2773180">
                <a:moveTo>
                  <a:pt x="186111" y="0"/>
                </a:moveTo>
                <a:lnTo>
                  <a:pt x="5543489" y="0"/>
                </a:lnTo>
                <a:lnTo>
                  <a:pt x="5543489" y="2773180"/>
                </a:lnTo>
                <a:lnTo>
                  <a:pt x="0" y="2773180"/>
                </a:lnTo>
                <a:lnTo>
                  <a:pt x="0" y="186111"/>
                </a:lnTo>
                <a:cubicBezTo>
                  <a:pt x="0" y="83325"/>
                  <a:pt x="83325" y="0"/>
                  <a:pt x="1861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UA" dirty="0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5AFC115-79F7-74D5-59C2-5677D9DF2F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233" y="2067871"/>
            <a:ext cx="5213133" cy="2413003"/>
          </a:xfrm>
          <a:prstGeom prst="rect">
            <a:avLst/>
          </a:prstGeom>
          <a:effectLst>
            <a:reflection stA="45000" endPos="29000" dist="50800" dir="5400000" sy="-100000" algn="bl" rotWithShape="0"/>
          </a:effec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496CF57-F680-6331-8A69-E5A6B02B5B41}"/>
              </a:ext>
            </a:extLst>
          </p:cNvPr>
          <p:cNvSpPr txBox="1"/>
          <p:nvPr/>
        </p:nvSpPr>
        <p:spPr>
          <a:xfrm>
            <a:off x="487987" y="4651882"/>
            <a:ext cx="5738954" cy="2400657"/>
          </a:xfrm>
          <a:prstGeom prst="rect">
            <a:avLst/>
          </a:prstGeom>
          <a:noFill/>
        </p:spPr>
        <p:txBody>
          <a:bodyPr wrap="square" numCol="2" spcCol="108000" rtlCol="0">
            <a:spAutoFit/>
          </a:bodyPr>
          <a:lstStyle/>
          <a:p>
            <a:pPr algn="l"/>
            <a:r>
              <a:rPr lang="uk-UA" sz="1000" b="1" i="0" dirty="0">
                <a:effectLst/>
                <a:latin typeface="Montserrat" panose="00000500000000000000" pitchFamily="2" charset="-52"/>
              </a:rPr>
              <a:t>Випадки визначення спадкоємця, до якого переходитиме право на вклад:</a:t>
            </a:r>
            <a:endParaRPr lang="uk-UA" sz="1000" b="0" i="0" dirty="0">
              <a:effectLst/>
              <a:latin typeface="Montserrat" panose="00000500000000000000" pitchFamily="2" charset="-5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uk-UA" sz="1000" b="0" i="0" dirty="0">
              <a:effectLst/>
              <a:latin typeface="Montserrat" panose="00000500000000000000" pitchFamily="2" charset="-5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uk-UA" sz="1000" b="0" i="0" dirty="0">
                <a:effectLst/>
                <a:latin typeface="Montserrat" panose="00000500000000000000" pitchFamily="2" charset="-52"/>
              </a:rPr>
              <a:t>за умови, що заповіт складено після вчинення заповідального розпорядження банку (фінансовій установі), то заповіт повністю або частково скасовує заповідальне розпорядження, якщо у заповіті змінено особу, до якої має перейти право на вклад, або якщо заповіт стосується всього майна спадкодавця;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uk-UA" sz="1000" b="0" i="0" dirty="0">
              <a:effectLst/>
              <a:latin typeface="Montserrat" panose="00000500000000000000" pitchFamily="2" charset="-5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uk-UA" sz="1000" b="0" i="0" dirty="0">
              <a:effectLst/>
              <a:latin typeface="Montserrat" panose="00000500000000000000" pitchFamily="2" charset="-5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uk-UA" sz="1000" b="0" i="0" dirty="0">
                <a:effectLst/>
                <a:latin typeface="Montserrat" panose="00000500000000000000" pitchFamily="2" charset="-52"/>
              </a:rPr>
              <a:t>за тієї ситуації, коли заповідальне розпорядження банку вчинено після складення заповіту, в якому було визначено спадкоємця вкладу, то воно змінює таку особу;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uk-UA" sz="1000" b="0" i="0" dirty="0">
                <a:effectLst/>
                <a:latin typeface="Montserrat" panose="00000500000000000000" pitchFamily="2" charset="-52"/>
              </a:rPr>
              <a:t>у разі відсутності заповіту вклад спадкується за заповідальним розпорядженням;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uk-UA" sz="1000" b="0" i="0" dirty="0">
                <a:effectLst/>
                <a:latin typeface="Montserrat" panose="00000500000000000000" pitchFamily="2" charset="-52"/>
              </a:rPr>
              <a:t>за умови відсутності заповіту та заповідального розпорядження вклад спадкується на загальних підставах спадкоємцями за законом.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uk-UA" sz="1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DB9F7C3-D63E-397B-42D2-19E834C6B534}"/>
              </a:ext>
            </a:extLst>
          </p:cNvPr>
          <p:cNvSpPr txBox="1"/>
          <p:nvPr/>
        </p:nvSpPr>
        <p:spPr>
          <a:xfrm>
            <a:off x="6220152" y="4646974"/>
            <a:ext cx="5226821" cy="2246769"/>
          </a:xfrm>
          <a:prstGeom prst="rect">
            <a:avLst/>
          </a:prstGeom>
          <a:noFill/>
        </p:spPr>
        <p:txBody>
          <a:bodyPr wrap="square" numCol="1" spcCol="108000" rtlCol="0">
            <a:spAutoFit/>
          </a:bodyPr>
          <a:lstStyle/>
          <a:p>
            <a:pPr algn="l"/>
            <a:r>
              <a:rPr lang="ru-RU" sz="1000" b="1" i="0" dirty="0" err="1">
                <a:effectLst/>
                <a:latin typeface="Montserrat" panose="00000500000000000000" pitchFamily="2" charset="-52"/>
              </a:rPr>
              <a:t>Вимоги</a:t>
            </a:r>
            <a:r>
              <a:rPr lang="ru-RU" sz="1000" b="1" i="0" dirty="0">
                <a:effectLst/>
                <a:latin typeface="Montserrat" panose="00000500000000000000" pitchFamily="2" charset="-52"/>
              </a:rPr>
              <a:t> до </a:t>
            </a:r>
            <a:r>
              <a:rPr lang="ru-RU" sz="1000" b="1" i="0" dirty="0" err="1">
                <a:effectLst/>
                <a:latin typeface="Montserrat" panose="00000500000000000000" pitchFamily="2" charset="-52"/>
              </a:rPr>
              <a:t>заповідального</a:t>
            </a:r>
            <a:r>
              <a:rPr lang="ru-RU" sz="1000" b="1" i="0" dirty="0">
                <a:effectLst/>
                <a:latin typeface="Montserrat" panose="00000500000000000000" pitchFamily="2" charset="-52"/>
              </a:rPr>
              <a:t> </a:t>
            </a:r>
            <a:r>
              <a:rPr lang="ru-RU" sz="1000" b="1" i="0" dirty="0" err="1">
                <a:effectLst/>
                <a:latin typeface="Montserrat" panose="00000500000000000000" pitchFamily="2" charset="-52"/>
              </a:rPr>
              <a:t>розпорядження</a:t>
            </a:r>
            <a:r>
              <a:rPr lang="ru-RU" sz="1000" b="1" i="0" dirty="0">
                <a:effectLst/>
                <a:latin typeface="Montserrat" panose="00000500000000000000" pitchFamily="2" charset="-52"/>
              </a:rPr>
              <a:t> на вклад:</a:t>
            </a:r>
          </a:p>
          <a:p>
            <a:pPr algn="l"/>
            <a:endParaRPr lang="ru-RU" sz="1000" b="0" i="0" dirty="0">
              <a:effectLst/>
              <a:latin typeface="Montserrat" panose="00000500000000000000" pitchFamily="2" charset="-5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i="0" dirty="0" err="1">
                <a:effectLst/>
                <a:latin typeface="Montserrat" panose="00000500000000000000" pitchFamily="2" charset="-52"/>
              </a:rPr>
              <a:t>заповідальне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розпорядження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може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міститися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як в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окремому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 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документі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, так і в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тексті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самого договору;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1000" b="0" i="0" dirty="0">
              <a:effectLst/>
              <a:latin typeface="Montserrat" panose="00000500000000000000" pitchFamily="2" charset="-5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i="0" dirty="0" err="1">
                <a:effectLst/>
                <a:latin typeface="Montserrat" panose="00000500000000000000" pitchFamily="2" charset="-52"/>
              </a:rPr>
              <a:t>якщо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 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заповідальне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розпорядження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клієнта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 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складається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у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формі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окремого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документа, то на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ньому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має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бути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зазначена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дата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його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складання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ru-RU" sz="1000" b="0" i="0" dirty="0">
              <a:effectLst/>
              <a:latin typeface="Montserrat" panose="00000500000000000000" pitchFamily="2" charset="-5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i="0" dirty="0">
                <a:effectLst/>
                <a:latin typeface="Montserrat" panose="00000500000000000000" pitchFamily="2" charset="-52"/>
              </a:rPr>
              <a:t>за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умови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,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що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заповідальне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розпорядження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втілюється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в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окремому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 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документі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,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він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засвідчується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 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підписом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уповноваженого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працівника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банку і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зберігається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в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справі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з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юридичного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оформлення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000" b="0" i="0" dirty="0" err="1">
                <a:effectLst/>
                <a:latin typeface="Montserrat" panose="00000500000000000000" pitchFamily="2" charset="-52"/>
              </a:rPr>
              <a:t>рахунку</a:t>
            </a:r>
            <a:r>
              <a:rPr lang="ru-RU" sz="1000" b="0" i="0" dirty="0">
                <a:effectLst/>
                <a:latin typeface="Montserrat" panose="00000500000000000000" pitchFamily="2" charset="-52"/>
              </a:rPr>
              <a:t>.</a:t>
            </a:r>
          </a:p>
          <a:p>
            <a:endParaRPr lang="uk-UA" sz="1000" dirty="0"/>
          </a:p>
        </p:txBody>
      </p:sp>
    </p:spTree>
    <p:extLst>
      <p:ext uri="{BB962C8B-B14F-4D97-AF65-F5344CB8AC3E}">
        <p14:creationId xmlns:p14="http://schemas.microsoft.com/office/powerpoint/2010/main" val="325287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Прямоугольник: скругленные углы 624">
            <a:extLst>
              <a:ext uri="{FF2B5EF4-FFF2-40B4-BE49-F238E27FC236}">
                <a16:creationId xmlns:a16="http://schemas.microsoft.com/office/drawing/2014/main" id="{A9D04402-156D-46A0-4A27-4156ECAA038E}"/>
              </a:ext>
            </a:extLst>
          </p:cNvPr>
          <p:cNvSpPr/>
          <p:nvPr/>
        </p:nvSpPr>
        <p:spPr>
          <a:xfrm>
            <a:off x="7711356" y="2346273"/>
            <a:ext cx="4210050" cy="3797085"/>
          </a:xfrm>
          <a:prstGeom prst="roundRect">
            <a:avLst>
              <a:gd name="adj" fmla="val 13878"/>
            </a:avLst>
          </a:prstGeom>
          <a:blipFill>
            <a:blip r:embed="rId2"/>
            <a:stretch>
              <a:fillRect/>
            </a:stretch>
          </a:blipFill>
          <a:effectLst>
            <a:glow rad="88900">
              <a:schemeClr val="accent3">
                <a:satMod val="175000"/>
                <a:alpha val="41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0FE032-B895-15C7-EC85-CF584ED4F56E}"/>
              </a:ext>
            </a:extLst>
          </p:cNvPr>
          <p:cNvSpPr txBox="1"/>
          <p:nvPr/>
        </p:nvSpPr>
        <p:spPr>
          <a:xfrm>
            <a:off x="552512" y="270068"/>
            <a:ext cx="392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Text Semibold" pitchFamily="2" charset="0"/>
                <a:cs typeface="Angsana New" panose="020B0502040204020203" pitchFamily="18" charset="-34"/>
              </a:rPr>
              <a:t>S</a:t>
            </a:r>
            <a:r>
              <a:rPr lang="en-US" sz="7200" dirty="0">
                <a:solidFill>
                  <a:srgbClr val="B5230B"/>
                </a:solidFill>
                <a:latin typeface="Sitka Text Semibold" pitchFamily="2" charset="0"/>
                <a:cs typeface="Angsana New" panose="020B0502040204020203" pitchFamily="18" charset="-34"/>
              </a:rPr>
              <a:t>e</a:t>
            </a:r>
            <a:r>
              <a:rPr lang="en-US" sz="7200" dirty="0">
                <a:solidFill>
                  <a:srgbClr val="FFC000"/>
                </a:solidFill>
                <a:latin typeface="Sitka Text Semibold" pitchFamily="2" charset="0"/>
                <a:cs typeface="Angsana New" panose="020B0502040204020203" pitchFamily="18" charset="-34"/>
              </a:rPr>
              <a:t>a</a:t>
            </a:r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Text Semibold" pitchFamily="2" charset="0"/>
                <a:cs typeface="Angsana New" panose="020B0502040204020203" pitchFamily="18" charset="-34"/>
              </a:rPr>
              <a:t>r</a:t>
            </a:r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Sitka Text Semibold" pitchFamily="2" charset="0"/>
                <a:cs typeface="Angsana New" panose="020B0502040204020203" pitchFamily="18" charset="-34"/>
              </a:rPr>
              <a:t>c</a:t>
            </a:r>
            <a:r>
              <a:rPr lang="en-US" sz="7200" dirty="0">
                <a:solidFill>
                  <a:srgbClr val="B5230B"/>
                </a:solidFill>
                <a:latin typeface="Sitka Text Semibold" pitchFamily="2" charset="0"/>
                <a:cs typeface="Angsana New" panose="020B0502040204020203" pitchFamily="18" charset="-34"/>
              </a:rPr>
              <a:t>h</a:t>
            </a:r>
            <a:endParaRPr lang="ru-UA" sz="16600" dirty="0">
              <a:solidFill>
                <a:srgbClr val="B5230B"/>
              </a:solidFill>
              <a:latin typeface="Sitka Text Semibold" pitchFamily="2" charset="0"/>
              <a:cs typeface="Angsana New" panose="020B0502040204020203" pitchFamily="18" charset="-34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EF49486-8BAB-7067-FDED-205F1955134C}"/>
              </a:ext>
            </a:extLst>
          </p:cNvPr>
          <p:cNvGrpSpPr/>
          <p:nvPr/>
        </p:nvGrpSpPr>
        <p:grpSpPr>
          <a:xfrm>
            <a:off x="4123184" y="707508"/>
            <a:ext cx="3588172" cy="482812"/>
            <a:chOff x="444182" y="1943742"/>
            <a:chExt cx="6416842" cy="60765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CF0F5E7F-8705-3484-0322-125FE8562CAD}"/>
                </a:ext>
              </a:extLst>
            </p:cNvPr>
            <p:cNvSpPr/>
            <p:nvPr/>
          </p:nvSpPr>
          <p:spPr>
            <a:xfrm>
              <a:off x="444182" y="1943742"/>
              <a:ext cx="6416842" cy="607658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96000"/>
              </a:schemeClr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1">
                  <a:lumMod val="75000"/>
                  <a:alpha val="40000"/>
                </a:schemeClr>
              </a:glow>
              <a:outerShdw blurRad="50800" dir="5400000" sx="1000" sy="1000" algn="ctr" rotWithShape="0">
                <a:srgbClr val="000000">
                  <a:alpha val="76000"/>
                </a:srgbClr>
              </a:outerShdw>
              <a:reflection endPos="0" dist="50800" dir="5400000" sy="-100000" algn="bl" rotWithShape="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6" name="Рисунок 5" descr="Лупа со сплошной заливкой">
              <a:extLst>
                <a:ext uri="{FF2B5EF4-FFF2-40B4-BE49-F238E27FC236}">
                  <a16:creationId xmlns:a16="http://schemas.microsoft.com/office/drawing/2014/main" id="{8AB6228A-F346-9F63-922B-D99DDE4D3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6928" y="2093846"/>
              <a:ext cx="361443" cy="275986"/>
            </a:xfrm>
            <a:prstGeom prst="rect">
              <a:avLst/>
            </a:prstGeom>
          </p:spPr>
        </p:pic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9EFF5424-0C45-9E14-D823-430400E7A319}"/>
                </a:ext>
              </a:extLst>
            </p:cNvPr>
            <p:cNvGrpSpPr/>
            <p:nvPr/>
          </p:nvGrpSpPr>
          <p:grpSpPr>
            <a:xfrm>
              <a:off x="6286687" y="2093846"/>
              <a:ext cx="304416" cy="275986"/>
              <a:chOff x="9336373" y="4184303"/>
              <a:chExt cx="1010785" cy="995782"/>
            </a:xfrm>
          </p:grpSpPr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id="{C9B61F47-BECE-557A-6EA9-641D56F01C04}"/>
                  </a:ext>
                </a:extLst>
              </p:cNvPr>
              <p:cNvSpPr/>
              <p:nvPr/>
            </p:nvSpPr>
            <p:spPr>
              <a:xfrm>
                <a:off x="9336373" y="4694310"/>
                <a:ext cx="1010785" cy="485775"/>
              </a:xfrm>
              <a:custGeom>
                <a:avLst/>
                <a:gdLst>
                  <a:gd name="connsiteX0" fmla="*/ 257175 w 457200"/>
                  <a:gd name="connsiteY0" fmla="*/ 428625 h 485775"/>
                  <a:gd name="connsiteX1" fmla="*/ 257175 w 457200"/>
                  <a:gd name="connsiteY1" fmla="*/ 312420 h 485775"/>
                  <a:gd name="connsiteX2" fmla="*/ 447675 w 457200"/>
                  <a:gd name="connsiteY2" fmla="*/ 95250 h 485775"/>
                  <a:gd name="connsiteX3" fmla="*/ 447675 w 457200"/>
                  <a:gd name="connsiteY3" fmla="*/ 0 h 485775"/>
                  <a:gd name="connsiteX4" fmla="*/ 390525 w 457200"/>
                  <a:gd name="connsiteY4" fmla="*/ 0 h 485775"/>
                  <a:gd name="connsiteX5" fmla="*/ 390525 w 457200"/>
                  <a:gd name="connsiteY5" fmla="*/ 95250 h 485775"/>
                  <a:gd name="connsiteX6" fmla="*/ 228600 w 457200"/>
                  <a:gd name="connsiteY6" fmla="*/ 257175 h 485775"/>
                  <a:gd name="connsiteX7" fmla="*/ 66675 w 457200"/>
                  <a:gd name="connsiteY7" fmla="*/ 95250 h 485775"/>
                  <a:gd name="connsiteX8" fmla="*/ 66675 w 457200"/>
                  <a:gd name="connsiteY8" fmla="*/ 0 h 485775"/>
                  <a:gd name="connsiteX9" fmla="*/ 9525 w 457200"/>
                  <a:gd name="connsiteY9" fmla="*/ 0 h 485775"/>
                  <a:gd name="connsiteX10" fmla="*/ 9525 w 457200"/>
                  <a:gd name="connsiteY10" fmla="*/ 95250 h 485775"/>
                  <a:gd name="connsiteX11" fmla="*/ 200025 w 457200"/>
                  <a:gd name="connsiteY11" fmla="*/ 312420 h 485775"/>
                  <a:gd name="connsiteX12" fmla="*/ 200025 w 457200"/>
                  <a:gd name="connsiteY12" fmla="*/ 428625 h 485775"/>
                  <a:gd name="connsiteX13" fmla="*/ 0 w 457200"/>
                  <a:gd name="connsiteY13" fmla="*/ 428625 h 485775"/>
                  <a:gd name="connsiteX14" fmla="*/ 0 w 457200"/>
                  <a:gd name="connsiteY14" fmla="*/ 485775 h 485775"/>
                  <a:gd name="connsiteX15" fmla="*/ 457200 w 457200"/>
                  <a:gd name="connsiteY15" fmla="*/ 485775 h 485775"/>
                  <a:gd name="connsiteX16" fmla="*/ 457200 w 457200"/>
                  <a:gd name="connsiteY16" fmla="*/ 428625 h 485775"/>
                  <a:gd name="connsiteX17" fmla="*/ 257175 w 457200"/>
                  <a:gd name="connsiteY17" fmla="*/ 428625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7200" h="485775">
                    <a:moveTo>
                      <a:pt x="257175" y="428625"/>
                    </a:moveTo>
                    <a:lnTo>
                      <a:pt x="257175" y="312420"/>
                    </a:lnTo>
                    <a:cubicBezTo>
                      <a:pt x="364808" y="298133"/>
                      <a:pt x="447675" y="206693"/>
                      <a:pt x="447675" y="95250"/>
                    </a:cubicBezTo>
                    <a:lnTo>
                      <a:pt x="447675" y="0"/>
                    </a:lnTo>
                    <a:lnTo>
                      <a:pt x="390525" y="0"/>
                    </a:lnTo>
                    <a:lnTo>
                      <a:pt x="390525" y="95250"/>
                    </a:lnTo>
                    <a:cubicBezTo>
                      <a:pt x="390525" y="184785"/>
                      <a:pt x="318135" y="257175"/>
                      <a:pt x="228600" y="257175"/>
                    </a:cubicBezTo>
                    <a:cubicBezTo>
                      <a:pt x="139065" y="257175"/>
                      <a:pt x="66675" y="184785"/>
                      <a:pt x="66675" y="95250"/>
                    </a:cubicBezTo>
                    <a:lnTo>
                      <a:pt x="66675" y="0"/>
                    </a:lnTo>
                    <a:lnTo>
                      <a:pt x="9525" y="0"/>
                    </a:lnTo>
                    <a:lnTo>
                      <a:pt x="9525" y="95250"/>
                    </a:lnTo>
                    <a:cubicBezTo>
                      <a:pt x="9525" y="206693"/>
                      <a:pt x="92393" y="298133"/>
                      <a:pt x="200025" y="312420"/>
                    </a:cubicBezTo>
                    <a:lnTo>
                      <a:pt x="200025" y="428625"/>
                    </a:lnTo>
                    <a:lnTo>
                      <a:pt x="0" y="428625"/>
                    </a:lnTo>
                    <a:lnTo>
                      <a:pt x="0" y="485775"/>
                    </a:lnTo>
                    <a:lnTo>
                      <a:pt x="457200" y="485775"/>
                    </a:lnTo>
                    <a:lnTo>
                      <a:pt x="457200" y="428625"/>
                    </a:lnTo>
                    <a:lnTo>
                      <a:pt x="257175" y="428625"/>
                    </a:lnTo>
                    <a:close/>
                  </a:path>
                </a:pathLst>
              </a:custGeom>
              <a:solidFill>
                <a:srgbClr val="B523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UA"/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E97411B0-9A4D-38B7-9D21-A1EA509A9481}"/>
                  </a:ext>
                </a:extLst>
              </p:cNvPr>
              <p:cNvSpPr/>
              <p:nvPr/>
            </p:nvSpPr>
            <p:spPr>
              <a:xfrm>
                <a:off x="9610729" y="4184303"/>
                <a:ext cx="479755" cy="680740"/>
              </a:xfrm>
              <a:custGeom>
                <a:avLst/>
                <a:gdLst>
                  <a:gd name="connsiteX0" fmla="*/ 123825 w 247650"/>
                  <a:gd name="connsiteY0" fmla="*/ 571500 h 571500"/>
                  <a:gd name="connsiteX1" fmla="*/ 247650 w 247650"/>
                  <a:gd name="connsiteY1" fmla="*/ 447675 h 571500"/>
                  <a:gd name="connsiteX2" fmla="*/ 152400 w 247650"/>
                  <a:gd name="connsiteY2" fmla="*/ 447675 h 571500"/>
                  <a:gd name="connsiteX3" fmla="*/ 152400 w 247650"/>
                  <a:gd name="connsiteY3" fmla="*/ 409575 h 571500"/>
                  <a:gd name="connsiteX4" fmla="*/ 247650 w 247650"/>
                  <a:gd name="connsiteY4" fmla="*/ 409575 h 571500"/>
                  <a:gd name="connsiteX5" fmla="*/ 247650 w 247650"/>
                  <a:gd name="connsiteY5" fmla="*/ 352425 h 571500"/>
                  <a:gd name="connsiteX6" fmla="*/ 152400 w 247650"/>
                  <a:gd name="connsiteY6" fmla="*/ 352425 h 571500"/>
                  <a:gd name="connsiteX7" fmla="*/ 152400 w 247650"/>
                  <a:gd name="connsiteY7" fmla="*/ 314325 h 571500"/>
                  <a:gd name="connsiteX8" fmla="*/ 247650 w 247650"/>
                  <a:gd name="connsiteY8" fmla="*/ 314325 h 571500"/>
                  <a:gd name="connsiteX9" fmla="*/ 247650 w 247650"/>
                  <a:gd name="connsiteY9" fmla="*/ 257175 h 571500"/>
                  <a:gd name="connsiteX10" fmla="*/ 152400 w 247650"/>
                  <a:gd name="connsiteY10" fmla="*/ 257175 h 571500"/>
                  <a:gd name="connsiteX11" fmla="*/ 152400 w 247650"/>
                  <a:gd name="connsiteY11" fmla="*/ 219075 h 571500"/>
                  <a:gd name="connsiteX12" fmla="*/ 247650 w 247650"/>
                  <a:gd name="connsiteY12" fmla="*/ 219075 h 571500"/>
                  <a:gd name="connsiteX13" fmla="*/ 247650 w 247650"/>
                  <a:gd name="connsiteY13" fmla="*/ 161925 h 571500"/>
                  <a:gd name="connsiteX14" fmla="*/ 152400 w 247650"/>
                  <a:gd name="connsiteY14" fmla="*/ 161925 h 571500"/>
                  <a:gd name="connsiteX15" fmla="*/ 152400 w 247650"/>
                  <a:gd name="connsiteY15" fmla="*/ 123825 h 571500"/>
                  <a:gd name="connsiteX16" fmla="*/ 247650 w 247650"/>
                  <a:gd name="connsiteY16" fmla="*/ 123825 h 571500"/>
                  <a:gd name="connsiteX17" fmla="*/ 123825 w 247650"/>
                  <a:gd name="connsiteY17" fmla="*/ 0 h 571500"/>
                  <a:gd name="connsiteX18" fmla="*/ 0 w 247650"/>
                  <a:gd name="connsiteY18" fmla="*/ 123825 h 571500"/>
                  <a:gd name="connsiteX19" fmla="*/ 0 w 247650"/>
                  <a:gd name="connsiteY19" fmla="*/ 447675 h 571500"/>
                  <a:gd name="connsiteX20" fmla="*/ 123825 w 247650"/>
                  <a:gd name="connsiteY20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7650" h="571500">
                    <a:moveTo>
                      <a:pt x="123825" y="571500"/>
                    </a:moveTo>
                    <a:cubicBezTo>
                      <a:pt x="192405" y="571500"/>
                      <a:pt x="247650" y="516255"/>
                      <a:pt x="247650" y="447675"/>
                    </a:cubicBezTo>
                    <a:lnTo>
                      <a:pt x="152400" y="447675"/>
                    </a:lnTo>
                    <a:lnTo>
                      <a:pt x="152400" y="409575"/>
                    </a:lnTo>
                    <a:lnTo>
                      <a:pt x="247650" y="409575"/>
                    </a:lnTo>
                    <a:lnTo>
                      <a:pt x="247650" y="352425"/>
                    </a:lnTo>
                    <a:lnTo>
                      <a:pt x="152400" y="352425"/>
                    </a:lnTo>
                    <a:lnTo>
                      <a:pt x="152400" y="314325"/>
                    </a:lnTo>
                    <a:lnTo>
                      <a:pt x="247650" y="314325"/>
                    </a:lnTo>
                    <a:lnTo>
                      <a:pt x="247650" y="257175"/>
                    </a:lnTo>
                    <a:lnTo>
                      <a:pt x="152400" y="257175"/>
                    </a:lnTo>
                    <a:lnTo>
                      <a:pt x="152400" y="219075"/>
                    </a:lnTo>
                    <a:lnTo>
                      <a:pt x="247650" y="219075"/>
                    </a:lnTo>
                    <a:lnTo>
                      <a:pt x="247650" y="161925"/>
                    </a:lnTo>
                    <a:lnTo>
                      <a:pt x="152400" y="161925"/>
                    </a:lnTo>
                    <a:lnTo>
                      <a:pt x="152400" y="123825"/>
                    </a:lnTo>
                    <a:lnTo>
                      <a:pt x="247650" y="123825"/>
                    </a:lnTo>
                    <a:cubicBezTo>
                      <a:pt x="247650" y="55245"/>
                      <a:pt x="192405" y="0"/>
                      <a:pt x="123825" y="0"/>
                    </a:cubicBezTo>
                    <a:cubicBezTo>
                      <a:pt x="55245" y="0"/>
                      <a:pt x="0" y="55245"/>
                      <a:pt x="0" y="123825"/>
                    </a:cubicBezTo>
                    <a:lnTo>
                      <a:pt x="0" y="447675"/>
                    </a:lnTo>
                    <a:cubicBezTo>
                      <a:pt x="0" y="516255"/>
                      <a:pt x="55245" y="571500"/>
                      <a:pt x="123825" y="57150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UA"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139E4B7-861A-D6ED-D2DC-80C4435E9FB3}"/>
              </a:ext>
            </a:extLst>
          </p:cNvPr>
          <p:cNvSpPr txBox="1"/>
          <p:nvPr/>
        </p:nvSpPr>
        <p:spPr>
          <a:xfrm>
            <a:off x="4556064" y="813242"/>
            <a:ext cx="2800552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Спадкування права на вклад у банку</a:t>
            </a:r>
          </a:p>
          <a:p>
            <a:endParaRPr lang="ru-UA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A9844C-E5BE-7AAF-269A-AD8C78904424}"/>
              </a:ext>
            </a:extLst>
          </p:cNvPr>
          <p:cNvSpPr txBox="1"/>
          <p:nvPr/>
        </p:nvSpPr>
        <p:spPr>
          <a:xfrm>
            <a:off x="10190750" y="662515"/>
            <a:ext cx="1923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accent1"/>
                </a:solidFill>
                <a:latin typeface="Sitka Text Semibold" pitchFamily="2" charset="0"/>
                <a:cs typeface="Angsana New" panose="020B0502040204020203" pitchFamily="18" charset="-34"/>
                <a:hlinkClick r:id="rId5" action="ppaction://hlinksldjump"/>
              </a:rPr>
              <a:t>Back to results</a:t>
            </a:r>
            <a:endParaRPr lang="ru-UA" sz="1600" b="1" u="sng" dirty="0">
              <a:solidFill>
                <a:schemeClr val="accent1"/>
              </a:solidFill>
              <a:latin typeface="Sitka Text Semibold" pitchFamily="2" charset="0"/>
              <a:cs typeface="Angsana New" panose="020B0502040204020203" pitchFamily="18" charset="-34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872353F-8ACB-70A5-0966-1AD73AD10D16}"/>
              </a:ext>
            </a:extLst>
          </p:cNvPr>
          <p:cNvSpPr/>
          <p:nvPr/>
        </p:nvSpPr>
        <p:spPr>
          <a:xfrm>
            <a:off x="433953" y="1664388"/>
            <a:ext cx="7964512" cy="529354"/>
          </a:xfrm>
          <a:prstGeom prst="roundRect">
            <a:avLst>
              <a:gd name="adj" fmla="val 50000"/>
            </a:avLst>
          </a:prstGeom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0000" endA="300" endPos="0" dist="50800" dir="5400000" sy="-100000" algn="bl" rotWithShape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2119C-4E9B-021E-0586-F8127E9A07F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2091" y="1738282"/>
            <a:ext cx="7717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Термін</a:t>
            </a:r>
            <a:r>
              <a:rPr lang="ru-RU" sz="1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, за </a:t>
            </a:r>
            <a:r>
              <a:rPr lang="ru-RU" sz="1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яким</a:t>
            </a:r>
            <a:r>
              <a:rPr lang="ru-RU" sz="1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 треба </a:t>
            </a:r>
            <a:r>
              <a:rPr lang="ru-RU" sz="1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звернутися</a:t>
            </a:r>
            <a:r>
              <a:rPr lang="ru-RU" sz="1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 для </a:t>
            </a:r>
            <a:r>
              <a:rPr lang="ru-RU" sz="1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оформлення</a:t>
            </a:r>
            <a:r>
              <a:rPr lang="ru-RU" sz="1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 </a:t>
            </a:r>
            <a:r>
              <a:rPr lang="ru-RU" sz="1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своїх</a:t>
            </a:r>
            <a:r>
              <a:rPr lang="ru-RU" sz="1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 </a:t>
            </a:r>
            <a:r>
              <a:rPr lang="ru-RU" sz="14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спадкових</a:t>
            </a:r>
            <a:r>
              <a:rPr lang="ru-RU" sz="1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 прав</a:t>
            </a:r>
            <a:endParaRPr lang="uk-U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16" name="Группа 615">
            <a:extLst>
              <a:ext uri="{FF2B5EF4-FFF2-40B4-BE49-F238E27FC236}">
                <a16:creationId xmlns:a16="http://schemas.microsoft.com/office/drawing/2014/main" id="{5D2AF8A4-9D7B-F623-D294-DAF6812A1164}"/>
              </a:ext>
            </a:extLst>
          </p:cNvPr>
          <p:cNvGrpSpPr/>
          <p:nvPr/>
        </p:nvGrpSpPr>
        <p:grpSpPr>
          <a:xfrm>
            <a:off x="433954" y="2353407"/>
            <a:ext cx="7964512" cy="3797085"/>
            <a:chOff x="666427" y="2479729"/>
            <a:chExt cx="3721107" cy="3797085"/>
          </a:xfrm>
          <a:effectLst>
            <a:glow rad="101600">
              <a:schemeClr val="accent3">
                <a:satMod val="175000"/>
                <a:alpha val="15000"/>
              </a:schemeClr>
            </a:glow>
          </a:effectLst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1683B713-2E85-E248-C76D-A813B8E98624}"/>
                </a:ext>
              </a:extLst>
            </p:cNvPr>
            <p:cNvSpPr/>
            <p:nvPr/>
          </p:nvSpPr>
          <p:spPr>
            <a:xfrm>
              <a:off x="666427" y="2479729"/>
              <a:ext cx="3721107" cy="3797085"/>
            </a:xfrm>
            <a:prstGeom prst="roundRect">
              <a:avLst/>
            </a:prstGeo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FE87B9-65B2-204B-66B6-845DF59376F8}"/>
                </a:ext>
              </a:extLst>
            </p:cNvPr>
            <p:cNvSpPr txBox="1"/>
            <p:nvPr/>
          </p:nvSpPr>
          <p:spPr>
            <a:xfrm>
              <a:off x="782603" y="2707241"/>
              <a:ext cx="3488754" cy="3477875"/>
            </a:xfrm>
            <a:prstGeom prst="rect">
              <a:avLst/>
            </a:prstGeom>
            <a:noFill/>
            <a:effectLst>
              <a:glow rad="215900">
                <a:schemeClr val="bg2"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effectLst/>
                  <a:latin typeface="Montserrat" panose="00000500000000000000" pitchFamily="2" charset="-52"/>
                </a:rPr>
                <a:t>Для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оформлення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своїх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 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спадкових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прав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спадкоємцям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 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вкладника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необхідно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звернутися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протягом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 </a:t>
              </a: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-52"/>
                </a:rPr>
                <a:t>шести </a:t>
              </a:r>
              <a:r>
                <a:rPr lang="ru-RU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-52"/>
                </a:rPr>
                <a:t>місяців</a:t>
              </a: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 panose="00000500000000000000" pitchFamily="2" charset="-52"/>
                </a:rPr>
                <a:t> 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з дня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смерті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вкладника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до державного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нотаріуса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за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місцем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відкриття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спадщини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для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отримання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свідоцтва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про право на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спадщину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. </a:t>
              </a:r>
            </a:p>
            <a:p>
              <a:endParaRPr lang="ru-RU" sz="2000" dirty="0">
                <a:latin typeface="Montserrat" panose="00000500000000000000" pitchFamily="2" charset="-52"/>
              </a:endParaRPr>
            </a:p>
            <a:p>
              <a:r>
                <a:rPr lang="ru-RU" sz="2000" dirty="0" err="1">
                  <a:effectLst/>
                  <a:latin typeface="Montserrat" panose="00000500000000000000" pitchFamily="2" charset="-52"/>
                </a:rPr>
                <a:t>Спадкоємець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,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який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постійно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проживав разом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із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спадкодавцем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на час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відкриття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спадщини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,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вважається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таким,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який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прийняв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спадщину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,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якщо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протягом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шести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місяців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із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дня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відкриття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спадщини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він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не заявив про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відмову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від</a:t>
              </a:r>
              <a:r>
                <a:rPr lang="ru-RU" sz="2000" dirty="0">
                  <a:effectLst/>
                  <a:latin typeface="Montserrat" panose="00000500000000000000" pitchFamily="2" charset="-52"/>
                </a:rPr>
                <a:t> </a:t>
              </a:r>
              <a:r>
                <a:rPr lang="ru-RU" sz="2000" dirty="0" err="1">
                  <a:effectLst/>
                  <a:latin typeface="Montserrat" panose="00000500000000000000" pitchFamily="2" charset="-52"/>
                </a:rPr>
                <a:t>неї</a:t>
              </a:r>
              <a:endParaRPr lang="uk-UA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39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DD92A3E-6513-8729-DEC8-15AD5DDC1EAD}"/>
              </a:ext>
            </a:extLst>
          </p:cNvPr>
          <p:cNvSpPr/>
          <p:nvPr/>
        </p:nvSpPr>
        <p:spPr>
          <a:xfrm>
            <a:off x="4346638" y="2107768"/>
            <a:ext cx="4527652" cy="4466915"/>
          </a:xfrm>
          <a:prstGeom prst="roundRect">
            <a:avLst/>
          </a:prstGeom>
          <a:effectLst>
            <a:glow rad="1651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DB7E5-D28B-769B-EB13-E9BFB7A4787F}"/>
              </a:ext>
            </a:extLst>
          </p:cNvPr>
          <p:cNvSpPr txBox="1"/>
          <p:nvPr/>
        </p:nvSpPr>
        <p:spPr>
          <a:xfrm>
            <a:off x="552512" y="270068"/>
            <a:ext cx="392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Text Semibold" pitchFamily="2" charset="0"/>
                <a:cs typeface="Angsana New" panose="020B0502040204020203" pitchFamily="18" charset="-34"/>
              </a:rPr>
              <a:t>S</a:t>
            </a:r>
            <a:r>
              <a:rPr lang="en-US" sz="7200" dirty="0">
                <a:solidFill>
                  <a:srgbClr val="B5230B"/>
                </a:solidFill>
                <a:latin typeface="Sitka Text Semibold" pitchFamily="2" charset="0"/>
                <a:cs typeface="Angsana New" panose="020B0502040204020203" pitchFamily="18" charset="-34"/>
              </a:rPr>
              <a:t>e</a:t>
            </a:r>
            <a:r>
              <a:rPr lang="en-US" sz="7200" dirty="0">
                <a:solidFill>
                  <a:srgbClr val="FFC000"/>
                </a:solidFill>
                <a:latin typeface="Sitka Text Semibold" pitchFamily="2" charset="0"/>
                <a:cs typeface="Angsana New" panose="020B0502040204020203" pitchFamily="18" charset="-34"/>
              </a:rPr>
              <a:t>a</a:t>
            </a:r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Text Semibold" pitchFamily="2" charset="0"/>
                <a:cs typeface="Angsana New" panose="020B0502040204020203" pitchFamily="18" charset="-34"/>
              </a:rPr>
              <a:t>r</a:t>
            </a:r>
            <a:r>
              <a:rPr lang="en-US" sz="7200" dirty="0">
                <a:solidFill>
                  <a:schemeClr val="accent6">
                    <a:lumMod val="75000"/>
                  </a:schemeClr>
                </a:solidFill>
                <a:latin typeface="Sitka Text Semibold" pitchFamily="2" charset="0"/>
                <a:cs typeface="Angsana New" panose="020B0502040204020203" pitchFamily="18" charset="-34"/>
              </a:rPr>
              <a:t>c</a:t>
            </a:r>
            <a:r>
              <a:rPr lang="en-US" sz="7200" dirty="0">
                <a:solidFill>
                  <a:srgbClr val="B5230B"/>
                </a:solidFill>
                <a:latin typeface="Sitka Text Semibold" pitchFamily="2" charset="0"/>
                <a:cs typeface="Angsana New" panose="020B0502040204020203" pitchFamily="18" charset="-34"/>
              </a:rPr>
              <a:t>h</a:t>
            </a:r>
            <a:endParaRPr lang="ru-UA" sz="16600" dirty="0">
              <a:solidFill>
                <a:srgbClr val="B5230B"/>
              </a:solidFill>
              <a:latin typeface="Sitka Text Semibold" pitchFamily="2" charset="0"/>
              <a:cs typeface="Angsana New" panose="020B0502040204020203" pitchFamily="18" charset="-34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89F6F6D-EC03-0E04-4802-915EAF2F8C81}"/>
              </a:ext>
            </a:extLst>
          </p:cNvPr>
          <p:cNvGrpSpPr/>
          <p:nvPr/>
        </p:nvGrpSpPr>
        <p:grpSpPr>
          <a:xfrm>
            <a:off x="4123184" y="707508"/>
            <a:ext cx="3588172" cy="482812"/>
            <a:chOff x="444182" y="1943742"/>
            <a:chExt cx="6416842" cy="60765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6FBF0C94-A084-BABA-F481-9376F0D9A326}"/>
                </a:ext>
              </a:extLst>
            </p:cNvPr>
            <p:cNvSpPr/>
            <p:nvPr/>
          </p:nvSpPr>
          <p:spPr>
            <a:xfrm>
              <a:off x="444182" y="1943742"/>
              <a:ext cx="6416842" cy="607658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96000"/>
              </a:schemeClr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1">
                  <a:lumMod val="75000"/>
                  <a:alpha val="40000"/>
                </a:schemeClr>
              </a:glow>
              <a:outerShdw blurRad="50800" dir="5400000" sx="1000" sy="1000" algn="ctr" rotWithShape="0">
                <a:srgbClr val="000000">
                  <a:alpha val="76000"/>
                </a:srgbClr>
              </a:outerShdw>
              <a:reflection endPos="0" dist="50800" dir="5400000" sy="-100000" algn="bl" rotWithShape="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6" name="Рисунок 5" descr="Лупа со сплошной заливкой">
              <a:extLst>
                <a:ext uri="{FF2B5EF4-FFF2-40B4-BE49-F238E27FC236}">
                  <a16:creationId xmlns:a16="http://schemas.microsoft.com/office/drawing/2014/main" id="{14EB954C-2270-3107-183D-930C7184F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6928" y="2093846"/>
              <a:ext cx="361443" cy="275986"/>
            </a:xfrm>
            <a:prstGeom prst="rect">
              <a:avLst/>
            </a:prstGeom>
          </p:spPr>
        </p:pic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C483F157-C0E6-C8B5-8581-B34D0B012838}"/>
                </a:ext>
              </a:extLst>
            </p:cNvPr>
            <p:cNvGrpSpPr/>
            <p:nvPr/>
          </p:nvGrpSpPr>
          <p:grpSpPr>
            <a:xfrm>
              <a:off x="6286687" y="2093846"/>
              <a:ext cx="304416" cy="275986"/>
              <a:chOff x="9336373" y="4184303"/>
              <a:chExt cx="1010785" cy="995782"/>
            </a:xfrm>
          </p:grpSpPr>
          <p:sp>
            <p:nvSpPr>
              <p:cNvPr id="8" name="Полилиния: фигура 7">
                <a:extLst>
                  <a:ext uri="{FF2B5EF4-FFF2-40B4-BE49-F238E27FC236}">
                    <a16:creationId xmlns:a16="http://schemas.microsoft.com/office/drawing/2014/main" id="{939EC23B-B8AB-E0A5-DE43-C4C48594FA71}"/>
                  </a:ext>
                </a:extLst>
              </p:cNvPr>
              <p:cNvSpPr/>
              <p:nvPr/>
            </p:nvSpPr>
            <p:spPr>
              <a:xfrm>
                <a:off x="9336373" y="4694310"/>
                <a:ext cx="1010785" cy="485775"/>
              </a:xfrm>
              <a:custGeom>
                <a:avLst/>
                <a:gdLst>
                  <a:gd name="connsiteX0" fmla="*/ 257175 w 457200"/>
                  <a:gd name="connsiteY0" fmla="*/ 428625 h 485775"/>
                  <a:gd name="connsiteX1" fmla="*/ 257175 w 457200"/>
                  <a:gd name="connsiteY1" fmla="*/ 312420 h 485775"/>
                  <a:gd name="connsiteX2" fmla="*/ 447675 w 457200"/>
                  <a:gd name="connsiteY2" fmla="*/ 95250 h 485775"/>
                  <a:gd name="connsiteX3" fmla="*/ 447675 w 457200"/>
                  <a:gd name="connsiteY3" fmla="*/ 0 h 485775"/>
                  <a:gd name="connsiteX4" fmla="*/ 390525 w 457200"/>
                  <a:gd name="connsiteY4" fmla="*/ 0 h 485775"/>
                  <a:gd name="connsiteX5" fmla="*/ 390525 w 457200"/>
                  <a:gd name="connsiteY5" fmla="*/ 95250 h 485775"/>
                  <a:gd name="connsiteX6" fmla="*/ 228600 w 457200"/>
                  <a:gd name="connsiteY6" fmla="*/ 257175 h 485775"/>
                  <a:gd name="connsiteX7" fmla="*/ 66675 w 457200"/>
                  <a:gd name="connsiteY7" fmla="*/ 95250 h 485775"/>
                  <a:gd name="connsiteX8" fmla="*/ 66675 w 457200"/>
                  <a:gd name="connsiteY8" fmla="*/ 0 h 485775"/>
                  <a:gd name="connsiteX9" fmla="*/ 9525 w 457200"/>
                  <a:gd name="connsiteY9" fmla="*/ 0 h 485775"/>
                  <a:gd name="connsiteX10" fmla="*/ 9525 w 457200"/>
                  <a:gd name="connsiteY10" fmla="*/ 95250 h 485775"/>
                  <a:gd name="connsiteX11" fmla="*/ 200025 w 457200"/>
                  <a:gd name="connsiteY11" fmla="*/ 312420 h 485775"/>
                  <a:gd name="connsiteX12" fmla="*/ 200025 w 457200"/>
                  <a:gd name="connsiteY12" fmla="*/ 428625 h 485775"/>
                  <a:gd name="connsiteX13" fmla="*/ 0 w 457200"/>
                  <a:gd name="connsiteY13" fmla="*/ 428625 h 485775"/>
                  <a:gd name="connsiteX14" fmla="*/ 0 w 457200"/>
                  <a:gd name="connsiteY14" fmla="*/ 485775 h 485775"/>
                  <a:gd name="connsiteX15" fmla="*/ 457200 w 457200"/>
                  <a:gd name="connsiteY15" fmla="*/ 485775 h 485775"/>
                  <a:gd name="connsiteX16" fmla="*/ 457200 w 457200"/>
                  <a:gd name="connsiteY16" fmla="*/ 428625 h 485775"/>
                  <a:gd name="connsiteX17" fmla="*/ 257175 w 457200"/>
                  <a:gd name="connsiteY17" fmla="*/ 428625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7200" h="485775">
                    <a:moveTo>
                      <a:pt x="257175" y="428625"/>
                    </a:moveTo>
                    <a:lnTo>
                      <a:pt x="257175" y="312420"/>
                    </a:lnTo>
                    <a:cubicBezTo>
                      <a:pt x="364808" y="298133"/>
                      <a:pt x="447675" y="206693"/>
                      <a:pt x="447675" y="95250"/>
                    </a:cubicBezTo>
                    <a:lnTo>
                      <a:pt x="447675" y="0"/>
                    </a:lnTo>
                    <a:lnTo>
                      <a:pt x="390525" y="0"/>
                    </a:lnTo>
                    <a:lnTo>
                      <a:pt x="390525" y="95250"/>
                    </a:lnTo>
                    <a:cubicBezTo>
                      <a:pt x="390525" y="184785"/>
                      <a:pt x="318135" y="257175"/>
                      <a:pt x="228600" y="257175"/>
                    </a:cubicBezTo>
                    <a:cubicBezTo>
                      <a:pt x="139065" y="257175"/>
                      <a:pt x="66675" y="184785"/>
                      <a:pt x="66675" y="95250"/>
                    </a:cubicBezTo>
                    <a:lnTo>
                      <a:pt x="66675" y="0"/>
                    </a:lnTo>
                    <a:lnTo>
                      <a:pt x="9525" y="0"/>
                    </a:lnTo>
                    <a:lnTo>
                      <a:pt x="9525" y="95250"/>
                    </a:lnTo>
                    <a:cubicBezTo>
                      <a:pt x="9525" y="206693"/>
                      <a:pt x="92393" y="298133"/>
                      <a:pt x="200025" y="312420"/>
                    </a:cubicBezTo>
                    <a:lnTo>
                      <a:pt x="200025" y="428625"/>
                    </a:lnTo>
                    <a:lnTo>
                      <a:pt x="0" y="428625"/>
                    </a:lnTo>
                    <a:lnTo>
                      <a:pt x="0" y="485775"/>
                    </a:lnTo>
                    <a:lnTo>
                      <a:pt x="457200" y="485775"/>
                    </a:lnTo>
                    <a:lnTo>
                      <a:pt x="457200" y="428625"/>
                    </a:lnTo>
                    <a:lnTo>
                      <a:pt x="257175" y="428625"/>
                    </a:lnTo>
                    <a:close/>
                  </a:path>
                </a:pathLst>
              </a:custGeom>
              <a:solidFill>
                <a:srgbClr val="B523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UA"/>
              </a:p>
            </p:txBody>
          </p:sp>
          <p:sp>
            <p:nvSpPr>
              <p:cNvPr id="9" name="Полилиния: фигура 8">
                <a:extLst>
                  <a:ext uri="{FF2B5EF4-FFF2-40B4-BE49-F238E27FC236}">
                    <a16:creationId xmlns:a16="http://schemas.microsoft.com/office/drawing/2014/main" id="{672D5A4C-A1C4-FD5A-5436-091E5CBAD50E}"/>
                  </a:ext>
                </a:extLst>
              </p:cNvPr>
              <p:cNvSpPr/>
              <p:nvPr/>
            </p:nvSpPr>
            <p:spPr>
              <a:xfrm>
                <a:off x="9610729" y="4184303"/>
                <a:ext cx="479755" cy="680740"/>
              </a:xfrm>
              <a:custGeom>
                <a:avLst/>
                <a:gdLst>
                  <a:gd name="connsiteX0" fmla="*/ 123825 w 247650"/>
                  <a:gd name="connsiteY0" fmla="*/ 571500 h 571500"/>
                  <a:gd name="connsiteX1" fmla="*/ 247650 w 247650"/>
                  <a:gd name="connsiteY1" fmla="*/ 447675 h 571500"/>
                  <a:gd name="connsiteX2" fmla="*/ 152400 w 247650"/>
                  <a:gd name="connsiteY2" fmla="*/ 447675 h 571500"/>
                  <a:gd name="connsiteX3" fmla="*/ 152400 w 247650"/>
                  <a:gd name="connsiteY3" fmla="*/ 409575 h 571500"/>
                  <a:gd name="connsiteX4" fmla="*/ 247650 w 247650"/>
                  <a:gd name="connsiteY4" fmla="*/ 409575 h 571500"/>
                  <a:gd name="connsiteX5" fmla="*/ 247650 w 247650"/>
                  <a:gd name="connsiteY5" fmla="*/ 352425 h 571500"/>
                  <a:gd name="connsiteX6" fmla="*/ 152400 w 247650"/>
                  <a:gd name="connsiteY6" fmla="*/ 352425 h 571500"/>
                  <a:gd name="connsiteX7" fmla="*/ 152400 w 247650"/>
                  <a:gd name="connsiteY7" fmla="*/ 314325 h 571500"/>
                  <a:gd name="connsiteX8" fmla="*/ 247650 w 247650"/>
                  <a:gd name="connsiteY8" fmla="*/ 314325 h 571500"/>
                  <a:gd name="connsiteX9" fmla="*/ 247650 w 247650"/>
                  <a:gd name="connsiteY9" fmla="*/ 257175 h 571500"/>
                  <a:gd name="connsiteX10" fmla="*/ 152400 w 247650"/>
                  <a:gd name="connsiteY10" fmla="*/ 257175 h 571500"/>
                  <a:gd name="connsiteX11" fmla="*/ 152400 w 247650"/>
                  <a:gd name="connsiteY11" fmla="*/ 219075 h 571500"/>
                  <a:gd name="connsiteX12" fmla="*/ 247650 w 247650"/>
                  <a:gd name="connsiteY12" fmla="*/ 219075 h 571500"/>
                  <a:gd name="connsiteX13" fmla="*/ 247650 w 247650"/>
                  <a:gd name="connsiteY13" fmla="*/ 161925 h 571500"/>
                  <a:gd name="connsiteX14" fmla="*/ 152400 w 247650"/>
                  <a:gd name="connsiteY14" fmla="*/ 161925 h 571500"/>
                  <a:gd name="connsiteX15" fmla="*/ 152400 w 247650"/>
                  <a:gd name="connsiteY15" fmla="*/ 123825 h 571500"/>
                  <a:gd name="connsiteX16" fmla="*/ 247650 w 247650"/>
                  <a:gd name="connsiteY16" fmla="*/ 123825 h 571500"/>
                  <a:gd name="connsiteX17" fmla="*/ 123825 w 247650"/>
                  <a:gd name="connsiteY17" fmla="*/ 0 h 571500"/>
                  <a:gd name="connsiteX18" fmla="*/ 0 w 247650"/>
                  <a:gd name="connsiteY18" fmla="*/ 123825 h 571500"/>
                  <a:gd name="connsiteX19" fmla="*/ 0 w 247650"/>
                  <a:gd name="connsiteY19" fmla="*/ 447675 h 571500"/>
                  <a:gd name="connsiteX20" fmla="*/ 123825 w 247650"/>
                  <a:gd name="connsiteY20" fmla="*/ 57150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7650" h="571500">
                    <a:moveTo>
                      <a:pt x="123825" y="571500"/>
                    </a:moveTo>
                    <a:cubicBezTo>
                      <a:pt x="192405" y="571500"/>
                      <a:pt x="247650" y="516255"/>
                      <a:pt x="247650" y="447675"/>
                    </a:cubicBezTo>
                    <a:lnTo>
                      <a:pt x="152400" y="447675"/>
                    </a:lnTo>
                    <a:lnTo>
                      <a:pt x="152400" y="409575"/>
                    </a:lnTo>
                    <a:lnTo>
                      <a:pt x="247650" y="409575"/>
                    </a:lnTo>
                    <a:lnTo>
                      <a:pt x="247650" y="352425"/>
                    </a:lnTo>
                    <a:lnTo>
                      <a:pt x="152400" y="352425"/>
                    </a:lnTo>
                    <a:lnTo>
                      <a:pt x="152400" y="314325"/>
                    </a:lnTo>
                    <a:lnTo>
                      <a:pt x="247650" y="314325"/>
                    </a:lnTo>
                    <a:lnTo>
                      <a:pt x="247650" y="257175"/>
                    </a:lnTo>
                    <a:lnTo>
                      <a:pt x="152400" y="257175"/>
                    </a:lnTo>
                    <a:lnTo>
                      <a:pt x="152400" y="219075"/>
                    </a:lnTo>
                    <a:lnTo>
                      <a:pt x="247650" y="219075"/>
                    </a:lnTo>
                    <a:lnTo>
                      <a:pt x="247650" y="161925"/>
                    </a:lnTo>
                    <a:lnTo>
                      <a:pt x="152400" y="161925"/>
                    </a:lnTo>
                    <a:lnTo>
                      <a:pt x="152400" y="123825"/>
                    </a:lnTo>
                    <a:lnTo>
                      <a:pt x="247650" y="123825"/>
                    </a:lnTo>
                    <a:cubicBezTo>
                      <a:pt x="247650" y="55245"/>
                      <a:pt x="192405" y="0"/>
                      <a:pt x="123825" y="0"/>
                    </a:cubicBezTo>
                    <a:cubicBezTo>
                      <a:pt x="55245" y="0"/>
                      <a:pt x="0" y="55245"/>
                      <a:pt x="0" y="123825"/>
                    </a:cubicBezTo>
                    <a:lnTo>
                      <a:pt x="0" y="447675"/>
                    </a:lnTo>
                    <a:cubicBezTo>
                      <a:pt x="0" y="516255"/>
                      <a:pt x="55245" y="571500"/>
                      <a:pt x="123825" y="57150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UA"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9608085-FEAA-A0A6-63EA-CAC4B105F5A2}"/>
              </a:ext>
            </a:extLst>
          </p:cNvPr>
          <p:cNvSpPr txBox="1"/>
          <p:nvPr/>
        </p:nvSpPr>
        <p:spPr>
          <a:xfrm>
            <a:off x="4556064" y="813242"/>
            <a:ext cx="2800552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Спадкування права на вклад у банку</a:t>
            </a:r>
          </a:p>
          <a:p>
            <a:endParaRPr lang="ru-UA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A5E26A-149E-316E-2ECA-88BE0F66EC57}"/>
              </a:ext>
            </a:extLst>
          </p:cNvPr>
          <p:cNvSpPr txBox="1"/>
          <p:nvPr/>
        </p:nvSpPr>
        <p:spPr>
          <a:xfrm>
            <a:off x="10190750" y="662515"/>
            <a:ext cx="1923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accent1"/>
                </a:solidFill>
                <a:latin typeface="Sitka Text Semibold" pitchFamily="2" charset="0"/>
                <a:cs typeface="Angsana New" panose="020B0502040204020203" pitchFamily="18" charset="-34"/>
                <a:hlinkClick r:id="rId4" action="ppaction://hlinksldjump"/>
              </a:rPr>
              <a:t>Back to results</a:t>
            </a:r>
            <a:endParaRPr lang="ru-UA" sz="1600" b="1" u="sng" dirty="0">
              <a:solidFill>
                <a:schemeClr val="accent1"/>
              </a:solidFill>
              <a:latin typeface="Sitka Text Semibold" pitchFamily="2" charset="0"/>
              <a:cs typeface="Angsana New" panose="020B0502040204020203" pitchFamily="18" charset="-34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7730457-4886-D16B-F7FD-868B1AD630B9}"/>
              </a:ext>
            </a:extLst>
          </p:cNvPr>
          <p:cNvSpPr/>
          <p:nvPr/>
        </p:nvSpPr>
        <p:spPr>
          <a:xfrm>
            <a:off x="1053885" y="2107768"/>
            <a:ext cx="4527653" cy="4480164"/>
          </a:xfrm>
          <a:prstGeom prst="roundRect">
            <a:avLst/>
          </a:prstGeom>
          <a:effectLst>
            <a:glow rad="1651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BF1CE38-65A1-205B-433C-5777A6DAF01A}"/>
              </a:ext>
            </a:extLst>
          </p:cNvPr>
          <p:cNvSpPr/>
          <p:nvPr/>
        </p:nvSpPr>
        <p:spPr>
          <a:xfrm>
            <a:off x="576618" y="1639863"/>
            <a:ext cx="6273633" cy="383418"/>
          </a:xfrm>
          <a:prstGeom prst="roundRect">
            <a:avLst/>
          </a:prstGeom>
          <a:effectLst>
            <a:glow rad="762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b="1" i="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Особливості</a:t>
            </a:r>
            <a:r>
              <a:rPr lang="ru-RU" sz="1100" b="1" i="0" dirty="0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, </a:t>
            </a:r>
            <a:r>
              <a:rPr lang="ru-RU" sz="1100" b="1" i="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щодо</a:t>
            </a:r>
            <a:r>
              <a:rPr lang="ru-RU" sz="1100" b="1" i="0" dirty="0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 </a:t>
            </a:r>
            <a:r>
              <a:rPr lang="ru-RU" sz="1100" b="1" i="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спадкування</a:t>
            </a:r>
            <a:r>
              <a:rPr lang="ru-RU" sz="1100" b="1" i="0" dirty="0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 права на вклад у банку (</a:t>
            </a:r>
            <a:r>
              <a:rPr lang="ru-RU" sz="1100" b="1" i="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фінансовій</a:t>
            </a:r>
            <a:r>
              <a:rPr lang="ru-RU" sz="1100" b="1" i="0" dirty="0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 </a:t>
            </a:r>
            <a:r>
              <a:rPr lang="ru-RU" sz="1100" b="1" i="0" dirty="0" err="1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установі</a:t>
            </a:r>
            <a:r>
              <a:rPr lang="ru-RU" sz="1100" b="1" i="0" dirty="0">
                <a:solidFill>
                  <a:schemeClr val="tx1"/>
                </a:solidFill>
                <a:effectLst/>
                <a:latin typeface="Montserrat" panose="00000500000000000000" pitchFamily="2" charset="-52"/>
              </a:rPr>
              <a:t>):</a:t>
            </a:r>
          </a:p>
          <a:p>
            <a:r>
              <a:rPr lang="en-US" sz="1100" dirty="0">
                <a:solidFill>
                  <a:schemeClr val="accent1"/>
                </a:solidFill>
              </a:rPr>
              <a:t>https://zakon.rada.gov.ua</a:t>
            </a:r>
            <a:endParaRPr lang="uk-UA" sz="1100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7DDCCC-341E-4DFF-6F9F-B9203054E8E1}"/>
              </a:ext>
            </a:extLst>
          </p:cNvPr>
          <p:cNvSpPr txBox="1"/>
          <p:nvPr/>
        </p:nvSpPr>
        <p:spPr>
          <a:xfrm>
            <a:off x="1176108" y="2314551"/>
            <a:ext cx="4279295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ru-RU" sz="1300" b="0" i="0" dirty="0" err="1">
                <a:effectLst/>
                <a:latin typeface="Montserrat" panose="00000500000000000000" pitchFamily="2" charset="-52"/>
              </a:rPr>
              <a:t>об’єктом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 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правонаступництва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 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виступатиме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в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правовідносинах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не сам вклад, а право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вимагати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від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банку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його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видачі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;</a:t>
            </a:r>
          </a:p>
          <a:p>
            <a:pPr algn="l"/>
            <a:endParaRPr lang="ru-RU" sz="1300" b="0" i="0" dirty="0">
              <a:effectLst/>
              <a:latin typeface="Montserrat" panose="00000500000000000000" pitchFamily="2" charset="-52"/>
            </a:endParaRPr>
          </a:p>
          <a:p>
            <a:pPr marL="171450" indent="-171450" algn="l">
              <a:buFont typeface="Wingdings" panose="05000000000000000000" pitchFamily="2" charset="2"/>
              <a:buChar char="ü"/>
            </a:pPr>
            <a:r>
              <a:rPr lang="ru-RU" sz="1300" b="0" i="0" dirty="0" err="1">
                <a:effectLst/>
                <a:latin typeface="Montserrat" panose="00000500000000000000" pitchFamily="2" charset="-52"/>
              </a:rPr>
              <a:t>нотаріус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за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певних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обставин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може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видати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 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спадкоємцеві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 </a:t>
            </a:r>
            <a:r>
              <a:rPr lang="ru-RU" sz="1300" b="1" i="0" dirty="0" err="1">
                <a:effectLst/>
                <a:latin typeface="Montserrat" panose="00000500000000000000" pitchFamily="2" charset="-52"/>
              </a:rPr>
              <a:t>дозвіл</a:t>
            </a:r>
            <a:r>
              <a:rPr lang="ru-RU" sz="1300" b="1" i="0" dirty="0">
                <a:effectLst/>
                <a:latin typeface="Montserrat" panose="00000500000000000000" pitchFamily="2" charset="-52"/>
              </a:rPr>
              <a:t> на </a:t>
            </a:r>
            <a:r>
              <a:rPr lang="ru-RU" sz="1300" b="1" i="0" dirty="0" err="1">
                <a:effectLst/>
                <a:latin typeface="Montserrat" panose="00000500000000000000" pitchFamily="2" charset="-52"/>
              </a:rPr>
              <a:t>одержання</a:t>
            </a:r>
            <a:r>
              <a:rPr lang="ru-RU" sz="1300" b="1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1" i="0" dirty="0" err="1">
                <a:effectLst/>
                <a:latin typeface="Montserrat" panose="00000500000000000000" pitchFamily="2" charset="-52"/>
              </a:rPr>
              <a:t>частини</a:t>
            </a:r>
            <a:r>
              <a:rPr lang="ru-RU" sz="1300" b="1" i="0" dirty="0">
                <a:effectLst/>
                <a:latin typeface="Montserrat" panose="00000500000000000000" pitchFamily="2" charset="-52"/>
              </a:rPr>
              <a:t> вкладу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 до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закінчення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строку на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прийняття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спадщини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.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Правова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природа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розпорядження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правом на вклад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залежить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від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форми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його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закріплення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. У тому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випадку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, коли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таке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розпорядження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міститься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в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окремій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заяві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,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воно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є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одностороннім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 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правочином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. </a:t>
            </a:r>
          </a:p>
          <a:p>
            <a:pPr algn="l"/>
            <a:endParaRPr lang="ru-RU" sz="1300" dirty="0">
              <a:latin typeface="Montserrat" panose="00000500000000000000" pitchFamily="2" charset="-52"/>
            </a:endParaRPr>
          </a:p>
          <a:p>
            <a:pPr algn="l"/>
            <a:r>
              <a:rPr lang="ru-RU" sz="1300" b="0" i="0" dirty="0" err="1">
                <a:effectLst/>
                <a:latin typeface="Montserrat" panose="00000500000000000000" pitchFamily="2" charset="-52"/>
              </a:rPr>
              <a:t>Якщо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ж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розпорядження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вкладника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 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міститься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в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договорі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банківського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вкладу,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розпорядження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є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умовою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цього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договору,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що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наближає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договір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банківського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вкладу до договору на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користь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третьої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особи;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0FF8AD-74BD-8DDB-4726-260DD50F880B}"/>
              </a:ext>
            </a:extLst>
          </p:cNvPr>
          <p:cNvSpPr txBox="1"/>
          <p:nvPr/>
        </p:nvSpPr>
        <p:spPr>
          <a:xfrm>
            <a:off x="5703761" y="2487030"/>
            <a:ext cx="3084163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0" i="0" dirty="0" err="1">
                <a:effectLst/>
                <a:latin typeface="Montserrat" panose="00000500000000000000" pitchFamily="2" charset="-52"/>
              </a:rPr>
              <a:t>якщо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особа, при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житті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, яка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відкривала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вклад у банку (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фінансовій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установі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), не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зробила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розпорядження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банку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щодо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своїх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коштів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на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випадок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смерті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, то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підставою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звернення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в банк є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нотаріально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оформлений документ про право на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спадщину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, де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вказується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спадкоємець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,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частка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в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загальній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 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сумі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спадщини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 та 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реквізити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 </a:t>
            </a:r>
            <a:r>
              <a:rPr lang="ru-RU" sz="1300" b="0" i="0" dirty="0" err="1">
                <a:effectLst/>
                <a:latin typeface="Montserrat" panose="00000500000000000000" pitchFamily="2" charset="-52"/>
              </a:rPr>
              <a:t>рахунку</a:t>
            </a:r>
            <a:r>
              <a:rPr lang="ru-RU" sz="1300" b="0" i="0" dirty="0">
                <a:effectLst/>
                <a:latin typeface="Montserrat" panose="00000500000000000000" pitchFamily="2" charset="-52"/>
              </a:rPr>
              <a:t>.</a:t>
            </a:r>
          </a:p>
          <a:p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34208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DB6AE72-4280-678A-BE31-9267A8599D5B}"/>
              </a:ext>
            </a:extLst>
          </p:cNvPr>
          <p:cNvSpPr/>
          <p:nvPr/>
        </p:nvSpPr>
        <p:spPr>
          <a:xfrm>
            <a:off x="2647950" y="1232177"/>
            <a:ext cx="6838188" cy="181965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uk-UA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Text Semibold" pitchFamily="2" charset="0"/>
                <a:cs typeface="Angsana New" panose="020B0502040204020203" pitchFamily="18" charset="-34"/>
              </a:rPr>
              <a:t>Д</a:t>
            </a:r>
            <a:r>
              <a:rPr lang="uk-UA" sz="6000" dirty="0">
                <a:solidFill>
                  <a:srgbClr val="B5230B"/>
                </a:solidFill>
                <a:latin typeface="Sitka Text Semibold" pitchFamily="2" charset="0"/>
                <a:cs typeface="Angsana New" panose="020B0502040204020203" pitchFamily="18" charset="-34"/>
              </a:rPr>
              <a:t>я</a:t>
            </a:r>
            <a:r>
              <a:rPr lang="uk-UA" sz="6000" dirty="0">
                <a:solidFill>
                  <a:srgbClr val="FFC000"/>
                </a:solidFill>
                <a:latin typeface="Sitka Text Semibold" pitchFamily="2" charset="0"/>
                <a:cs typeface="Angsana New" panose="020B0502040204020203" pitchFamily="18" charset="-34"/>
              </a:rPr>
              <a:t>к</a:t>
            </a:r>
            <a:r>
              <a:rPr lang="uk-UA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itka Text Semibold" pitchFamily="2" charset="0"/>
                <a:cs typeface="Angsana New" panose="020B0502040204020203" pitchFamily="18" charset="-34"/>
              </a:rPr>
              <a:t>у</a:t>
            </a:r>
            <a:r>
              <a:rPr lang="uk-UA" sz="6000" dirty="0">
                <a:solidFill>
                  <a:schemeClr val="accent6">
                    <a:lumMod val="75000"/>
                  </a:schemeClr>
                </a:solidFill>
                <a:latin typeface="Sitka Text Semibold" pitchFamily="2" charset="0"/>
                <a:cs typeface="Angsana New" panose="020B0502040204020203" pitchFamily="18" charset="-34"/>
              </a:rPr>
              <a:t>ю </a:t>
            </a:r>
            <a:r>
              <a:rPr lang="uk-UA" sz="6000" dirty="0">
                <a:solidFill>
                  <a:schemeClr val="accent4"/>
                </a:solidFill>
                <a:latin typeface="Sitka Text Semibold" pitchFamily="2" charset="0"/>
                <a:cs typeface="Angsana New" panose="020B0502040204020203" pitchFamily="18" charset="-34"/>
              </a:rPr>
              <a:t>з</a:t>
            </a:r>
            <a:r>
              <a:rPr lang="uk-UA" sz="6000" dirty="0">
                <a:solidFill>
                  <a:srgbClr val="B5230B"/>
                </a:solidFill>
                <a:latin typeface="Sitka Text Semibold" pitchFamily="2" charset="0"/>
                <a:cs typeface="Angsana New" panose="020B0502040204020203" pitchFamily="18" charset="-34"/>
              </a:rPr>
              <a:t>а</a:t>
            </a:r>
            <a:r>
              <a:rPr lang="uk-UA" sz="6000" dirty="0">
                <a:solidFill>
                  <a:schemeClr val="accent6">
                    <a:lumMod val="75000"/>
                  </a:schemeClr>
                </a:solidFill>
                <a:latin typeface="Sitka Text Semibold" pitchFamily="2" charset="0"/>
                <a:cs typeface="Angsana New" panose="020B0502040204020203" pitchFamily="18" charset="-34"/>
              </a:rPr>
              <a:t> </a:t>
            </a:r>
            <a:r>
              <a:rPr lang="uk-UA" sz="6000" dirty="0">
                <a:solidFill>
                  <a:schemeClr val="accent1"/>
                </a:solidFill>
                <a:latin typeface="Sitka Text Semibold" pitchFamily="2" charset="0"/>
                <a:cs typeface="Angsana New" panose="020B0502040204020203" pitchFamily="18" charset="-34"/>
              </a:rPr>
              <a:t>у</a:t>
            </a:r>
            <a:r>
              <a:rPr lang="uk-UA" sz="6000" dirty="0">
                <a:solidFill>
                  <a:schemeClr val="accent6">
                    <a:lumMod val="75000"/>
                  </a:schemeClr>
                </a:solidFill>
                <a:latin typeface="Sitka Text Semibold" pitchFamily="2" charset="0"/>
                <a:cs typeface="Angsana New" panose="020B0502040204020203" pitchFamily="18" charset="-34"/>
              </a:rPr>
              <a:t>в</a:t>
            </a:r>
            <a:r>
              <a:rPr lang="uk-UA" sz="6000" dirty="0">
                <a:solidFill>
                  <a:srgbClr val="FFC000"/>
                </a:solidFill>
                <a:latin typeface="Sitka Text Semibold" pitchFamily="2" charset="0"/>
                <a:cs typeface="Angsana New" panose="020B0502040204020203" pitchFamily="18" charset="-34"/>
              </a:rPr>
              <a:t>а</a:t>
            </a:r>
            <a:r>
              <a:rPr lang="uk-UA" sz="6000" dirty="0">
                <a:solidFill>
                  <a:srgbClr val="B5230B"/>
                </a:solidFill>
                <a:latin typeface="Sitka Text Semibold" pitchFamily="2" charset="0"/>
                <a:cs typeface="Angsana New" panose="020B0502040204020203" pitchFamily="18" charset="-34"/>
              </a:rPr>
              <a:t>г</a:t>
            </a:r>
            <a:r>
              <a:rPr lang="uk-UA" sz="6000" dirty="0">
                <a:solidFill>
                  <a:schemeClr val="accent6"/>
                </a:solidFill>
                <a:latin typeface="Sitka Text Semibold" pitchFamily="2" charset="0"/>
                <a:cs typeface="Angsana New" panose="020B0502040204020203" pitchFamily="18" charset="-34"/>
              </a:rPr>
              <a:t>у</a:t>
            </a:r>
            <a:r>
              <a:rPr lang="uk-UA" sz="6000" dirty="0">
                <a:latin typeface="Sitka Text Semibold" pitchFamily="2" charset="0"/>
                <a:cs typeface="Angsana New" panose="020B0502040204020203" pitchFamily="18" charset="-34"/>
              </a:rPr>
              <a:t>!</a:t>
            </a:r>
            <a:endParaRPr lang="ru-UA" sz="8000" dirty="0">
              <a:latin typeface="Sitka Text Semibold" pitchFamily="2" charset="0"/>
              <a:cs typeface="Angsana New" panose="020B0502040204020203" pitchFamily="18" charset="-34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A025ED7-373F-BAF7-555D-776D07900D1F}"/>
              </a:ext>
            </a:extLst>
          </p:cNvPr>
          <p:cNvGrpSpPr/>
          <p:nvPr/>
        </p:nvGrpSpPr>
        <p:grpSpPr>
          <a:xfrm>
            <a:off x="1847850" y="3247759"/>
            <a:ext cx="8439150" cy="859019"/>
            <a:chOff x="2887579" y="3247759"/>
            <a:chExt cx="6416842" cy="859019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41D32344-9E40-0C89-AA39-AE78AE433148}"/>
                </a:ext>
              </a:extLst>
            </p:cNvPr>
            <p:cNvSpPr/>
            <p:nvPr/>
          </p:nvSpPr>
          <p:spPr>
            <a:xfrm>
              <a:off x="2887579" y="3247759"/>
              <a:ext cx="6416842" cy="85901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96000"/>
              </a:schemeClr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chemeClr val="bg1">
                  <a:lumMod val="75000"/>
                  <a:alpha val="40000"/>
                </a:schemeClr>
              </a:glow>
              <a:outerShdw blurRad="50800" dir="5400000" sx="1000" sy="1000" algn="ctr" rotWithShape="0">
                <a:srgbClr val="000000">
                  <a:alpha val="76000"/>
                </a:srgbClr>
              </a:outerShdw>
              <a:reflection endPos="0" dist="50800" dir="5400000" sy="-100000" algn="bl" rotWithShape="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10" name="Рисунок 9" descr="Лупа со сплошной заливкой">
              <a:extLst>
                <a:ext uri="{FF2B5EF4-FFF2-40B4-BE49-F238E27FC236}">
                  <a16:creationId xmlns:a16="http://schemas.microsoft.com/office/drawing/2014/main" id="{03C0B2B7-813D-0F8B-A750-289977A8B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60325" y="3459955"/>
              <a:ext cx="361443" cy="390149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678E963-A45B-703B-EAE9-1171AD5288EB}"/>
              </a:ext>
            </a:extLst>
          </p:cNvPr>
          <p:cNvSpPr txBox="1"/>
          <p:nvPr/>
        </p:nvSpPr>
        <p:spPr>
          <a:xfrm>
            <a:off x="3053607" y="3457464"/>
            <a:ext cx="5912772" cy="923330"/>
          </a:xfrm>
          <a:prstGeom prst="rect">
            <a:avLst/>
          </a:prstGeo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l"/>
            <a:r>
              <a:rPr lang="uk-UA" i="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Презентація студентки ІІІ курсу ФЦГЮ Авдоян Б.</a:t>
            </a:r>
            <a:endParaRPr lang="ru-RU" i="0" dirty="0"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br>
              <a:rPr lang="ru-RU" b="0" i="0" dirty="0">
                <a:solidFill>
                  <a:srgbClr val="FFFFFF"/>
                </a:solidFill>
                <a:effectLst/>
                <a:latin typeface="Montserrat" panose="00000500000000000000" pitchFamily="2" charset="-52"/>
              </a:rPr>
            </a:br>
            <a:endParaRPr lang="ru-UA" dirty="0"/>
          </a:p>
        </p:txBody>
      </p:sp>
      <p:pic>
        <p:nvPicPr>
          <p:cNvPr id="16" name="Рисунок 15" descr="Значок &quot;Сердце&quot; со сплошной заливкой">
            <a:extLst>
              <a:ext uri="{FF2B5EF4-FFF2-40B4-BE49-F238E27FC236}">
                <a16:creationId xmlns:a16="http://schemas.microsoft.com/office/drawing/2014/main" id="{60CD63A2-6522-488D-835F-A5760F733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6138" y="3328114"/>
            <a:ext cx="698308" cy="6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687</Words>
  <Application>Microsoft Office PowerPoint</Application>
  <PresentationFormat>Широкоэкранный</PresentationFormat>
  <Paragraphs>66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Microsoft YaHei</vt:lpstr>
      <vt:lpstr>Arial</vt:lpstr>
      <vt:lpstr>Calibri</vt:lpstr>
      <vt:lpstr>Calibri Light</vt:lpstr>
      <vt:lpstr>Montserrat</vt:lpstr>
      <vt:lpstr>Sitka Text Semibold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Bella Avdoyan</dc:creator>
  <cp:lastModifiedBy>Bella Avdoyan</cp:lastModifiedBy>
  <cp:revision>2</cp:revision>
  <dcterms:created xsi:type="dcterms:W3CDTF">2022-11-15T12:35:34Z</dcterms:created>
  <dcterms:modified xsi:type="dcterms:W3CDTF">2022-11-15T17:34:54Z</dcterms:modified>
</cp:coreProperties>
</file>