
<file path=[Content_Types].xml><?xml version="1.0" encoding="utf-8"?>
<Types xmlns="http://schemas.openxmlformats.org/package/2006/content-types">
  <Default Extension="bin" ContentType="image/unknown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video/unknown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02" r:id="rId2"/>
    <p:sldId id="375" r:id="rId3"/>
    <p:sldId id="350" r:id="rId4"/>
    <p:sldId id="373" r:id="rId5"/>
    <p:sldId id="352" r:id="rId6"/>
    <p:sldId id="356" r:id="rId7"/>
    <p:sldId id="363" r:id="rId8"/>
    <p:sldId id="354" r:id="rId9"/>
    <p:sldId id="364" r:id="rId10"/>
    <p:sldId id="355" r:id="rId11"/>
    <p:sldId id="359" r:id="rId12"/>
    <p:sldId id="357" r:id="rId13"/>
    <p:sldId id="362" r:id="rId14"/>
    <p:sldId id="358" r:id="rId15"/>
    <p:sldId id="365" r:id="rId16"/>
    <p:sldId id="366" r:id="rId17"/>
    <p:sldId id="367" r:id="rId18"/>
    <p:sldId id="372" r:id="rId19"/>
    <p:sldId id="371" r:id="rId20"/>
    <p:sldId id="374" r:id="rId21"/>
    <p:sldId id="377" r:id="rId22"/>
    <p:sldId id="376" r:id="rId23"/>
    <p:sldId id="307" r:id="rId24"/>
  </p:sldIdLst>
  <p:sldSz cx="9144000" cy="6858000" type="screen4x3"/>
  <p:notesSz cx="6769100" cy="9906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lova Kateryna" initials="DK" lastIdx="1" clrIdx="0">
    <p:extLst>
      <p:ext uri="{19B8F6BF-5375-455C-9EA6-DF929625EA0E}">
        <p15:presenceInfo xmlns:p15="http://schemas.microsoft.com/office/powerpoint/2012/main" userId="S-1-5-21-206616843-367026847-4057166099-977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DB31"/>
    <a:srgbClr val="69C723"/>
    <a:srgbClr val="E6FEEB"/>
    <a:srgbClr val="D6FEDE"/>
    <a:srgbClr val="BEFECA"/>
    <a:srgbClr val="DBEEF3"/>
    <a:srgbClr val="F25044"/>
    <a:srgbClr val="FF3300"/>
    <a:srgbClr val="FFD7AF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5752" autoAdjust="0"/>
  </p:normalViewPr>
  <p:slideViewPr>
    <p:cSldViewPr snapToGrid="0">
      <p:cViewPr varScale="1">
        <p:scale>
          <a:sx n="64" d="100"/>
          <a:sy n="64" d="100"/>
        </p:scale>
        <p:origin x="1360" y="2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33066" cy="495221"/>
          </a:xfrm>
          <a:prstGeom prst="rect">
            <a:avLst/>
          </a:prstGeom>
        </p:spPr>
        <p:txBody>
          <a:bodyPr vert="horz" lIns="91036" tIns="45517" rIns="91036" bIns="455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4456" y="1"/>
            <a:ext cx="2933066" cy="495221"/>
          </a:xfrm>
          <a:prstGeom prst="rect">
            <a:avLst/>
          </a:prstGeom>
        </p:spPr>
        <p:txBody>
          <a:bodyPr vert="horz" lIns="91036" tIns="45517" rIns="91036" bIns="45517" rtlCol="0"/>
          <a:lstStyle>
            <a:lvl1pPr algn="r">
              <a:defRPr sz="1200"/>
            </a:lvl1pPr>
          </a:lstStyle>
          <a:p>
            <a:fld id="{86A96A82-083A-4584-B219-694298D7CF6C}" type="datetimeFigureOut">
              <a:rPr lang="ru-RU" smtClean="0"/>
              <a:pPr/>
              <a:t>17.02.2025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09199"/>
            <a:ext cx="2933066" cy="495220"/>
          </a:xfrm>
          <a:prstGeom prst="rect">
            <a:avLst/>
          </a:prstGeom>
        </p:spPr>
        <p:txBody>
          <a:bodyPr vert="horz" lIns="91036" tIns="45517" rIns="91036" bIns="455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4456" y="9409199"/>
            <a:ext cx="2933066" cy="495220"/>
          </a:xfrm>
          <a:prstGeom prst="rect">
            <a:avLst/>
          </a:prstGeom>
        </p:spPr>
        <p:txBody>
          <a:bodyPr vert="horz" lIns="91036" tIns="45517" rIns="91036" bIns="45517" rtlCol="0" anchor="b"/>
          <a:lstStyle>
            <a:lvl1pPr algn="r">
              <a:defRPr sz="1200"/>
            </a:lvl1pPr>
          </a:lstStyle>
          <a:p>
            <a:fld id="{94E089DF-03FA-4D96-994D-7ADE37A8068D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7185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33066" cy="495221"/>
          </a:xfrm>
          <a:prstGeom prst="rect">
            <a:avLst/>
          </a:prstGeom>
        </p:spPr>
        <p:txBody>
          <a:bodyPr vert="horz" lIns="90997" tIns="45497" rIns="90997" bIns="454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4456" y="1"/>
            <a:ext cx="2933066" cy="495221"/>
          </a:xfrm>
          <a:prstGeom prst="rect">
            <a:avLst/>
          </a:prstGeom>
        </p:spPr>
        <p:txBody>
          <a:bodyPr vert="horz" lIns="90997" tIns="45497" rIns="90997" bIns="454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576C57-D268-4570-B680-5490ADD3AE83}" type="datetimeFigureOut">
              <a:rPr lang="ru-RU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9638" y="742950"/>
            <a:ext cx="494982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7" tIns="45497" rIns="90997" bIns="454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7228" y="4705392"/>
            <a:ext cx="5414649" cy="4456989"/>
          </a:xfrm>
          <a:prstGeom prst="rect">
            <a:avLst/>
          </a:prstGeom>
        </p:spPr>
        <p:txBody>
          <a:bodyPr vert="horz" lIns="90997" tIns="45497" rIns="90997" bIns="454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09199"/>
            <a:ext cx="2933066" cy="495220"/>
          </a:xfrm>
          <a:prstGeom prst="rect">
            <a:avLst/>
          </a:prstGeom>
        </p:spPr>
        <p:txBody>
          <a:bodyPr vert="horz" lIns="90997" tIns="45497" rIns="90997" bIns="454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4456" y="9409199"/>
            <a:ext cx="2933066" cy="495220"/>
          </a:xfrm>
          <a:prstGeom prst="rect">
            <a:avLst/>
          </a:prstGeom>
        </p:spPr>
        <p:txBody>
          <a:bodyPr vert="horz" lIns="90997" tIns="45497" rIns="90997" bIns="454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936C35-542D-4F70-ACE7-7C8B245792A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7305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936C35-542D-4F70-ACE7-7C8B245792A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66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9638" y="742950"/>
            <a:ext cx="4949825" cy="37131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B4013C-9CC9-4EBD-9B96-9AFF1C329D11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3" y="320400"/>
            <a:ext cx="8990327" cy="6537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142999" y="2130427"/>
            <a:ext cx="7358400" cy="648000"/>
          </a:xfrm>
        </p:spPr>
        <p:txBody>
          <a:bodyPr/>
          <a:lstStyle>
            <a:lvl1pPr>
              <a:defRPr sz="36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uk-UA" dirty="0"/>
              <a:t>Назва презентації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 hasCustomPrompt="1"/>
          </p:nvPr>
        </p:nvSpPr>
        <p:spPr>
          <a:xfrm>
            <a:off x="3790950" y="5762625"/>
            <a:ext cx="1781175" cy="288000"/>
          </a:xfrm>
        </p:spPr>
        <p:txBody>
          <a:bodyPr anchor="ctr"/>
          <a:lstStyle>
            <a:lvl1pPr algn="ctr"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err="1"/>
              <a:t>Місто</a:t>
            </a:r>
            <a:r>
              <a:rPr lang="ru-RU" dirty="0"/>
              <a:t>, </a:t>
            </a:r>
            <a:r>
              <a:rPr lang="ru-RU" dirty="0" err="1"/>
              <a:t>Країна</a:t>
            </a:r>
            <a:endParaRPr lang="ru-RU" dirty="0"/>
          </a:p>
        </p:txBody>
      </p:sp>
      <p:sp>
        <p:nvSpPr>
          <p:cNvPr id="13" name="Текст 11"/>
          <p:cNvSpPr>
            <a:spLocks noGrp="1"/>
          </p:cNvSpPr>
          <p:nvPr>
            <p:ph type="body" sz="quarter" idx="11" hasCustomPrompt="1"/>
          </p:nvPr>
        </p:nvSpPr>
        <p:spPr>
          <a:xfrm>
            <a:off x="3790950" y="6048375"/>
            <a:ext cx="1781175" cy="288000"/>
          </a:xfrm>
        </p:spPr>
        <p:txBody>
          <a:bodyPr anchor="ctr"/>
          <a:lstStyle>
            <a:lvl1pPr algn="ctr">
              <a:buNone/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dirty="0" err="1"/>
              <a:t>Місяц</a:t>
            </a:r>
            <a:r>
              <a:rPr lang="ru-RU" dirty="0"/>
              <a:t>, </a:t>
            </a:r>
            <a:r>
              <a:rPr lang="ru-RU" dirty="0" err="1"/>
              <a:t>Рік</a:t>
            </a:r>
            <a:endParaRPr lang="ru-RU" dirty="0"/>
          </a:p>
        </p:txBody>
      </p:sp>
      <p:pic>
        <p:nvPicPr>
          <p:cNvPr id="14" name="Рисунок 13" descr="INAGRO_razmer2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512000" cy="1512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 hasCustomPrompt="1"/>
          </p:nvPr>
        </p:nvSpPr>
        <p:spPr>
          <a:xfrm>
            <a:off x="1514474" y="217488"/>
            <a:ext cx="7401375" cy="712800"/>
          </a:xfrm>
        </p:spPr>
        <p:txBody>
          <a:bodyPr/>
          <a:lstStyle>
            <a:lvl1pPr>
              <a:defRPr sz="28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err="1"/>
              <a:t>Зразок</a:t>
            </a:r>
            <a:r>
              <a:rPr lang="ru-RU" dirty="0"/>
              <a:t>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314325" y="1600202"/>
            <a:ext cx="8610600" cy="4525963"/>
          </a:xfrm>
        </p:spPr>
        <p:txBody>
          <a:bodyPr/>
          <a:lstStyle>
            <a:lvl1pPr>
              <a:buNone/>
              <a:defRPr sz="1800" baseline="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err="1"/>
              <a:t>Зразок</a:t>
            </a:r>
            <a:r>
              <a:rPr lang="ru-RU" dirty="0"/>
              <a:t>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14325" y="6356352"/>
            <a:ext cx="2133600" cy="365125"/>
          </a:xfrm>
        </p:spPr>
        <p:txBody>
          <a:bodyPr/>
          <a:lstStyle>
            <a:lvl1pPr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800850" y="6356352"/>
            <a:ext cx="2133600" cy="365125"/>
          </a:xfrm>
        </p:spPr>
        <p:txBody>
          <a:bodyPr/>
          <a:lstStyle>
            <a:lvl1pPr>
              <a:defRPr sz="11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‹№›</a:t>
            </a:fld>
            <a:endParaRPr lang="ru-RU"/>
          </a:p>
        </p:txBody>
      </p:sp>
      <p:pic>
        <p:nvPicPr>
          <p:cNvPr id="8" name="Рисунок 7" descr="INAGRO_razmer2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512000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33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selindhs\Desktop\Tomat - Robin\jpg filer\handtomat_7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5239" y="1428752"/>
            <a:ext cx="4073525" cy="331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NAGRO_razmer2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512000" cy="1512000"/>
          </a:xfrm>
          <a:prstGeom prst="rect">
            <a:avLst/>
          </a:prstGeom>
        </p:spPr>
      </p:pic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B951F-D866-4EAA-8BCC-489F68AAED3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3" name="TextBox 12"/>
          <p:cNvSpPr txBox="1"/>
          <p:nvPr userDrawn="1"/>
        </p:nvSpPr>
        <p:spPr>
          <a:xfrm>
            <a:off x="2405063" y="4786313"/>
            <a:ext cx="385762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err="1">
                <a:latin typeface="Arial" pitchFamily="34" charset="0"/>
                <a:cs typeface="Arial" pitchFamily="34" charset="0"/>
              </a:rPr>
              <a:t>Дякую</a:t>
            </a:r>
            <a:r>
              <a:rPr lang="ru-RU" sz="2400" b="1">
                <a:latin typeface="Arial" pitchFamily="34" charset="0"/>
                <a:cs typeface="Arial" pitchFamily="34" charset="0"/>
              </a:rPr>
              <a:t> за </a:t>
            </a:r>
            <a:r>
              <a:rPr lang="ru-RU" sz="2400" b="1" err="1">
                <a:latin typeface="Arial" pitchFamily="34" charset="0"/>
                <a:cs typeface="Arial" pitchFamily="34" charset="0"/>
              </a:rPr>
              <a:t>увагу</a:t>
            </a:r>
            <a:endParaRPr lang="ru-RU" sz="24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3" hasCustomPrompt="1"/>
          </p:nvPr>
        </p:nvSpPr>
        <p:spPr>
          <a:xfrm>
            <a:off x="2790825" y="5286375"/>
            <a:ext cx="3086100" cy="324000"/>
          </a:xfrm>
        </p:spPr>
        <p:txBody>
          <a:bodyPr anchor="ctr"/>
          <a:lstStyle>
            <a:lvl1pPr algn="ctr">
              <a:buNone/>
              <a:defRPr sz="18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uk-UA" dirty="0"/>
              <a:t>ПІБ доповідача</a:t>
            </a:r>
            <a:endParaRPr lang="ru-RU" dirty="0"/>
          </a:p>
        </p:txBody>
      </p:sp>
      <p:sp>
        <p:nvSpPr>
          <p:cNvPr id="16" name="Текст 14"/>
          <p:cNvSpPr>
            <a:spLocks noGrp="1"/>
          </p:cNvSpPr>
          <p:nvPr>
            <p:ph type="body" sz="quarter" idx="14" hasCustomPrompt="1"/>
          </p:nvPr>
        </p:nvSpPr>
        <p:spPr>
          <a:xfrm>
            <a:off x="2066925" y="5619750"/>
            <a:ext cx="4438650" cy="324000"/>
          </a:xfrm>
        </p:spPr>
        <p:txBody>
          <a:bodyPr anchor="ctr"/>
          <a:lstStyle>
            <a:lvl1pPr algn="ctr">
              <a:buNone/>
              <a:defRPr sz="18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uk-UA" dirty="0"/>
              <a:t>Посада</a:t>
            </a:r>
            <a:endParaRPr lang="ru-RU" dirty="0"/>
          </a:p>
        </p:txBody>
      </p:sp>
      <p:sp>
        <p:nvSpPr>
          <p:cNvPr id="17" name="Текст 14"/>
          <p:cNvSpPr>
            <a:spLocks noGrp="1"/>
          </p:cNvSpPr>
          <p:nvPr>
            <p:ph type="body" sz="quarter" idx="15" hasCustomPrompt="1"/>
          </p:nvPr>
        </p:nvSpPr>
        <p:spPr>
          <a:xfrm>
            <a:off x="2066925" y="5953125"/>
            <a:ext cx="4438650" cy="324000"/>
          </a:xfrm>
        </p:spPr>
        <p:txBody>
          <a:bodyPr anchor="ctr"/>
          <a:lstStyle>
            <a:lvl1pPr algn="ctr">
              <a:buNone/>
              <a:defRPr sz="18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dirty="0"/>
              <a:t>E-mail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8BE6A2-DADB-4E98-AC98-208533097323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ru-RU"/>
              <a:t>ЛН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2615FA-9CC1-445D-A302-7F9944F8525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webp"/><Relationship Id="rId1" Type="http://schemas.microsoft.com/office/2007/relationships/media" Target="../media/media4.webp"/><Relationship Id="rId5" Type="http://schemas.openxmlformats.org/officeDocument/2006/relationships/image" Target="../media/image32.jfif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ebp"/><Relationship Id="rId1" Type="http://schemas.microsoft.com/office/2007/relationships/media" Target="../media/media5.webp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webp"/><Relationship Id="rId1" Type="http://schemas.microsoft.com/office/2007/relationships/media" Target="../media/media6.webp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webp"/><Relationship Id="rId1" Type="http://schemas.microsoft.com/office/2007/relationships/media" Target="../media/media7.webp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webp"/><Relationship Id="rId1" Type="http://schemas.microsoft.com/office/2007/relationships/media" Target="../media/media8.webp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webp"/><Relationship Id="rId1" Type="http://schemas.microsoft.com/office/2007/relationships/media" Target="../media/media9.webp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4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fif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11" Type="http://schemas.openxmlformats.org/officeDocument/2006/relationships/image" Target="../media/image13.jpeg"/><Relationship Id="rId5" Type="http://schemas.openxmlformats.org/officeDocument/2006/relationships/image" Target="../media/image7.jpg"/><Relationship Id="rId10" Type="http://schemas.openxmlformats.org/officeDocument/2006/relationships/image" Target="../media/image12.jpeg"/><Relationship Id="rId4" Type="http://schemas.openxmlformats.org/officeDocument/2006/relationships/image" Target="../media/image6.png"/><Relationship Id="rId9" Type="http://schemas.openxmlformats.org/officeDocument/2006/relationships/image" Target="../media/image11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media" Target="../media/media2.webp"/><Relationship Id="rId7" Type="http://schemas.openxmlformats.org/officeDocument/2006/relationships/image" Target="../media/image22.jp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webp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ebp"/><Relationship Id="rId1" Type="http://schemas.microsoft.com/office/2007/relationships/media" Target="../media/media3.web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/>
              <a:t>Принципи роботи  лабораторного обладнання</a:t>
            </a:r>
            <a:endParaRPr lang="ru-RU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/>
              <a:t>Лютий,2025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ru-RU" err="1"/>
              <a:t>с.Шевченкове</a:t>
            </a:r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F7FBE0-7F9C-4742-B074-84683615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kern="0">
                <a:effectLst/>
                <a:ea typeface="Times New Roman" panose="02020603050405020304" pitchFamily="18" charset="0"/>
              </a:rPr>
              <a:t>848 Titrino Plus</a:t>
            </a:r>
            <a:endParaRPr lang="ru-UA"/>
          </a:p>
        </p:txBody>
      </p:sp>
      <p:pic>
        <p:nvPicPr>
          <p:cNvPr id="6" name="konstrukcija_titr">
            <a:hlinkClick r:id="" action="ppaction://media"/>
            <a:extLst>
              <a:ext uri="{FF2B5EF4-FFF2-40B4-BE49-F238E27FC236}">
                <a16:creationId xmlns:a16="http://schemas.microsoft.com/office/drawing/2014/main" id="{BA97E177-55E9-4E11-A896-65D3A2D2F0A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69422" y="926986"/>
            <a:ext cx="3065462" cy="452596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89D93C4E-73AA-41F9-BA02-C2D113B19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1AB61F0-B048-4656-95ED-078AB8331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02BD0B9-0065-4E07-9619-8D0420E04ECD}"/>
              </a:ext>
            </a:extLst>
          </p:cNvPr>
          <p:cNvSpPr/>
          <p:nvPr/>
        </p:nvSpPr>
        <p:spPr>
          <a:xfrm>
            <a:off x="5469422" y="5028321"/>
            <a:ext cx="2636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Конструкція</a:t>
            </a:r>
            <a:r>
              <a:rPr lang="ru-RU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титраторів</a:t>
            </a:r>
            <a:endParaRPr lang="ru-UA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9791CA-6B9D-4294-85A1-AE5B2012E0AE}"/>
              </a:ext>
            </a:extLst>
          </p:cNvPr>
          <p:cNvSpPr/>
          <p:nvPr/>
        </p:nvSpPr>
        <p:spPr>
          <a:xfrm>
            <a:off x="4154557" y="544964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1.Склянний </a:t>
            </a:r>
            <a:r>
              <a:rPr lang="ru-RU" err="1">
                <a:latin typeface="Arial" panose="020B0604020202020204" pitchFamily="34" charset="0"/>
                <a:cs typeface="Arial" panose="020B0604020202020204" pitchFamily="34" charset="0"/>
              </a:rPr>
              <a:t>циліндр</a:t>
            </a: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; 2.Поршень;            3. Клапан; 4. Реагент</a:t>
            </a:r>
            <a:r>
              <a:rPr lang="ru-RU">
                <a:solidFill>
                  <a:srgbClr val="3F3F41"/>
                </a:solidFill>
                <a:latin typeface="helvetica-light"/>
              </a:rPr>
              <a:t>.</a:t>
            </a:r>
            <a:endParaRPr lang="ru-UA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4BE3CC7-FCC4-4158-9A39-82469C0EFC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40" y="1497496"/>
            <a:ext cx="3563905" cy="536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62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73C90-67C8-4EF1-9EE0-E0E378B3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Термостат </a:t>
            </a:r>
            <a:r>
              <a:rPr lang="ru-RU" err="1"/>
              <a:t>сухопов</a:t>
            </a:r>
            <a:r>
              <a:rPr lang="uk-UA"/>
              <a:t>і</a:t>
            </a:r>
            <a:r>
              <a:rPr lang="ru-RU" err="1"/>
              <a:t>тряний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41E278D-A0AC-4BC1-8D6E-CA08DAACC6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" y="1166018"/>
            <a:ext cx="4525963" cy="452596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8E8812E1-935D-48FC-9B9F-2DD06A434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172464-C65D-49C2-B968-B8576F2CE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E3D0F-6F99-25BF-795E-5FDC8CB9D9B4}"/>
              </a:ext>
            </a:extLst>
          </p:cNvPr>
          <p:cNvSpPr txBox="1"/>
          <p:nvPr/>
        </p:nvSpPr>
        <p:spPr>
          <a:xfrm>
            <a:off x="4005470" y="1389664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Сухоповітряний термостат </a:t>
            </a:r>
            <a:r>
              <a:rPr lang="uk-UA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призначений для підтримки заданої температури повітря в певному просторі</a:t>
            </a: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BACD84-C7B0-67F1-DC99-C43B75A71D20}"/>
              </a:ext>
            </a:extLst>
          </p:cNvPr>
          <p:cNvSpPr txBox="1"/>
          <p:nvPr/>
        </p:nvSpPr>
        <p:spPr>
          <a:xfrm>
            <a:off x="4005470" y="2719989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Термостат безперервно порівнює фактичну температуру, виміряну датчиком, із заданою температурою.</a:t>
            </a:r>
            <a:endParaRPr lang="uk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2A4972-7532-DDC6-AAD6-D128329A0BF7}"/>
              </a:ext>
            </a:extLst>
          </p:cNvPr>
          <p:cNvSpPr txBox="1"/>
          <p:nvPr/>
        </p:nvSpPr>
        <p:spPr>
          <a:xfrm>
            <a:off x="4005470" y="3652983"/>
            <a:ext cx="4572000" cy="2406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фактична температура нижча за задану, термостат вмикає систему нагрівання.</a:t>
            </a:r>
            <a:endParaRPr lang="uk-UA" kern="10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Якщо фактична температура вища за задану, термостат вимикає систему нагрівання (або вмикає систему охолодження).</a:t>
            </a:r>
            <a:endParaRPr lang="uk-UA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вузол 11">
            <a:extLst>
              <a:ext uri="{FF2B5EF4-FFF2-40B4-BE49-F238E27FC236}">
                <a16:creationId xmlns:a16="http://schemas.microsoft.com/office/drawing/2014/main" id="{FF8CBA78-96C3-5462-4F23-3E0222BC8B71}"/>
              </a:ext>
            </a:extLst>
          </p:cNvPr>
          <p:cNvSpPr/>
          <p:nvPr/>
        </p:nvSpPr>
        <p:spPr>
          <a:xfrm>
            <a:off x="3697357" y="1447243"/>
            <a:ext cx="308113" cy="299375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Блок-схема: вузол 12">
            <a:extLst>
              <a:ext uri="{FF2B5EF4-FFF2-40B4-BE49-F238E27FC236}">
                <a16:creationId xmlns:a16="http://schemas.microsoft.com/office/drawing/2014/main" id="{9E6257E7-5D96-487D-936B-8273CA72F8F6}"/>
              </a:ext>
            </a:extLst>
          </p:cNvPr>
          <p:cNvSpPr/>
          <p:nvPr/>
        </p:nvSpPr>
        <p:spPr>
          <a:xfrm>
            <a:off x="3697357" y="2721159"/>
            <a:ext cx="308113" cy="299375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Блок-схема: вузол 13">
            <a:extLst>
              <a:ext uri="{FF2B5EF4-FFF2-40B4-BE49-F238E27FC236}">
                <a16:creationId xmlns:a16="http://schemas.microsoft.com/office/drawing/2014/main" id="{44681C2C-4BB0-6274-B763-0FFE998430E9}"/>
              </a:ext>
            </a:extLst>
          </p:cNvPr>
          <p:cNvSpPr/>
          <p:nvPr/>
        </p:nvSpPr>
        <p:spPr>
          <a:xfrm>
            <a:off x="3697356" y="3695700"/>
            <a:ext cx="308113" cy="299375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Блок-схема: вузол 14">
            <a:extLst>
              <a:ext uri="{FF2B5EF4-FFF2-40B4-BE49-F238E27FC236}">
                <a16:creationId xmlns:a16="http://schemas.microsoft.com/office/drawing/2014/main" id="{1B57457B-98B3-7191-9324-DD0A41F4EEA7}"/>
              </a:ext>
            </a:extLst>
          </p:cNvPr>
          <p:cNvSpPr/>
          <p:nvPr/>
        </p:nvSpPr>
        <p:spPr>
          <a:xfrm>
            <a:off x="3697356" y="4727931"/>
            <a:ext cx="308113" cy="299375"/>
          </a:xfrm>
          <a:prstGeom prst="flowChartConnector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533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6BA3D6-F522-4961-AD1D-F03F9B566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Спектрофотометр </a:t>
            </a:r>
            <a:r>
              <a:rPr lang="uk-UA" kern="0">
                <a:effectLst/>
                <a:ea typeface="Times New Roman" panose="02020603050405020304" pitchFamily="18" charset="0"/>
              </a:rPr>
              <a:t>Helios Epsilon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F742E56-CB7C-4F6F-844E-E85FB4AE6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2" y="3816314"/>
            <a:ext cx="3727174" cy="2468157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E214E56C-5464-4ED2-9FF4-73B47458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3E5F19-037B-4ED3-970A-4E18DFC05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50B67A-A5AC-4E48-B958-05A351463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880" y="1110242"/>
            <a:ext cx="7222890" cy="2533078"/>
          </a:xfrm>
          <a:prstGeom prst="rect">
            <a:avLst/>
          </a:prstGeom>
        </p:spPr>
      </p:pic>
      <p:pic>
        <p:nvPicPr>
          <p:cNvPr id="1026" name="Picture 2" descr="Кварцевая кювета для спектрофотометра 10 мм 190-2500 нм для СФ (2 шт ...">
            <a:extLst>
              <a:ext uri="{FF2B5EF4-FFF2-40B4-BE49-F238E27FC236}">
                <a16:creationId xmlns:a16="http://schemas.microsoft.com/office/drawing/2014/main" id="{8BB893CD-C32D-09A2-1D5E-EE0C16805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313" y="3823274"/>
            <a:ext cx="3106219" cy="246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209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9654D-5E25-44BD-B1F1-BEBEFFEEC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Стерилізатор </a:t>
            </a:r>
            <a:r>
              <a:rPr lang="uk-UA" err="1"/>
              <a:t>сухоповітряний</a:t>
            </a:r>
            <a:endParaRPr lang="ru-UA"/>
          </a:p>
        </p:txBody>
      </p:sp>
      <p:pic>
        <p:nvPicPr>
          <p:cNvPr id="6" name="50">
            <a:hlinkClick r:id="" action="ppaction://media"/>
            <a:extLst>
              <a:ext uri="{FF2B5EF4-FFF2-40B4-BE49-F238E27FC236}">
                <a16:creationId xmlns:a16="http://schemas.microsoft.com/office/drawing/2014/main" id="{4F4F6700-A0FF-42F6-ACE2-96A540D3832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37869" y="1380338"/>
            <a:ext cx="4525962" cy="452596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17C1877A-633A-4D86-A5BB-18DC2343A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5A48E67-3A72-48DE-92CA-CC28966AC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3A98E-EE2B-D9EF-51F5-3738558C3EB4}"/>
              </a:ext>
            </a:extLst>
          </p:cNvPr>
          <p:cNvSpPr txBox="1"/>
          <p:nvPr/>
        </p:nvSpPr>
        <p:spPr>
          <a:xfrm>
            <a:off x="824948" y="1466955"/>
            <a:ext cx="4572000" cy="1450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Стерилізація здійснюється сухим гарячим повітрям.</a:t>
            </a:r>
            <a:endParaRPr lang="uk-UA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* Висока температура руйнує мікроорганізми та їхні спори.</a:t>
            </a:r>
            <a:endParaRPr lang="uk-UA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3BFDA7-C082-34BD-1047-6F5BC529E008}"/>
              </a:ext>
            </a:extLst>
          </p:cNvPr>
          <p:cNvSpPr txBox="1"/>
          <p:nvPr/>
        </p:nvSpPr>
        <p:spPr>
          <a:xfrm>
            <a:off x="824948" y="3038540"/>
            <a:ext cx="4572000" cy="2088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* Стерилізатор оснащений терморегулятором, який підтримує задану температуру.</a:t>
            </a:r>
            <a:endParaRPr lang="uk-UA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uk-UA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* Для контролю якості стерилізації використовуються спеціальні хімічні індикатори.</a:t>
            </a:r>
            <a:endParaRPr lang="uk-UA" sz="1800" kern="10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25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222D1-5555-4434-B769-F7462588F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/>
              <a:t>Полуменевий</a:t>
            </a:r>
            <a:r>
              <a:rPr lang="ru-RU"/>
              <a:t> фотометр С</a:t>
            </a:r>
            <a:r>
              <a:rPr lang="en-US"/>
              <a:t>L</a:t>
            </a:r>
            <a:r>
              <a:rPr lang="uk-UA"/>
              <a:t> 378</a:t>
            </a:r>
            <a:endParaRPr lang="ru-UA"/>
          </a:p>
        </p:txBody>
      </p:sp>
      <p:pic>
        <p:nvPicPr>
          <p:cNvPr id="6" name="2274717942_polumyanij-fotometr-cl-378">
            <a:hlinkClick r:id="" action="ppaction://media"/>
            <a:extLst>
              <a:ext uri="{FF2B5EF4-FFF2-40B4-BE49-F238E27FC236}">
                <a16:creationId xmlns:a16="http://schemas.microsoft.com/office/drawing/2014/main" id="{4064745B-A11F-47E5-809E-8993E2BFBA4D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2220" y="3570427"/>
            <a:ext cx="3986903" cy="2968487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E045B506-7252-453E-BF3E-3E5B706CE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91DA87D-94C9-4D6A-8712-CD3E2DA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2C5E770-E057-4D1A-9961-385A8DAB5B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720" y="992622"/>
            <a:ext cx="5715000" cy="26289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EDF7B7-DDCF-2268-88A2-F19CBE575543}"/>
              </a:ext>
            </a:extLst>
          </p:cNvPr>
          <p:cNvSpPr txBox="1"/>
          <p:nvPr/>
        </p:nvSpPr>
        <p:spPr>
          <a:xfrm>
            <a:off x="484877" y="3787556"/>
            <a:ext cx="4572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Полум'яний фотометр CL 378 - це аналітичний прилад, який використовується для визначення концентрації деяких металів (лужних і лужноземельних) в розчині шляхом вимірювання інтенсивності світла, що випромінюється цими металами при горінні в полум'ї.</a:t>
            </a:r>
            <a:br>
              <a:rPr lang="uk-UA" sz="1800">
                <a:solidFill>
                  <a:srgbClr val="11111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</a:b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553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7B15D-ED85-45E5-B2E6-AA2CFFE22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Центрифуга</a:t>
            </a:r>
            <a:endParaRPr lang="ru-UA"/>
          </a:p>
        </p:txBody>
      </p:sp>
      <p:pic>
        <p:nvPicPr>
          <p:cNvPr id="6" name="1458137092_w400_h400_tsentrifuga-laboratornaya-opn-8">
            <a:hlinkClick r:id="" action="ppaction://media"/>
            <a:extLst>
              <a:ext uri="{FF2B5EF4-FFF2-40B4-BE49-F238E27FC236}">
                <a16:creationId xmlns:a16="http://schemas.microsoft.com/office/drawing/2014/main" id="{E66F8BC1-62DD-48C8-BAAB-4DF5B78716A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446" y="2178237"/>
            <a:ext cx="2966963" cy="3752801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CB6B4877-65E8-45AC-80B1-9F4D2822E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0F20C21-30DA-4197-8934-47E509FC6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DBA4C1-8006-26AA-A103-6EA802A1C5F7}"/>
              </a:ext>
            </a:extLst>
          </p:cNvPr>
          <p:cNvSpPr txBox="1"/>
          <p:nvPr/>
        </p:nvSpPr>
        <p:spPr>
          <a:xfrm>
            <a:off x="4082844" y="1643088"/>
            <a:ext cx="4572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 В основі роботи центрифуги лежить принцип відцентрової сили. Коли ротор центрифуги обертається, на частинки рідини, що знаходяться в пробірках, діє сила, яка відкидає їх від центру обертання.</a:t>
            </a:r>
          </a:p>
          <a:p>
            <a:r>
              <a:rPr lang="uk-UA"/>
              <a:t>   * Частинки з більшою щільністю переміщуються далі від центру, а частинки з меншою щільністю залишаються ближче. Таким чином відбувається розділення рідини на фракції.</a:t>
            </a:r>
          </a:p>
        </p:txBody>
      </p:sp>
      <p:sp>
        <p:nvSpPr>
          <p:cNvPr id="10" name="Бульбашка прямої мови: овальна 9">
            <a:extLst>
              <a:ext uri="{FF2B5EF4-FFF2-40B4-BE49-F238E27FC236}">
                <a16:creationId xmlns:a16="http://schemas.microsoft.com/office/drawing/2014/main" id="{9D321F28-D057-E177-A452-64D55E4D2A62}"/>
              </a:ext>
            </a:extLst>
          </p:cNvPr>
          <p:cNvSpPr/>
          <p:nvPr/>
        </p:nvSpPr>
        <p:spPr>
          <a:xfrm>
            <a:off x="3458817" y="930288"/>
            <a:ext cx="5317435" cy="4782312"/>
          </a:xfrm>
          <a:prstGeom prst="wedgeEllipseCallou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3580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B65D4-320E-4A35-B268-FB3DF781F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Гігрометр</a:t>
            </a:r>
            <a:endParaRPr lang="ru-UA"/>
          </a:p>
        </p:txBody>
      </p:sp>
      <p:pic>
        <p:nvPicPr>
          <p:cNvPr id="6" name="fe0abacfbc3c6e795c941bcccd43eb74">
            <a:hlinkClick r:id="" action="ppaction://media"/>
            <a:extLst>
              <a:ext uri="{FF2B5EF4-FFF2-40B4-BE49-F238E27FC236}">
                <a16:creationId xmlns:a16="http://schemas.microsoft.com/office/drawing/2014/main" id="{FB3B801D-D1D6-4A05-8CCA-273BB5CD9D8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42914" y="4528169"/>
            <a:ext cx="2133600" cy="211234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846FC0B9-4200-45F2-B4E4-067B57E4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87646BF-FBF7-4932-9995-FC3072F85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8E1E7-A765-BB73-33C2-7427AD41FFB9}"/>
              </a:ext>
            </a:extLst>
          </p:cNvPr>
          <p:cNvSpPr txBox="1"/>
          <p:nvPr/>
        </p:nvSpPr>
        <p:spPr>
          <a:xfrm>
            <a:off x="1335156" y="802787"/>
            <a:ext cx="78834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/>
              <a:t>Гігрометри ВІТ-1 та ВІТ-2 </a:t>
            </a:r>
            <a:r>
              <a:rPr lang="uk-UA"/>
              <a:t>- це психрометричні гігрометри, вони вимірюють вологість повітря, використовуючи різницю показань двох термометрів: сухого та зволоженого.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7881B-6BEF-C965-5BED-78826E3E71CE}"/>
              </a:ext>
            </a:extLst>
          </p:cNvPr>
          <p:cNvSpPr txBox="1"/>
          <p:nvPr/>
        </p:nvSpPr>
        <p:spPr>
          <a:xfrm>
            <a:off x="579774" y="1726117"/>
            <a:ext cx="8231291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/>
              <a:t>Принцип роботи:</a:t>
            </a:r>
          </a:p>
          <a:p>
            <a:r>
              <a:rPr lang="uk-UA"/>
              <a:t> Сухий термометр - вимірює температуру навколишнього повітря.</a:t>
            </a:r>
          </a:p>
          <a:p>
            <a:r>
              <a:rPr lang="uk-UA"/>
              <a:t> Зволожений термометр - його резервуар обгорнутий вологим батистом або шифоном. Випаровування води з поверхні батисту охолоджує термометр. Чим сухіше повітря, тим інтенсивніше випаровування і тим нижчі показання зволоженого термометра.</a:t>
            </a:r>
          </a:p>
          <a:p>
            <a:r>
              <a:rPr lang="uk-UA"/>
              <a:t> Психрометрична таблиця - різниця між показаннями сухого та зволоженого термометрів, а також показання сухого термометра використовуються для визначення відносної вологості повітря за психрометричною таблицею, яка знаходиться на корпусі гігрометра.</a:t>
            </a:r>
          </a:p>
          <a:p>
            <a:r>
              <a:rPr lang="uk-UA"/>
              <a:t>Відмінності ВІТ-1 та ВІТ-2:</a:t>
            </a:r>
          </a:p>
          <a:p>
            <a:r>
              <a:rPr lang="uk-UA"/>
              <a:t>Основна відмінність полягає в діапазоні вимірюваних температур:</a:t>
            </a:r>
          </a:p>
          <a:p>
            <a:r>
              <a:rPr lang="uk-UA"/>
              <a:t>   * ВІТ-1: 0-25 °</a:t>
            </a:r>
            <a:r>
              <a:rPr lang="en-US"/>
              <a:t>C</a:t>
            </a:r>
          </a:p>
          <a:p>
            <a:r>
              <a:rPr lang="en-US"/>
              <a:t>   * </a:t>
            </a:r>
            <a:r>
              <a:rPr lang="uk-UA"/>
              <a:t>ВІТ-2: 15-40 °</a:t>
            </a:r>
            <a:r>
              <a:rPr lang="en-US"/>
              <a:t>C</a:t>
            </a:r>
          </a:p>
          <a:p>
            <a:r>
              <a:rPr lang="en-US"/>
              <a:t> </a:t>
            </a:r>
            <a:r>
              <a:rPr lang="uk-UA"/>
              <a:t>Відповідно, область застосування приладів різниться.</a:t>
            </a:r>
          </a:p>
          <a:p>
            <a:r>
              <a:rPr lang="uk-UA"/>
              <a:t> Також, трохи відрізняються психрометричні таблиці.</a:t>
            </a:r>
          </a:p>
        </p:txBody>
      </p:sp>
      <p:sp>
        <p:nvSpPr>
          <p:cNvPr id="16" name="Зірка: 4-кутна 15">
            <a:extLst>
              <a:ext uri="{FF2B5EF4-FFF2-40B4-BE49-F238E27FC236}">
                <a16:creationId xmlns:a16="http://schemas.microsoft.com/office/drawing/2014/main" id="{42A44A83-8260-9719-B256-1BC345FEECCD}"/>
              </a:ext>
            </a:extLst>
          </p:cNvPr>
          <p:cNvSpPr/>
          <p:nvPr/>
        </p:nvSpPr>
        <p:spPr>
          <a:xfrm>
            <a:off x="361113" y="2057448"/>
            <a:ext cx="218661" cy="258418"/>
          </a:xfrm>
          <a:prstGeom prst="star4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Зірка: 4-кутна 16">
            <a:extLst>
              <a:ext uri="{FF2B5EF4-FFF2-40B4-BE49-F238E27FC236}">
                <a16:creationId xmlns:a16="http://schemas.microsoft.com/office/drawing/2014/main" id="{7A0ED3D9-2162-D0E5-B6F2-8265E37091EB}"/>
              </a:ext>
            </a:extLst>
          </p:cNvPr>
          <p:cNvSpPr/>
          <p:nvPr/>
        </p:nvSpPr>
        <p:spPr>
          <a:xfrm>
            <a:off x="467121" y="2329118"/>
            <a:ext cx="218661" cy="258418"/>
          </a:xfrm>
          <a:prstGeom prst="star4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Зірка: 4-кутна 17">
            <a:extLst>
              <a:ext uri="{FF2B5EF4-FFF2-40B4-BE49-F238E27FC236}">
                <a16:creationId xmlns:a16="http://schemas.microsoft.com/office/drawing/2014/main" id="{F06F2C9F-793D-5B92-C272-02477826A27A}"/>
              </a:ext>
            </a:extLst>
          </p:cNvPr>
          <p:cNvSpPr/>
          <p:nvPr/>
        </p:nvSpPr>
        <p:spPr>
          <a:xfrm>
            <a:off x="364002" y="3421067"/>
            <a:ext cx="218661" cy="258418"/>
          </a:xfrm>
          <a:prstGeom prst="star4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Зірка: 4-кутна 18">
            <a:extLst>
              <a:ext uri="{FF2B5EF4-FFF2-40B4-BE49-F238E27FC236}">
                <a16:creationId xmlns:a16="http://schemas.microsoft.com/office/drawing/2014/main" id="{3119642B-517A-2810-F83E-F091B0C88E74}"/>
              </a:ext>
            </a:extLst>
          </p:cNvPr>
          <p:cNvSpPr/>
          <p:nvPr/>
        </p:nvSpPr>
        <p:spPr>
          <a:xfrm>
            <a:off x="361113" y="4513016"/>
            <a:ext cx="218661" cy="258418"/>
          </a:xfrm>
          <a:prstGeom prst="star4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1706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E1AC7-07AF-4A21-AA21-D7A15E46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Аналізатор вологи</a:t>
            </a:r>
            <a:r>
              <a:rPr lang="en-US"/>
              <a:t> XM 10</a:t>
            </a:r>
            <a:r>
              <a:rPr lang="uk-UA"/>
              <a:t> </a:t>
            </a:r>
            <a:r>
              <a:rPr lang="en-US"/>
              <a:t>SE</a:t>
            </a:r>
            <a:endParaRPr lang="ru-UA"/>
          </a:p>
        </p:txBody>
      </p:sp>
      <p:pic>
        <p:nvPicPr>
          <p:cNvPr id="6" name="9722205_w300_h300_analizator-vologosti-ma">
            <a:hlinkClick r:id="" action="ppaction://media"/>
            <a:extLst>
              <a:ext uri="{FF2B5EF4-FFF2-40B4-BE49-F238E27FC236}">
                <a16:creationId xmlns:a16="http://schemas.microsoft.com/office/drawing/2014/main" id="{F27C2075-496D-470E-9576-605683A9E0A3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458" y="1830389"/>
            <a:ext cx="4525962" cy="452596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26737FD4-1CE7-4D95-BDD4-ACEBC9BE0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C50C4B4-A4A7-4B9E-8C82-B4CDDD59F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5B7920-B67B-E756-71B4-E892751DC7E1}"/>
              </a:ext>
            </a:extLst>
          </p:cNvPr>
          <p:cNvSpPr txBox="1"/>
          <p:nvPr/>
        </p:nvSpPr>
        <p:spPr>
          <a:xfrm>
            <a:off x="4343849" y="1242663"/>
            <a:ext cx="457200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Аналізатор вологості працює за термогравіметричним принципом.</a:t>
            </a:r>
          </a:p>
          <a:p>
            <a:r>
              <a:rPr lang="uk-UA"/>
              <a:t> *  Аналізатор використовує нагрівальний елемент (часто галогенний або інфрачервоний) для швидкого та рівномірного нагрівання зразка.</a:t>
            </a:r>
          </a:p>
          <a:p>
            <a:r>
              <a:rPr lang="uk-UA"/>
              <a:t>* Вбудовані високоточні ваги безперервно вимірюють масу зразка під час нагрівання.</a:t>
            </a:r>
          </a:p>
          <a:p>
            <a:r>
              <a:rPr lang="uk-UA"/>
              <a:t>   * Втрата маси відбувається через випаровування вологи зі зразка.</a:t>
            </a:r>
          </a:p>
          <a:p>
            <a:r>
              <a:rPr lang="uk-UA"/>
              <a:t>* Аналізатор порівнює початкову масу зразка з його масою після нагрівання.</a:t>
            </a:r>
          </a:p>
          <a:p>
            <a:r>
              <a:rPr lang="uk-UA"/>
              <a:t>   * На основі цієї різниці обчислюється відсотковий вміст вологи в зразку.</a:t>
            </a:r>
          </a:p>
          <a:p>
            <a:r>
              <a:rPr lang="uk-UA"/>
              <a:t>* Результати вимірювання відображаються на дисплеї аналізатора.</a:t>
            </a:r>
          </a:p>
        </p:txBody>
      </p:sp>
    </p:spTree>
    <p:extLst>
      <p:ext uri="{BB962C8B-B14F-4D97-AF65-F5344CB8AC3E}">
        <p14:creationId xmlns:p14="http://schemas.microsoft.com/office/powerpoint/2010/main" val="78580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E3197-DAFF-4FA7-8ED2-95F508720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Турбідиметр TB 210 IR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BF3B98-86E2-4F7B-BBFB-4778D159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2BA2E66-F557-48F3-822F-C32C2C349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DFD8BE-1EEB-EF4F-D182-287624790AF9}"/>
              </a:ext>
            </a:extLst>
          </p:cNvPr>
          <p:cNvSpPr txBox="1"/>
          <p:nvPr/>
        </p:nvSpPr>
        <p:spPr>
          <a:xfrm>
            <a:off x="3637722" y="1317439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Турбідиметр TB 210 IR - це прилад, який використовується для вимірювання каламутності рідин. </a:t>
            </a:r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8B1D3-DDDF-41A7-A997-A92754274284}"/>
              </a:ext>
            </a:extLst>
          </p:cNvPr>
          <p:cNvSpPr txBox="1"/>
          <p:nvPr/>
        </p:nvSpPr>
        <p:spPr>
          <a:xfrm>
            <a:off x="3637722" y="2116197"/>
            <a:ext cx="457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Працює за нефелометричним принципом. Це означає, що він вимірює розсіяне світло, яке виникає при проходженні світлового променя через рідину, що містить зважені частинки.</a:t>
            </a:r>
          </a:p>
          <a:p>
            <a:r>
              <a:rPr lang="uk-UA"/>
              <a:t> * Прилад використовує інфрачервоне (ІЧ) джерело світла. Це дозволяє проводити вимірювання як у безбарвних, так і в кольорових рідинах.</a:t>
            </a:r>
          </a:p>
          <a:p>
            <a:r>
              <a:rPr lang="uk-UA"/>
              <a:t> * Вимірювання розсіяного світла відбувається під кутом 90°, що відповідає стандарту </a:t>
            </a:r>
            <a:r>
              <a:rPr lang="en-US"/>
              <a:t>EN ISO 7027.</a:t>
            </a:r>
          </a:p>
          <a:p>
            <a:r>
              <a:rPr lang="en-US"/>
              <a:t> * </a:t>
            </a:r>
            <a:r>
              <a:rPr lang="uk-UA"/>
              <a:t>Кількість розсіяного світла пропорційна концентрації зважених частинок у рідині. Таким чином, прилад визначає ступінь каламутності.</a:t>
            </a:r>
          </a:p>
        </p:txBody>
      </p:sp>
      <p:sp>
        <p:nvSpPr>
          <p:cNvPr id="10" name="Ліва фігурна дужка 9">
            <a:extLst>
              <a:ext uri="{FF2B5EF4-FFF2-40B4-BE49-F238E27FC236}">
                <a16:creationId xmlns:a16="http://schemas.microsoft.com/office/drawing/2014/main" id="{8967E4C2-5014-EE50-3814-020943C01020}"/>
              </a:ext>
            </a:extLst>
          </p:cNvPr>
          <p:cNvSpPr/>
          <p:nvPr/>
        </p:nvSpPr>
        <p:spPr>
          <a:xfrm>
            <a:off x="3001618" y="1480930"/>
            <a:ext cx="636104" cy="5029200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3" name="Объект 6">
            <a:extLst>
              <a:ext uri="{FF2B5EF4-FFF2-40B4-BE49-F238E27FC236}">
                <a16:creationId xmlns:a16="http://schemas.microsoft.com/office/drawing/2014/main" id="{D62034E1-AA3F-8A79-1888-E41FDC404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594" y="1431011"/>
            <a:ext cx="2488562" cy="3995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0356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2F90B-696D-4924-A751-9B4356D5A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Ваги лабораторні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C5FD380-B201-45F0-A7DF-FD3DC69529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4" y="573792"/>
            <a:ext cx="2133600" cy="2143125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2FFA52B4-2397-4603-95FB-7B0B355D8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C9E719-7795-4127-ACD3-5AF96CAEE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3" name="Рисунок 2" descr="Зображення, що містить шкал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5CF49074-785F-F0BF-98AF-55A77A593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" y="4619234"/>
            <a:ext cx="1498052" cy="106721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CE21C9B-3B5F-021A-B7F3-AB7CA9182C51}"/>
              </a:ext>
            </a:extLst>
          </p:cNvPr>
          <p:cNvSpPr txBox="1"/>
          <p:nvPr/>
        </p:nvSpPr>
        <p:spPr>
          <a:xfrm>
            <a:off x="3648074" y="980686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Основна різниця між аналітичними та звичайними лабораторними вагами полягає в їх точності та призначенні: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324402-16FE-25B1-3E1F-1D8E3B7940B1}"/>
              </a:ext>
            </a:extLst>
          </p:cNvPr>
          <p:cNvSpPr txBox="1"/>
          <p:nvPr/>
        </p:nvSpPr>
        <p:spPr>
          <a:xfrm>
            <a:off x="314325" y="2310910"/>
            <a:ext cx="782209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/>
              <a:t>Аналітичні ваги:</a:t>
            </a:r>
          </a:p>
          <a:p>
            <a:r>
              <a:rPr lang="uk-UA"/>
              <a:t>* Призначені для вимірювань з надзвичайно високою точністю, зазвичай до 0,0001 грама.</a:t>
            </a:r>
          </a:p>
          <a:p>
            <a:r>
              <a:rPr lang="uk-UA"/>
              <a:t>   * Використовуються для зважування невеликих зразків, де точність має вирішальне значення.</a:t>
            </a:r>
          </a:p>
          <a:p>
            <a:r>
              <a:rPr lang="uk-UA"/>
              <a:t>* Зазвичай мають захисний скляний кожух, щоб запобігти впливу повітряних потоків на результати.</a:t>
            </a:r>
          </a:p>
          <a:p>
            <a:r>
              <a:rPr lang="uk-UA"/>
              <a:t>   * Більш чутливі до вібрацій і вимагають стабільної поверхні.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11C3FA-7167-4F9C-8320-05F7A12E8CB1}"/>
              </a:ext>
            </a:extLst>
          </p:cNvPr>
          <p:cNvSpPr txBox="1"/>
          <p:nvPr/>
        </p:nvSpPr>
        <p:spPr>
          <a:xfrm>
            <a:off x="1705804" y="4602026"/>
            <a:ext cx="44365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/>
              <a:t>Звичайні лабораторні ваги:</a:t>
            </a:r>
          </a:p>
          <a:p>
            <a:r>
              <a:rPr lang="uk-UA"/>
              <a:t>* Забезпечують меншу точність, ніж аналітичні ваги, до 0,01 грама.</a:t>
            </a:r>
          </a:p>
          <a:p>
            <a:r>
              <a:rPr lang="uk-UA"/>
              <a:t>   * Підходять для зважування більших об'ємів та менш критичних вимірювань.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A6F2DC-2014-3C21-DF02-18866DC236D8}"/>
              </a:ext>
            </a:extLst>
          </p:cNvPr>
          <p:cNvSpPr txBox="1"/>
          <p:nvPr/>
        </p:nvSpPr>
        <p:spPr>
          <a:xfrm>
            <a:off x="1838739" y="5987020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 Менш чутливі до зовнішніх факторів.</a:t>
            </a:r>
            <a:endParaRPr lang="uk-UA"/>
          </a:p>
        </p:txBody>
      </p:sp>
      <p:sp>
        <p:nvSpPr>
          <p:cNvPr id="16" name="Сувій: горизонтальний 15">
            <a:extLst>
              <a:ext uri="{FF2B5EF4-FFF2-40B4-BE49-F238E27FC236}">
                <a16:creationId xmlns:a16="http://schemas.microsoft.com/office/drawing/2014/main" id="{EF7BE699-2A4F-018F-4112-F15371204A9D}"/>
              </a:ext>
            </a:extLst>
          </p:cNvPr>
          <p:cNvSpPr/>
          <p:nvPr/>
        </p:nvSpPr>
        <p:spPr>
          <a:xfrm>
            <a:off x="3389243" y="731732"/>
            <a:ext cx="4747178" cy="1519428"/>
          </a:xfrm>
          <a:prstGeom prst="horizontalScroll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1632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843ED-ED28-2257-E66B-0426FC29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Види лабораторного обладнання за призначенням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335FF30-B35B-8447-989D-D503F654A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/>
              <a:t>     </a:t>
            </a:r>
            <a:r>
              <a:rPr lang="uk-UA" b="1" err="1"/>
              <a:t>Згальнолабораторне</a:t>
            </a:r>
            <a:r>
              <a:rPr lang="uk-UA"/>
              <a:t> – </a:t>
            </a:r>
            <a:r>
              <a:rPr lang="uk-UA" sz="1600"/>
              <a:t>це базове обладнання, необхідне для будь-якої лабораторії (лабораторний посуд, нагрівальні та вимірювальні прилади, допоміжне обладнання) </a:t>
            </a:r>
          </a:p>
          <a:p>
            <a:endParaRPr lang="uk-UA" sz="1600"/>
          </a:p>
          <a:p>
            <a:endParaRPr lang="uk-UA" sz="1600"/>
          </a:p>
          <a:p>
            <a:endParaRPr lang="uk-UA" sz="1600"/>
          </a:p>
          <a:p>
            <a:endParaRPr lang="uk-UA" sz="1600"/>
          </a:p>
          <a:p>
            <a:endParaRPr lang="uk-UA" sz="1600"/>
          </a:p>
          <a:p>
            <a:r>
              <a:rPr lang="ru-RU" sz="1600"/>
              <a:t>      </a:t>
            </a:r>
            <a:r>
              <a:rPr lang="ru-RU" b="1" err="1"/>
              <a:t>Вимірювальне</a:t>
            </a:r>
            <a:r>
              <a:rPr lang="ru-RU" b="1"/>
              <a:t> </a:t>
            </a:r>
            <a:r>
              <a:rPr lang="ru-RU" b="1" err="1"/>
              <a:t>обладнання</a:t>
            </a:r>
            <a:r>
              <a:rPr lang="ru-RU" b="1"/>
              <a:t> </a:t>
            </a:r>
            <a:r>
              <a:rPr lang="uk-UA" b="1"/>
              <a:t> </a:t>
            </a:r>
            <a:r>
              <a:rPr lang="uk-UA"/>
              <a:t>– </a:t>
            </a:r>
            <a:r>
              <a:rPr lang="ru-RU"/>
              <a:t> </a:t>
            </a:r>
            <a:r>
              <a:rPr lang="ru-RU" sz="1600" err="1"/>
              <a:t>призначене</a:t>
            </a:r>
            <a:r>
              <a:rPr lang="ru-RU" sz="1600"/>
              <a:t> для точного </a:t>
            </a:r>
            <a:r>
              <a:rPr lang="ru-RU" sz="1600" err="1"/>
              <a:t>вимірювання</a:t>
            </a:r>
            <a:r>
              <a:rPr lang="ru-RU" sz="1600"/>
              <a:t> </a:t>
            </a:r>
            <a:r>
              <a:rPr lang="ru-RU" sz="1600" err="1"/>
              <a:t>фізичних</a:t>
            </a:r>
            <a:r>
              <a:rPr lang="ru-RU" sz="1600"/>
              <a:t> та </a:t>
            </a:r>
            <a:r>
              <a:rPr lang="ru-RU" sz="1600" err="1"/>
              <a:t>хімічних</a:t>
            </a:r>
            <a:r>
              <a:rPr lang="ru-RU" sz="1600"/>
              <a:t> </a:t>
            </a:r>
            <a:r>
              <a:rPr lang="ru-RU" sz="1600" err="1"/>
              <a:t>властивостей</a:t>
            </a:r>
            <a:r>
              <a:rPr lang="ru-RU" sz="1600"/>
              <a:t> </a:t>
            </a:r>
            <a:r>
              <a:rPr lang="ru-RU" sz="1600" err="1"/>
              <a:t>речовин</a:t>
            </a:r>
            <a:r>
              <a:rPr lang="ru-RU" sz="1600"/>
              <a:t> (</a:t>
            </a:r>
            <a:r>
              <a:rPr lang="ru-RU" sz="1600" err="1"/>
              <a:t>Мікроскопи</a:t>
            </a:r>
            <a:r>
              <a:rPr lang="ru-RU" sz="1600"/>
              <a:t> (</a:t>
            </a:r>
            <a:r>
              <a:rPr lang="ru-RU" sz="1600" err="1"/>
              <a:t>оптичні</a:t>
            </a:r>
            <a:r>
              <a:rPr lang="ru-RU" sz="1600"/>
              <a:t>, </a:t>
            </a:r>
            <a:r>
              <a:rPr lang="ru-RU" sz="1600" err="1"/>
              <a:t>електронні</a:t>
            </a:r>
            <a:r>
              <a:rPr lang="ru-RU" sz="1600"/>
              <a:t>),</a:t>
            </a:r>
            <a:r>
              <a:rPr lang="ru-RU" sz="1600" err="1"/>
              <a:t>спектрофотометри</a:t>
            </a:r>
            <a:r>
              <a:rPr lang="ru-RU" sz="1600"/>
              <a:t>, pH-</a:t>
            </a:r>
            <a:r>
              <a:rPr lang="ru-RU" sz="1600" err="1"/>
              <a:t>метри</a:t>
            </a:r>
            <a:r>
              <a:rPr lang="ru-RU" sz="1600"/>
              <a:t>, </a:t>
            </a:r>
            <a:r>
              <a:rPr lang="ru-RU" sz="1600" err="1"/>
              <a:t>хроматографи</a:t>
            </a:r>
            <a:r>
              <a:rPr lang="ru-RU" sz="1600"/>
              <a:t>, центрифуги) </a:t>
            </a:r>
            <a:endParaRPr lang="uk-UA" sz="160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60F9844-DD6C-D427-3068-EBECDF86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EB69E363-2C5D-71F6-6006-3939BF4BE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7" name="Рисунок 6" descr="Зображення, що містить Обладнання лабораторії, посуд, мензурка, чашк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3200DC6F-5BA8-1C40-CF8A-E72060CEA8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124" y="2145570"/>
            <a:ext cx="2087217" cy="1361662"/>
          </a:xfrm>
          <a:prstGeom prst="rect">
            <a:avLst/>
          </a:prstGeom>
        </p:spPr>
      </p:pic>
      <p:pic>
        <p:nvPicPr>
          <p:cNvPr id="9" name="Рисунок 8" descr="Зображення, що містить гучномовець, електроніка, Електронний пристрій, Динамік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4B9FF40A-FDF2-ACB4-381C-182DB67860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760" y="2452439"/>
            <a:ext cx="1597602" cy="1159550"/>
          </a:xfrm>
          <a:prstGeom prst="rect">
            <a:avLst/>
          </a:prstGeom>
        </p:spPr>
      </p:pic>
      <p:pic>
        <p:nvPicPr>
          <p:cNvPr id="11" name="Рисунок 10" descr="Зображення, що містить пляшк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7361BDE2-33F2-FB04-F2FC-FAF3DFBB68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358" y="2350284"/>
            <a:ext cx="1304925" cy="1304925"/>
          </a:xfrm>
          <a:prstGeom prst="rect">
            <a:avLst/>
          </a:prstGeom>
        </p:spPr>
      </p:pic>
      <p:pic>
        <p:nvPicPr>
          <p:cNvPr id="13" name="Рисунок 12" descr="Зображення, що містить шкал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F3390E1C-ECDD-2C9A-BFC6-CBD02F6463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02" y="2583409"/>
            <a:ext cx="1498052" cy="1067214"/>
          </a:xfrm>
          <a:prstGeom prst="rect">
            <a:avLst/>
          </a:prstGeom>
        </p:spPr>
      </p:pic>
      <p:pic>
        <p:nvPicPr>
          <p:cNvPr id="15" name="Рисунок 14" descr="Зображення, що містить текст, термометр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68EBDFD2-59D6-1FEF-3761-0E99747736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705" y="2555083"/>
            <a:ext cx="1016577" cy="101657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47B930C-24D8-E9B2-2D65-3388DBE81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9" y="2359101"/>
            <a:ext cx="1148131" cy="1148131"/>
          </a:xfrm>
          <a:prstGeom prst="rect">
            <a:avLst/>
          </a:prstGeom>
        </p:spPr>
      </p:pic>
      <p:sp>
        <p:nvSpPr>
          <p:cNvPr id="21" name="Стрілка: шеврон 20">
            <a:extLst>
              <a:ext uri="{FF2B5EF4-FFF2-40B4-BE49-F238E27FC236}">
                <a16:creationId xmlns:a16="http://schemas.microsoft.com/office/drawing/2014/main" id="{8343DEB9-113A-4366-983C-8DD10AC20F2C}"/>
              </a:ext>
            </a:extLst>
          </p:cNvPr>
          <p:cNvSpPr/>
          <p:nvPr/>
        </p:nvSpPr>
        <p:spPr>
          <a:xfrm>
            <a:off x="219075" y="1835337"/>
            <a:ext cx="341658" cy="308113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24" name="Стрілка: шеврон 23">
            <a:extLst>
              <a:ext uri="{FF2B5EF4-FFF2-40B4-BE49-F238E27FC236}">
                <a16:creationId xmlns:a16="http://schemas.microsoft.com/office/drawing/2014/main" id="{D85D090A-DFC2-4CD3-9F3B-9E8AD946789B}"/>
              </a:ext>
            </a:extLst>
          </p:cNvPr>
          <p:cNvSpPr/>
          <p:nvPr/>
        </p:nvSpPr>
        <p:spPr>
          <a:xfrm>
            <a:off x="267377" y="4180658"/>
            <a:ext cx="341658" cy="308113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C0CCFCA-BAF3-74C0-9681-87D5FCC4EF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893" y="4863174"/>
            <a:ext cx="1498052" cy="1498052"/>
          </a:xfrm>
          <a:prstGeom prst="rect">
            <a:avLst/>
          </a:prstGeom>
        </p:spPr>
      </p:pic>
      <p:pic>
        <p:nvPicPr>
          <p:cNvPr id="27" name="Рисунок 26" descr="Зображення, що містить мікроскоп, Научний прилад, Оптичний інструмен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D2A831B7-761A-DFA7-AC40-C773FCB9DE9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451" y="4863174"/>
            <a:ext cx="1516398" cy="139454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0400B79-D221-44ED-85A5-B8C43A22A0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51" y="4769044"/>
            <a:ext cx="1293494" cy="1828138"/>
          </a:xfrm>
          <a:prstGeom prst="rect">
            <a:avLst/>
          </a:prstGeom>
        </p:spPr>
      </p:pic>
      <p:pic>
        <p:nvPicPr>
          <p:cNvPr id="1026" name="Picture 2" descr="Хроматограф для чего нужен">
            <a:extLst>
              <a:ext uri="{FF2B5EF4-FFF2-40B4-BE49-F238E27FC236}">
                <a16:creationId xmlns:a16="http://schemas.microsoft.com/office/drawing/2014/main" id="{AD8D2C84-AC1B-7EDE-3C2E-D7002FB08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49" y="4769044"/>
            <a:ext cx="1921520" cy="142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1115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8F6DCC-472D-44CB-BB13-4E053319B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Портативний іономір И-160 МИ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EA30F9E-F5EB-48E9-8062-4684CFEF56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904" y="799875"/>
            <a:ext cx="3014546" cy="2133955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06562810-206F-408D-AD1D-5CF9C310E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14F9AA-1364-48BF-BDF2-593533DD8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701F1-6614-7617-4BE9-4017ED54BF0A}"/>
              </a:ext>
            </a:extLst>
          </p:cNvPr>
          <p:cNvSpPr txBox="1"/>
          <p:nvPr/>
        </p:nvSpPr>
        <p:spPr>
          <a:xfrm>
            <a:off x="1222513" y="1230871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Портативний іономір, призначений для вимірювання різних іонів, включаючи нітрати.</a:t>
            </a:r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C2D9F4-8EB3-87D6-C6AD-969EED27B1FE}"/>
              </a:ext>
            </a:extLst>
          </p:cNvPr>
          <p:cNvSpPr txBox="1"/>
          <p:nvPr/>
        </p:nvSpPr>
        <p:spPr>
          <a:xfrm>
            <a:off x="1197665" y="1993119"/>
            <a:ext cx="45968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 Прилад вимірює потенціал і відображає концентрацію нітратів у мг/л або інших одиницях.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3D9B2F-C88A-CDD3-BF7C-D5335879448B}"/>
              </a:ext>
            </a:extLst>
          </p:cNvPr>
          <p:cNvSpPr txBox="1"/>
          <p:nvPr/>
        </p:nvSpPr>
        <p:spPr>
          <a:xfrm>
            <a:off x="894521" y="2886093"/>
            <a:ext cx="786185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Іономіри, використовують іоноселективні електроди для вимірювання концентрації іонів у розчині.</a:t>
            </a:r>
          </a:p>
          <a:p>
            <a:r>
              <a:rPr lang="uk-UA"/>
              <a:t>* Цей електрод має мембрану, яка вибірково реагує на конкретні іони, наприклад нітрат-іони.</a:t>
            </a:r>
          </a:p>
          <a:p>
            <a:r>
              <a:rPr lang="uk-UA"/>
              <a:t>   * Коли електрод занурюється в розчин, іони нітратів взаємодіють з мембраною, створюючи електричний потенціал.</a:t>
            </a:r>
          </a:p>
          <a:p>
            <a:r>
              <a:rPr lang="uk-UA"/>
              <a:t>* Іономір вимірює різницю потенціалів між іоноселективним електродом та електродом порівняння.</a:t>
            </a:r>
          </a:p>
          <a:p>
            <a:r>
              <a:rPr lang="uk-UA"/>
              <a:t>   * Ця різниця потенціалів прямо пропорційна концентрації нітрат-іонів у розчині.</a:t>
            </a:r>
          </a:p>
          <a:p>
            <a:r>
              <a:rPr lang="uk-UA"/>
              <a:t>* Виміряний потенціал перетворюється на значення концентрації нітратів, яке відображається на дисплеї приладу.</a:t>
            </a:r>
          </a:p>
        </p:txBody>
      </p:sp>
    </p:spTree>
    <p:extLst>
      <p:ext uri="{BB962C8B-B14F-4D97-AF65-F5344CB8AC3E}">
        <p14:creationId xmlns:p14="http://schemas.microsoft.com/office/powerpoint/2010/main" val="4093192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A5A30-173F-09D8-DA2B-AFC99B4FE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Мікроскоп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1475AC-85C0-642D-1474-0EAC286D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5" y="1513176"/>
            <a:ext cx="6486525" cy="4525963"/>
          </a:xfrm>
        </p:spPr>
        <p:txBody>
          <a:bodyPr/>
          <a:lstStyle/>
          <a:p>
            <a:r>
              <a:rPr lang="uk-UA"/>
              <a:t>Принцип роботи:</a:t>
            </a:r>
          </a:p>
          <a:p>
            <a:r>
              <a:rPr lang="uk-UA"/>
              <a:t> * Освітлення: Джерело світла освітлює зразок. Конденсор фокусує це світло на зразку для оптимального освітлення.</a:t>
            </a:r>
          </a:p>
          <a:p>
            <a:r>
              <a:rPr lang="uk-UA"/>
              <a:t> * Збільшення об'єктивом: Об'єктив створює збільшене зображення зразка. Ступінь збільшення залежить від об'єктива.</a:t>
            </a:r>
          </a:p>
          <a:p>
            <a:r>
              <a:rPr lang="uk-UA"/>
              <a:t> * Збільшення окуляром: Збільшене зображення з об'єктива проходить через окуляр, який додатково збільшує його.</a:t>
            </a:r>
          </a:p>
          <a:p>
            <a:r>
              <a:rPr lang="uk-UA"/>
              <a:t> * Фокусування: Регулювальні гвинти використовуються для точного фокусування зображення, щоб воно було чітким.</a:t>
            </a:r>
          </a:p>
          <a:p>
            <a:r>
              <a:rPr lang="uk-UA"/>
              <a:t> * Спостереження: Людина дивиться через окуляр, щоб побачити збільшене зображення зразка.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018159-95E1-6043-2709-DF1E9EAC3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DBA3E09-78F3-3221-7261-E6E741726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7" name="Рисунок 6" descr="Зображення, що містить мікроскоп, Научний прилад, Оптичний інструмент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63FF774E-82BE-E485-C221-AD9DB88D0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568" y="2505073"/>
            <a:ext cx="2240107" cy="3216854"/>
          </a:xfrm>
          <a:prstGeom prst="rect">
            <a:avLst/>
          </a:prstGeom>
        </p:spPr>
      </p:pic>
      <p:sp>
        <p:nvSpPr>
          <p:cNvPr id="9" name="Бульбашка думок: хмарка 8">
            <a:extLst>
              <a:ext uri="{FF2B5EF4-FFF2-40B4-BE49-F238E27FC236}">
                <a16:creationId xmlns:a16="http://schemas.microsoft.com/office/drawing/2014/main" id="{D99D4CA7-EF8E-C9C7-EAE1-127A7DDC84FE}"/>
              </a:ext>
            </a:extLst>
          </p:cNvPr>
          <p:cNvSpPr/>
          <p:nvPr/>
        </p:nvSpPr>
        <p:spPr>
          <a:xfrm>
            <a:off x="258002" y="4033262"/>
            <a:ext cx="417443" cy="365125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Бульбашка думок: хмарка 9">
            <a:extLst>
              <a:ext uri="{FF2B5EF4-FFF2-40B4-BE49-F238E27FC236}">
                <a16:creationId xmlns:a16="http://schemas.microsoft.com/office/drawing/2014/main" id="{09A2563C-F039-6DBE-5E68-BA7C80EF9959}"/>
              </a:ext>
            </a:extLst>
          </p:cNvPr>
          <p:cNvSpPr/>
          <p:nvPr/>
        </p:nvSpPr>
        <p:spPr>
          <a:xfrm>
            <a:off x="258003" y="2160104"/>
            <a:ext cx="417443" cy="365125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Бульбашка думок: хмарка 10">
            <a:extLst>
              <a:ext uri="{FF2B5EF4-FFF2-40B4-BE49-F238E27FC236}">
                <a16:creationId xmlns:a16="http://schemas.microsoft.com/office/drawing/2014/main" id="{A6AD070C-018A-6EF1-9F2F-654426A5B9D3}"/>
              </a:ext>
            </a:extLst>
          </p:cNvPr>
          <p:cNvSpPr/>
          <p:nvPr/>
        </p:nvSpPr>
        <p:spPr>
          <a:xfrm>
            <a:off x="207269" y="4829682"/>
            <a:ext cx="417443" cy="365125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Бульбашка думок: хмарка 11">
            <a:extLst>
              <a:ext uri="{FF2B5EF4-FFF2-40B4-BE49-F238E27FC236}">
                <a16:creationId xmlns:a16="http://schemas.microsoft.com/office/drawing/2014/main" id="{C9C3F96E-A26F-9931-806F-CB6730143002}"/>
              </a:ext>
            </a:extLst>
          </p:cNvPr>
          <p:cNvSpPr/>
          <p:nvPr/>
        </p:nvSpPr>
        <p:spPr>
          <a:xfrm>
            <a:off x="243881" y="3159654"/>
            <a:ext cx="417443" cy="365125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Бульбашка думок: хмарка 12">
            <a:extLst>
              <a:ext uri="{FF2B5EF4-FFF2-40B4-BE49-F238E27FC236}">
                <a16:creationId xmlns:a16="http://schemas.microsoft.com/office/drawing/2014/main" id="{732F8F14-D04D-1C0B-748F-F521C93FE7AD}"/>
              </a:ext>
            </a:extLst>
          </p:cNvPr>
          <p:cNvSpPr/>
          <p:nvPr/>
        </p:nvSpPr>
        <p:spPr>
          <a:xfrm>
            <a:off x="233112" y="5539364"/>
            <a:ext cx="417443" cy="365125"/>
          </a:xfrm>
          <a:prstGeom prst="cloudCallou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40808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42EE95-DC71-6B32-4AEE-9A3E87BBD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Витяжна шафа</a:t>
            </a:r>
            <a:endParaRPr lang="uk-UA"/>
          </a:p>
        </p:txBody>
      </p:sp>
      <p:pic>
        <p:nvPicPr>
          <p:cNvPr id="7" name="Місце для вмісту 6" descr="Зображення, що містить у приміщенні, стіна, столярні вироби, кухонна технік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23A6111B-87E7-FBDD-80D7-8EAD06D97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614" y="1600200"/>
            <a:ext cx="3394472" cy="4525963"/>
          </a:xfrm>
        </p:spPr>
      </p:pic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103A9D5-F99B-571E-A4C0-611664E1F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6C74372-37FD-06E0-962A-90F232642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FD475-14E2-3DE0-B788-CBF6480B274A}"/>
              </a:ext>
            </a:extLst>
          </p:cNvPr>
          <p:cNvSpPr txBox="1"/>
          <p:nvPr/>
        </p:nvSpPr>
        <p:spPr>
          <a:xfrm>
            <a:off x="324135" y="1607506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/>
              <a:t>Витяжна шафа </a:t>
            </a:r>
            <a:r>
              <a:rPr lang="ru-RU"/>
              <a:t>– це ключовий елемент безпеки в будь-якій хімічній лабораторії.</a:t>
            </a:r>
            <a:endParaRPr lang="uk-U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99558E-F2B7-0912-77FA-430C157BBEFE}"/>
              </a:ext>
            </a:extLst>
          </p:cNvPr>
          <p:cNvSpPr txBox="1"/>
          <p:nvPr/>
        </p:nvSpPr>
        <p:spPr>
          <a:xfrm>
            <a:off x="314325" y="2535121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Основне завдання витяжної шафи – запобігти потраплянню токсичних парів, газів, аерозолів та пилу в приміщення лабораторії.</a:t>
            </a:r>
            <a:endParaRPr lang="uk-UA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0A24E1-BB31-59A5-066B-2B0DABEB506F}"/>
              </a:ext>
            </a:extLst>
          </p:cNvPr>
          <p:cNvSpPr txBox="1"/>
          <p:nvPr/>
        </p:nvSpPr>
        <p:spPr>
          <a:xfrm>
            <a:off x="324135" y="3762460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Витяжна шафа оснащена системою вентиляції, яка створює потік повітря, спрямований всередину шафи.</a:t>
            </a:r>
          </a:p>
          <a:p>
            <a:r>
              <a:rPr lang="uk-UA"/>
              <a:t>    Цей потік повітря захоплює шкідливі речовини та виводить їх за межі лабораторії через систему вентиляційних каналів.</a:t>
            </a:r>
          </a:p>
        </p:txBody>
      </p:sp>
    </p:spTree>
    <p:extLst>
      <p:ext uri="{BB962C8B-B14F-4D97-AF65-F5344CB8AC3E}">
        <p14:creationId xmlns:p14="http://schemas.microsoft.com/office/powerpoint/2010/main" val="8534174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/>
              <a:t>Данілова Катерина</a:t>
            </a:r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/>
              <a:t>Хімік-аналітик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k.danilova@inagro.ua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err="1"/>
              <a:t>Види</a:t>
            </a:r>
            <a:r>
              <a:rPr lang="ru-RU"/>
              <a:t> лабораторного </a:t>
            </a:r>
            <a:r>
              <a:rPr lang="ru-RU" err="1"/>
              <a:t>обладнання</a:t>
            </a:r>
            <a:r>
              <a:rPr lang="ru-RU"/>
              <a:t> за </a:t>
            </a:r>
            <a:r>
              <a:rPr lang="ru-RU" err="1"/>
              <a:t>призначенням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fontAlgn="base"/>
            <a:r>
              <a:rPr lang="ru-RU"/>
              <a:t>      </a:t>
            </a:r>
            <a:r>
              <a:rPr lang="ru-RU" b="1" err="1"/>
              <a:t>Аналітичне</a:t>
            </a:r>
            <a:r>
              <a:rPr lang="ru-RU" b="1"/>
              <a:t> </a:t>
            </a:r>
            <a:r>
              <a:rPr lang="ru-RU" b="1" err="1"/>
              <a:t>обладнання</a:t>
            </a:r>
            <a:r>
              <a:rPr lang="ru-RU" b="1"/>
              <a:t> </a:t>
            </a:r>
            <a:r>
              <a:rPr lang="ru-RU"/>
              <a:t>- </a:t>
            </a:r>
            <a:r>
              <a:rPr lang="ru-RU" sz="1600" err="1"/>
              <a:t>використовується</a:t>
            </a:r>
            <a:r>
              <a:rPr lang="ru-RU" sz="1600"/>
              <a:t> для </a:t>
            </a:r>
            <a:r>
              <a:rPr lang="ru-RU" sz="1600" err="1"/>
              <a:t>визначення</a:t>
            </a:r>
            <a:r>
              <a:rPr lang="ru-RU" sz="1600"/>
              <a:t> </a:t>
            </a:r>
            <a:r>
              <a:rPr lang="ru-RU" sz="1600" err="1"/>
              <a:t>якісного</a:t>
            </a:r>
            <a:r>
              <a:rPr lang="ru-RU" sz="1600"/>
              <a:t> та </a:t>
            </a:r>
            <a:r>
              <a:rPr lang="ru-RU" sz="1600" err="1"/>
              <a:t>кількісного</a:t>
            </a:r>
            <a:r>
              <a:rPr lang="ru-RU" sz="1600"/>
              <a:t> складу </a:t>
            </a:r>
            <a:r>
              <a:rPr lang="ru-RU" sz="1600" err="1"/>
              <a:t>речовин</a:t>
            </a:r>
            <a:r>
              <a:rPr lang="ru-RU" sz="1600"/>
              <a:t> (</a:t>
            </a:r>
            <a:r>
              <a:rPr lang="ru-RU" sz="1600" err="1"/>
              <a:t>хімічні</a:t>
            </a:r>
            <a:r>
              <a:rPr lang="ru-RU" sz="1600"/>
              <a:t> </a:t>
            </a:r>
            <a:r>
              <a:rPr lang="ru-RU" sz="1600" err="1"/>
              <a:t>аналізатори</a:t>
            </a:r>
            <a:r>
              <a:rPr lang="ru-RU" sz="1600"/>
              <a:t> (титратор), </a:t>
            </a:r>
            <a:r>
              <a:rPr lang="ru-RU" sz="1600" err="1"/>
              <a:t>газові</a:t>
            </a:r>
            <a:r>
              <a:rPr lang="ru-RU" sz="1600"/>
              <a:t> </a:t>
            </a:r>
            <a:r>
              <a:rPr lang="ru-RU" sz="1600" err="1"/>
              <a:t>хроматографи</a:t>
            </a:r>
            <a:r>
              <a:rPr lang="ru-RU" sz="1600"/>
              <a:t>, </a:t>
            </a:r>
          </a:p>
          <a:p>
            <a:pPr algn="l" fontAlgn="base"/>
            <a:r>
              <a:rPr lang="ru-RU" sz="1600"/>
              <a:t>      </a:t>
            </a:r>
            <a:r>
              <a:rPr lang="ru-RU" sz="1600" err="1"/>
              <a:t>рідинні</a:t>
            </a:r>
            <a:r>
              <a:rPr lang="ru-RU" sz="1600"/>
              <a:t> </a:t>
            </a:r>
            <a:r>
              <a:rPr lang="ru-RU" sz="1600" err="1"/>
              <a:t>хроматографи</a:t>
            </a:r>
            <a:r>
              <a:rPr lang="ru-RU" sz="1600"/>
              <a:t>, </a:t>
            </a:r>
            <a:r>
              <a:rPr lang="ru-RU" sz="1600" err="1"/>
              <a:t>мас-спектрометри</a:t>
            </a:r>
            <a:r>
              <a:rPr lang="ru-RU" sz="1600"/>
              <a:t>) </a:t>
            </a:r>
          </a:p>
          <a:p>
            <a:pPr algn="l" fontAlgn="base"/>
            <a:endParaRPr lang="ru-RU" sz="1600"/>
          </a:p>
          <a:p>
            <a:pPr algn="l" fontAlgn="base"/>
            <a:endParaRPr lang="ru-RU" sz="1600"/>
          </a:p>
          <a:p>
            <a:pPr algn="l" fontAlgn="base"/>
            <a:endParaRPr lang="ru-RU" sz="1600"/>
          </a:p>
          <a:p>
            <a:pPr algn="l" fontAlgn="base"/>
            <a:r>
              <a:rPr lang="ru-RU" sz="1600"/>
              <a:t>      </a:t>
            </a:r>
            <a:r>
              <a:rPr lang="ru-RU" b="1" err="1"/>
              <a:t>Спеціалізоване</a:t>
            </a:r>
            <a:r>
              <a:rPr lang="ru-RU" b="1"/>
              <a:t> </a:t>
            </a:r>
            <a:r>
              <a:rPr lang="ru-RU" b="1" err="1"/>
              <a:t>обладнання</a:t>
            </a:r>
            <a:r>
              <a:rPr lang="ru-RU" b="1"/>
              <a:t> </a:t>
            </a:r>
            <a:r>
              <a:rPr lang="ru-RU" sz="1600"/>
              <a:t>- </a:t>
            </a:r>
            <a:r>
              <a:rPr lang="ru-RU" sz="1600" err="1"/>
              <a:t>призначене</a:t>
            </a:r>
            <a:r>
              <a:rPr lang="ru-RU" sz="1600"/>
              <a:t> для </a:t>
            </a:r>
            <a:r>
              <a:rPr lang="ru-RU" sz="1600" err="1"/>
              <a:t>виконання</a:t>
            </a:r>
            <a:r>
              <a:rPr lang="ru-RU" sz="1600"/>
              <a:t> </a:t>
            </a:r>
            <a:r>
              <a:rPr lang="ru-RU" sz="1600" err="1"/>
              <a:t>специфічних</a:t>
            </a:r>
            <a:r>
              <a:rPr lang="ru-RU" sz="1600"/>
              <a:t> </a:t>
            </a:r>
            <a:r>
              <a:rPr lang="ru-RU" sz="1600" err="1"/>
              <a:t>завдань</a:t>
            </a:r>
            <a:r>
              <a:rPr lang="ru-RU" sz="1600"/>
              <a:t>     у </a:t>
            </a:r>
            <a:r>
              <a:rPr lang="ru-RU" sz="1600" err="1"/>
              <a:t>певних</a:t>
            </a:r>
            <a:r>
              <a:rPr lang="ru-RU" sz="1600"/>
              <a:t> </a:t>
            </a:r>
            <a:r>
              <a:rPr lang="ru-RU" sz="1600" err="1"/>
              <a:t>галузях</a:t>
            </a:r>
            <a:r>
              <a:rPr lang="ru-RU" sz="1600"/>
              <a:t> науки та </a:t>
            </a:r>
            <a:r>
              <a:rPr lang="ru-RU" sz="1600" err="1"/>
              <a:t>промисловості</a:t>
            </a:r>
            <a:r>
              <a:rPr lang="ru-RU" sz="1600"/>
              <a:t> (</a:t>
            </a:r>
            <a:r>
              <a:rPr lang="ru-RU" sz="1600" err="1"/>
              <a:t>Наприклад</a:t>
            </a:r>
            <a:r>
              <a:rPr lang="ru-RU" sz="1600"/>
              <a:t>: </a:t>
            </a:r>
            <a:r>
              <a:rPr lang="ru-RU" sz="1600" err="1"/>
              <a:t>медичне</a:t>
            </a:r>
            <a:r>
              <a:rPr lang="ru-RU" sz="1600"/>
              <a:t> </a:t>
            </a:r>
            <a:r>
              <a:rPr lang="ru-RU" sz="1600" err="1"/>
              <a:t>обладнання</a:t>
            </a:r>
            <a:r>
              <a:rPr lang="ru-RU" sz="1600"/>
              <a:t>, для </a:t>
            </a:r>
            <a:r>
              <a:rPr lang="ru-RU" sz="1600" err="1"/>
              <a:t>мікробіологічних</a:t>
            </a:r>
            <a:r>
              <a:rPr lang="ru-RU" sz="1600"/>
              <a:t> </a:t>
            </a:r>
            <a:r>
              <a:rPr lang="ru-RU" sz="1600" err="1"/>
              <a:t>досліджень</a:t>
            </a:r>
            <a:r>
              <a:rPr lang="ru-RU" sz="1600"/>
              <a:t> (</a:t>
            </a:r>
            <a:r>
              <a:rPr lang="ru-RU" sz="1600" err="1"/>
              <a:t>автоклави</a:t>
            </a:r>
            <a:r>
              <a:rPr lang="ru-RU" sz="1600"/>
              <a:t>, </a:t>
            </a:r>
            <a:r>
              <a:rPr lang="ru-RU" sz="1600" err="1"/>
              <a:t>інкубатори</a:t>
            </a:r>
            <a:r>
              <a:rPr lang="ru-RU" sz="1600"/>
              <a:t>), </a:t>
            </a:r>
            <a:r>
              <a:rPr lang="ru-RU" sz="1600" err="1"/>
              <a:t>обладнання</a:t>
            </a:r>
            <a:r>
              <a:rPr lang="ru-RU" sz="1600"/>
              <a:t> для </a:t>
            </a:r>
            <a:r>
              <a:rPr lang="ru-RU" sz="1600" err="1"/>
              <a:t>генетичних</a:t>
            </a:r>
            <a:r>
              <a:rPr lang="ru-RU" sz="1600"/>
              <a:t> </a:t>
            </a:r>
            <a:r>
              <a:rPr lang="ru-RU" sz="1600" err="1"/>
              <a:t>досліджень</a:t>
            </a:r>
            <a:r>
              <a:rPr lang="ru-RU" sz="1600"/>
              <a:t> та </a:t>
            </a:r>
            <a:r>
              <a:rPr lang="ru-RU" sz="1600" err="1"/>
              <a:t>ін</a:t>
            </a:r>
            <a:r>
              <a:rPr lang="ru-RU" sz="1600"/>
              <a:t>.)  </a:t>
            </a:r>
          </a:p>
          <a:p>
            <a:pPr algn="l" fontAlgn="base"/>
            <a:endParaRPr lang="ru-RU"/>
          </a:p>
          <a:p>
            <a:pPr algn="l" fontAlgn="base"/>
            <a:r>
              <a:rPr lang="ru-RU"/>
              <a:t>      </a:t>
            </a:r>
          </a:p>
          <a:p>
            <a:pPr algn="l" fontAlgn="base"/>
            <a:r>
              <a:rPr lang="ru-RU"/>
              <a:t>      </a:t>
            </a:r>
            <a:r>
              <a:rPr lang="ru-RU" b="1" err="1"/>
              <a:t>Дослідне</a:t>
            </a:r>
            <a:r>
              <a:rPr lang="ru-RU" b="1"/>
              <a:t> </a:t>
            </a:r>
            <a:r>
              <a:rPr lang="ru-RU" b="1" err="1"/>
              <a:t>обладнання</a:t>
            </a:r>
            <a:r>
              <a:rPr lang="ru-RU" sz="1600" b="1"/>
              <a:t> </a:t>
            </a:r>
            <a:r>
              <a:rPr lang="ru-RU" sz="1600"/>
              <a:t>- </a:t>
            </a:r>
            <a:r>
              <a:rPr lang="ru-RU" sz="1600" err="1"/>
              <a:t>використовується</a:t>
            </a:r>
            <a:r>
              <a:rPr lang="ru-RU" sz="1600"/>
              <a:t> для </a:t>
            </a:r>
            <a:r>
              <a:rPr lang="ru-RU" sz="1600" err="1"/>
              <a:t>проведення</a:t>
            </a:r>
            <a:r>
              <a:rPr lang="ru-RU" sz="1600"/>
              <a:t> </a:t>
            </a:r>
            <a:r>
              <a:rPr lang="ru-RU" sz="1600" err="1"/>
              <a:t>наукових</a:t>
            </a:r>
            <a:r>
              <a:rPr lang="ru-RU" sz="1600"/>
              <a:t> </a:t>
            </a:r>
            <a:r>
              <a:rPr lang="ru-RU" sz="1600" err="1"/>
              <a:t>досліджень</a:t>
            </a:r>
            <a:r>
              <a:rPr lang="ru-RU" sz="1600"/>
              <a:t> та </a:t>
            </a:r>
            <a:r>
              <a:rPr lang="ru-RU" sz="1600" err="1"/>
              <a:t>експериментів</a:t>
            </a:r>
            <a:r>
              <a:rPr lang="ru-RU" sz="1600"/>
              <a:t> (</a:t>
            </a:r>
            <a:r>
              <a:rPr lang="ru-RU" sz="1600" err="1"/>
              <a:t>реактори</a:t>
            </a:r>
            <a:r>
              <a:rPr lang="ru-RU" sz="1600"/>
              <a:t>, </a:t>
            </a:r>
            <a:r>
              <a:rPr lang="ru-RU" sz="1600" err="1"/>
              <a:t>термостати</a:t>
            </a:r>
            <a:r>
              <a:rPr lang="ru-RU" sz="1600"/>
              <a:t>, </a:t>
            </a:r>
            <a:r>
              <a:rPr lang="ru-RU" sz="1600" err="1"/>
              <a:t>кліматичні</a:t>
            </a:r>
            <a:r>
              <a:rPr lang="ru-RU" sz="1600"/>
              <a:t> </a:t>
            </a:r>
            <a:r>
              <a:rPr lang="ru-RU" sz="1600" err="1"/>
              <a:t>камери</a:t>
            </a:r>
            <a:r>
              <a:rPr lang="ru-RU" sz="1600"/>
              <a:t>, </a:t>
            </a:r>
            <a:r>
              <a:rPr lang="ru-RU" sz="1600" err="1"/>
              <a:t>випробувальні</a:t>
            </a:r>
            <a:r>
              <a:rPr lang="ru-RU" sz="1600"/>
              <a:t> </a:t>
            </a:r>
            <a:r>
              <a:rPr lang="ru-RU" sz="1600" err="1"/>
              <a:t>стенди</a:t>
            </a:r>
            <a:r>
              <a:rPr lang="ru-RU" sz="1600"/>
              <a:t>)</a:t>
            </a:r>
          </a:p>
        </p:txBody>
      </p:sp>
      <p:sp>
        <p:nvSpPr>
          <p:cNvPr id="3" name="Стрілка: шеврон 2">
            <a:extLst>
              <a:ext uri="{FF2B5EF4-FFF2-40B4-BE49-F238E27FC236}">
                <a16:creationId xmlns:a16="http://schemas.microsoft.com/office/drawing/2014/main" id="{52DF9D3F-C690-F7AC-B0F4-9AD280CAC8A9}"/>
              </a:ext>
            </a:extLst>
          </p:cNvPr>
          <p:cNvSpPr/>
          <p:nvPr/>
        </p:nvSpPr>
        <p:spPr>
          <a:xfrm>
            <a:off x="314325" y="1765450"/>
            <a:ext cx="341658" cy="308113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2050" name="Picture 2" descr="Газові хроматографи | SocTrade – лабораторне обладнання | Ціна, купити ...">
            <a:extLst>
              <a:ext uri="{FF2B5EF4-FFF2-40B4-BE49-F238E27FC236}">
                <a16:creationId xmlns:a16="http://schemas.microsoft.com/office/drawing/2014/main" id="{E41E8695-04ED-7E8C-428A-C7934A3A3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489" y="2148399"/>
            <a:ext cx="1626704" cy="117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3E13983-7B74-7353-887B-90EE30AA47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906" y="2243039"/>
            <a:ext cx="964510" cy="1075497"/>
          </a:xfrm>
          <a:prstGeom prst="rect">
            <a:avLst/>
          </a:prstGeom>
        </p:spPr>
      </p:pic>
      <p:sp>
        <p:nvSpPr>
          <p:cNvPr id="10" name="Стрілка: шеврон 9">
            <a:extLst>
              <a:ext uri="{FF2B5EF4-FFF2-40B4-BE49-F238E27FC236}">
                <a16:creationId xmlns:a16="http://schemas.microsoft.com/office/drawing/2014/main" id="{DE027D3F-84E4-61C1-E828-51860D6D61F5}"/>
              </a:ext>
            </a:extLst>
          </p:cNvPr>
          <p:cNvSpPr/>
          <p:nvPr/>
        </p:nvSpPr>
        <p:spPr>
          <a:xfrm>
            <a:off x="314325" y="3709126"/>
            <a:ext cx="341658" cy="308113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12" name="Стрілка: шеврон 11">
            <a:extLst>
              <a:ext uri="{FF2B5EF4-FFF2-40B4-BE49-F238E27FC236}">
                <a16:creationId xmlns:a16="http://schemas.microsoft.com/office/drawing/2014/main" id="{15570457-5A21-92E3-6845-A21E2357F836}"/>
              </a:ext>
            </a:extLst>
          </p:cNvPr>
          <p:cNvSpPr/>
          <p:nvPr/>
        </p:nvSpPr>
        <p:spPr>
          <a:xfrm>
            <a:off x="332340" y="5191950"/>
            <a:ext cx="341658" cy="308113"/>
          </a:xfrm>
          <a:prstGeom prst="chevron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3074" name="Picture 2" descr="Медицинский Автоклав Инструкция - sirinstruction">
            <a:extLst>
              <a:ext uri="{FF2B5EF4-FFF2-40B4-BE49-F238E27FC236}">
                <a16:creationId xmlns:a16="http://schemas.microsoft.com/office/drawing/2014/main" id="{464A2DEF-4DDE-6A85-E427-0148D36A3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516" y="4252751"/>
            <a:ext cx="1229002" cy="93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Інкубатор мікробіологічний лабораторний Heratherm IMH100 Advanced ...">
            <a:extLst>
              <a:ext uri="{FF2B5EF4-FFF2-40B4-BE49-F238E27FC236}">
                <a16:creationId xmlns:a16="http://schemas.microsoft.com/office/drawing/2014/main" id="{C6F08AFA-945B-A6E2-48D4-692B4A57E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747" y="4138868"/>
            <a:ext cx="1423367" cy="93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6">
            <a:extLst>
              <a:ext uri="{FF2B5EF4-FFF2-40B4-BE49-F238E27FC236}">
                <a16:creationId xmlns:a16="http://schemas.microsoft.com/office/drawing/2014/main" id="{CFE05FDC-E55F-8570-045A-17D339176BA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66125" y="5652801"/>
            <a:ext cx="1352136" cy="93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BE1B98DF-6443-C4FB-93C9-DBA204D62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627" y="5652801"/>
            <a:ext cx="1189384" cy="93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Лабораторні стенди - купить оборудование для лабораторий &quot;ТОВ &quot;СПЕКТРО ...">
            <a:extLst>
              <a:ext uri="{FF2B5EF4-FFF2-40B4-BE49-F238E27FC236}">
                <a16:creationId xmlns:a16="http://schemas.microsoft.com/office/drawing/2014/main" id="{C10CA5C0-96B1-CC10-B726-990EE376C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511" y="5662761"/>
            <a:ext cx="1409492" cy="847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5361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A789D-F4EF-4DAF-B142-D6F90E6ED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Аналізатор комбінований</a:t>
            </a:r>
            <a:r>
              <a:rPr lang="en-US" sz="2800"/>
              <a:t> SevenGo Duo Pro SG78 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823C57-5E6D-40F9-B9E0-4395F7F6D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59733DE-DA36-4E8D-BA9A-34FBD657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8" name="Объект 6">
            <a:extLst>
              <a:ext uri="{FF2B5EF4-FFF2-40B4-BE49-F238E27FC236}">
                <a16:creationId xmlns:a16="http://schemas.microsoft.com/office/drawing/2014/main" id="{0FD2AC6D-53D2-4AC7-94DC-51729C8BC4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106" y="2620057"/>
            <a:ext cx="2886075" cy="80894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08DA938-E146-8C0C-5DDA-168C2CAC0D4F}"/>
              </a:ext>
            </a:extLst>
          </p:cNvPr>
          <p:cNvSpPr txBox="1"/>
          <p:nvPr/>
        </p:nvSpPr>
        <p:spPr>
          <a:xfrm>
            <a:off x="497785" y="1158228"/>
            <a:ext cx="8253205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600"/>
              <a:t>Загальний принцип:</a:t>
            </a:r>
          </a:p>
          <a:p>
            <a:r>
              <a:rPr lang="uk-UA" sz="1600"/>
              <a:t> * </a:t>
            </a:r>
            <a:r>
              <a:rPr lang="en-US" sz="1600"/>
              <a:t>SevenGo Duo Pro SG78 - </a:t>
            </a:r>
            <a:r>
              <a:rPr lang="uk-UA" sz="1600"/>
              <a:t>це портативний прилад, який поєднує в собі функції </a:t>
            </a:r>
            <a:r>
              <a:rPr lang="en-US" sz="1600"/>
              <a:t>pH-</a:t>
            </a:r>
            <a:r>
              <a:rPr lang="uk-UA" sz="1600"/>
              <a:t>метра та кондуктометра. Це означає, що він може вимірювати як кислотність (</a:t>
            </a:r>
            <a:r>
              <a:rPr lang="en-US" sz="1600"/>
              <a:t>pH), </a:t>
            </a:r>
            <a:r>
              <a:rPr lang="uk-UA" sz="1600"/>
              <a:t>так і електропровідність (</a:t>
            </a:r>
            <a:r>
              <a:rPr lang="en-US" sz="1600"/>
              <a:t>EC) </a:t>
            </a:r>
            <a:r>
              <a:rPr lang="uk-UA" sz="1600"/>
              <a:t>рідини.</a:t>
            </a:r>
          </a:p>
          <a:p>
            <a:r>
              <a:rPr lang="uk-UA" sz="1600"/>
              <a:t> * Прилад використовує комбінований електрод, який містить як </a:t>
            </a:r>
            <a:r>
              <a:rPr lang="en-US" sz="1600"/>
              <a:t>pH-</a:t>
            </a:r>
            <a:r>
              <a:rPr lang="uk-UA" sz="1600"/>
              <a:t>сенсор, так і кондуктометричну комірку. Це дозволяє проводити обидва вимірювання за допомогою одного електрода.</a:t>
            </a:r>
          </a:p>
          <a:p>
            <a:r>
              <a:rPr lang="uk-UA" sz="1600"/>
              <a:t>Принцип вимірювання </a:t>
            </a:r>
            <a:r>
              <a:rPr lang="en-US" sz="1600"/>
              <a:t>pH:</a:t>
            </a:r>
          </a:p>
          <a:p>
            <a:r>
              <a:rPr lang="en-US" sz="1600"/>
              <a:t> * pH-</a:t>
            </a:r>
            <a:r>
              <a:rPr lang="uk-UA" sz="1600"/>
              <a:t>сенсор вимірює концентрацію іонів водню в розчині.</a:t>
            </a:r>
          </a:p>
          <a:p>
            <a:r>
              <a:rPr lang="uk-UA" sz="1600"/>
              <a:t> * Він складається з чутливої скляної мембрани, яка реагує на зміни концентрації іонів водню.</a:t>
            </a:r>
          </a:p>
          <a:p>
            <a:r>
              <a:rPr lang="uk-UA" sz="1600"/>
              <a:t> * Прилад порівнює потенціал </a:t>
            </a:r>
            <a:r>
              <a:rPr lang="en-US" sz="1600"/>
              <a:t>pH-</a:t>
            </a:r>
            <a:r>
              <a:rPr lang="uk-UA" sz="1600"/>
              <a:t>сенсора з потенціалом електрода порівняння і відображає результат у вигляді значення </a:t>
            </a:r>
            <a:r>
              <a:rPr lang="en-US" sz="1600"/>
              <a:t>pH.</a:t>
            </a:r>
          </a:p>
          <a:p>
            <a:r>
              <a:rPr lang="uk-UA" sz="1600"/>
              <a:t>Принцип вимірювання електропровідності:</a:t>
            </a:r>
          </a:p>
          <a:p>
            <a:r>
              <a:rPr lang="uk-UA" sz="1600"/>
              <a:t> * Кондуктометрична комірка вимірює здатність розчину проводити електричний струм.</a:t>
            </a:r>
          </a:p>
          <a:p>
            <a:r>
              <a:rPr lang="uk-UA" sz="1600"/>
              <a:t> * Вона складається з двох або більше електродів, через які пропускається змінний електричний струм.</a:t>
            </a:r>
          </a:p>
          <a:p>
            <a:r>
              <a:rPr lang="uk-UA" sz="1600"/>
              <a:t> * Прилад вимірює опір розчину і перетворює його на значення електропровідності, яке відображається в одиницях Сіменс на сантиметр (</a:t>
            </a:r>
            <a:r>
              <a:rPr lang="en-US" sz="1600"/>
              <a:t>S/cm) </a:t>
            </a:r>
            <a:r>
              <a:rPr lang="uk-UA" sz="1600"/>
              <a:t>або мілісіменс на сантиметр (</a:t>
            </a:r>
            <a:r>
              <a:rPr lang="en-US" sz="1600"/>
              <a:t>mS/cm).</a:t>
            </a:r>
            <a:endParaRPr lang="uk-UA" sz="1600"/>
          </a:p>
        </p:txBody>
      </p:sp>
    </p:spTree>
    <p:extLst>
      <p:ext uri="{BB962C8B-B14F-4D97-AF65-F5344CB8AC3E}">
        <p14:creationId xmlns:p14="http://schemas.microsoft.com/office/powerpoint/2010/main" val="569092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1D95F1-A413-484D-ACC5-F9573B908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Види рефрактометрів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0682C63-3D9E-4A4C-9445-9EC0B0320A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33" y="4392786"/>
            <a:ext cx="1963566" cy="1963566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578C873C-47B6-4C48-8C31-1BEF7100A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8ED3E14-A002-499D-ADBD-E6486CE2F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8" name="_refraktometr-atago-pal-2">
            <a:hlinkClick r:id="" action="ppaction://media"/>
            <a:extLst>
              <a:ext uri="{FF2B5EF4-FFF2-40B4-BE49-F238E27FC236}">
                <a16:creationId xmlns:a16="http://schemas.microsoft.com/office/drawing/2014/main" id="{2BCB7FAA-9111-4A37-9436-99256F7434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32136" y="3120640"/>
            <a:ext cx="1114563" cy="111456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A084095-8737-4D2F-AFA6-884207D25FF4}"/>
              </a:ext>
            </a:extLst>
          </p:cNvPr>
          <p:cNvSpPr/>
          <p:nvPr/>
        </p:nvSpPr>
        <p:spPr>
          <a:xfrm>
            <a:off x="4584519" y="2375557"/>
            <a:ext cx="4349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 </a:t>
            </a:r>
          </a:p>
          <a:p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273064-FBA0-763B-EE67-D2586A033EC4}"/>
              </a:ext>
            </a:extLst>
          </p:cNvPr>
          <p:cNvSpPr txBox="1"/>
          <p:nvPr/>
        </p:nvSpPr>
        <p:spPr>
          <a:xfrm>
            <a:off x="3911424" y="2490633"/>
            <a:ext cx="4572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Цифрові рефрактометри - це прилади, що забезпечують більш точні та швидкі вимірювання. Результати відображаються на цифровому дисплеї. Вони можуть мати додаткові функції, такі як автоматична температурна компенсація.</a:t>
            </a:r>
          </a:p>
        </p:txBody>
      </p:sp>
      <p:sp>
        <p:nvSpPr>
          <p:cNvPr id="24" name="Прямокутник: округлені кути 23">
            <a:extLst>
              <a:ext uri="{FF2B5EF4-FFF2-40B4-BE49-F238E27FC236}">
                <a16:creationId xmlns:a16="http://schemas.microsoft.com/office/drawing/2014/main" id="{C804F8E5-3C59-30C0-908D-FE69F780F91F}"/>
              </a:ext>
            </a:extLst>
          </p:cNvPr>
          <p:cNvSpPr/>
          <p:nvPr/>
        </p:nvSpPr>
        <p:spPr>
          <a:xfrm>
            <a:off x="3722299" y="2547362"/>
            <a:ext cx="4950250" cy="1949195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CAA6EF-4E30-AE91-7D18-8EA12AF32A64}"/>
              </a:ext>
            </a:extLst>
          </p:cNvPr>
          <p:cNvSpPr txBox="1"/>
          <p:nvPr/>
        </p:nvSpPr>
        <p:spPr>
          <a:xfrm>
            <a:off x="3972763" y="4525331"/>
            <a:ext cx="434993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Лабораторні (стаціонарні) рефрактометри - вони можуть мати складну оптичну систему та забезпечувати високу точність вимірювань. Використовується для точного вимірювання показника заломлення рідин і твердих тіл.</a:t>
            </a:r>
            <a:endParaRPr lang="uk-UA"/>
          </a:p>
        </p:txBody>
      </p:sp>
      <p:sp>
        <p:nvSpPr>
          <p:cNvPr id="26" name="Прямокутник: округлені кути 25">
            <a:extLst>
              <a:ext uri="{FF2B5EF4-FFF2-40B4-BE49-F238E27FC236}">
                <a16:creationId xmlns:a16="http://schemas.microsoft.com/office/drawing/2014/main" id="{F9A4A628-9FA0-8DE2-3151-85A59ACE4A6C}"/>
              </a:ext>
            </a:extLst>
          </p:cNvPr>
          <p:cNvSpPr/>
          <p:nvPr/>
        </p:nvSpPr>
        <p:spPr>
          <a:xfrm>
            <a:off x="3793106" y="4553286"/>
            <a:ext cx="4950250" cy="2019608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кутник: округлені кути 26">
            <a:extLst>
              <a:ext uri="{FF2B5EF4-FFF2-40B4-BE49-F238E27FC236}">
                <a16:creationId xmlns:a16="http://schemas.microsoft.com/office/drawing/2014/main" id="{7C318EF6-0C23-7879-8B19-E28CE79A994F}"/>
              </a:ext>
            </a:extLst>
          </p:cNvPr>
          <p:cNvSpPr/>
          <p:nvPr/>
        </p:nvSpPr>
        <p:spPr>
          <a:xfrm>
            <a:off x="3677813" y="1009352"/>
            <a:ext cx="4994735" cy="1417752"/>
          </a:xfrm>
          <a:prstGeom prst="round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F69787D-B182-9BC6-F76C-A2EB6787FFEF}"/>
              </a:ext>
            </a:extLst>
          </p:cNvPr>
          <p:cNvSpPr txBox="1"/>
          <p:nvPr/>
        </p:nvSpPr>
        <p:spPr>
          <a:xfrm>
            <a:off x="4020132" y="1009352"/>
            <a:ext cx="4572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Ручні (оптичні) рефрактометри - це портативні прилади, які не потребують живлення. Принцип їх дії заснований на візуальному визначенні межі тіні на шкалі.</a:t>
            </a:r>
            <a:endParaRPr lang="uk-UA"/>
          </a:p>
        </p:txBody>
      </p:sp>
      <p:pic>
        <p:nvPicPr>
          <p:cNvPr id="30" name="рефрак">
            <a:hlinkClick r:id="" action="ppaction://media"/>
            <a:extLst>
              <a:ext uri="{FF2B5EF4-FFF2-40B4-BE49-F238E27FC236}">
                <a16:creationId xmlns:a16="http://schemas.microsoft.com/office/drawing/2014/main" id="{17D4FE7F-5AF9-4E0B-BE9A-52A21B3F541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 bwMode="auto">
          <a:xfrm>
            <a:off x="1127915" y="1053687"/>
            <a:ext cx="2540030" cy="173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965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9F1A92-CAB5-47F1-AB5D-E2FF6972C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Рефрактометр </a:t>
            </a:r>
            <a:r>
              <a:rPr lang="en-US"/>
              <a:t>Atago RX-5000</a:t>
            </a:r>
            <a:endParaRPr lang="ru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6BBD71-29B2-48B4-AF5C-623D359A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1198" y="6275387"/>
            <a:ext cx="2133600" cy="365125"/>
          </a:xfrm>
        </p:spPr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88290A2-1FB3-4D85-B4AD-90B4990DC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12" name="Выноска: стрелка влево 8">
            <a:extLst>
              <a:ext uri="{FF2B5EF4-FFF2-40B4-BE49-F238E27FC236}">
                <a16:creationId xmlns:a16="http://schemas.microsoft.com/office/drawing/2014/main" id="{A6AC72A7-C649-6B1B-41D9-A992A15545F9}"/>
              </a:ext>
            </a:extLst>
          </p:cNvPr>
          <p:cNvSpPr/>
          <p:nvPr/>
        </p:nvSpPr>
        <p:spPr>
          <a:xfrm>
            <a:off x="3161857" y="5139183"/>
            <a:ext cx="1867343" cy="625513"/>
          </a:xfrm>
          <a:prstGeom prst="leftArrowCallout">
            <a:avLst>
              <a:gd name="adj1" fmla="val 37712"/>
              <a:gd name="adj2" fmla="val 34534"/>
              <a:gd name="adj3" fmla="val 25000"/>
              <a:gd name="adj4" fmla="val 6497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1400">
                <a:latin typeface="Arial" panose="020B0604020202020204" pitchFamily="34" charset="0"/>
                <a:cs typeface="Arial" panose="020B0604020202020204" pitchFamily="34" charset="0"/>
              </a:rPr>
              <a:t>Заломлення</a:t>
            </a:r>
            <a:endParaRPr lang="ru-UA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>
                <a:latin typeface="Arial" panose="020B0604020202020204" pitchFamily="34" charset="0"/>
                <a:cs typeface="Arial" panose="020B0604020202020204" pitchFamily="34" charset="0"/>
              </a:rPr>
              <a:t>світлових</a:t>
            </a:r>
            <a:endParaRPr lang="ru-UA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>
                <a:latin typeface="Arial" panose="020B0604020202020204" pitchFamily="34" charset="0"/>
                <a:cs typeface="Arial" panose="020B0604020202020204" pitchFamily="34" charset="0"/>
              </a:rPr>
              <a:t>променів</a:t>
            </a:r>
            <a:endParaRPr lang="ru-UA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 descr="Зображення, що містить у приміщенні, особа, одежа, стіна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A01B9FDA-A047-4570-8D1B-885AC04E12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8165" y="1305585"/>
            <a:ext cx="3614637" cy="49698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5595D8-2A06-DE51-5AFD-2B530A3CF2C6}"/>
              </a:ext>
            </a:extLst>
          </p:cNvPr>
          <p:cNvSpPr txBox="1"/>
          <p:nvPr/>
        </p:nvSpPr>
        <p:spPr>
          <a:xfrm>
            <a:off x="546955" y="1305586"/>
            <a:ext cx="4741048" cy="353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Призма: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Виготовлена з сапфіру, забезпечує високу міцність та стійкість до подряпин. 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Джерело світла: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Світлодіод, що забезпечує стабільне та довговічне освітлення. 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Детектор: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Фотодіод високої чутливості, що забезпечує точне вимірювання. </a:t>
            </a:r>
            <a:endParaRPr lang="uk-UA" sz="1400" kern="10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Термостат: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Вбудований модуль Пельтьє для точного контролю температури зразка. 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Дисплей: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Рідкокристалічний дисплей з підсвічуванням для зручного зчитування результатів. 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Клавіатура: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Зручна клавіатура для керування приладом. 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·  </a:t>
            </a:r>
            <a:r>
              <a:rPr lang="uk-UA" sz="14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Корпус:</a:t>
            </a:r>
            <a:r>
              <a:rPr lang="uk-UA" sz="1400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Міцний металевий корпус, що забезпечує захист від зовнішніх впливів</a:t>
            </a:r>
            <a:endParaRPr lang="uk-UA" sz="1400" kern="10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7062BE5-5BFE-4CE6-B4E3-8B3B3B83A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5" y="5093226"/>
            <a:ext cx="2614902" cy="124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588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6CA1E-9D0A-4E3B-B550-1389C5553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Водяна баня</a:t>
            </a:r>
            <a:endParaRPr lang="ru-UA"/>
          </a:p>
        </p:txBody>
      </p:sp>
      <p:pic>
        <p:nvPicPr>
          <p:cNvPr id="6" name="баня">
            <a:hlinkClick r:id="" action="ppaction://media"/>
            <a:extLst>
              <a:ext uri="{FF2B5EF4-FFF2-40B4-BE49-F238E27FC236}">
                <a16:creationId xmlns:a16="http://schemas.microsoft.com/office/drawing/2014/main" id="{49AA7604-3236-498A-987B-4860974D566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5603" y="1959036"/>
            <a:ext cx="2685222" cy="2939927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D206946B-2824-4D00-8009-35EF03A84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E82834-A918-4DB3-9B83-B0341B326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1CB0C5-EA70-E6EA-C981-72B08D28026E}"/>
              </a:ext>
            </a:extLst>
          </p:cNvPr>
          <p:cNvSpPr txBox="1"/>
          <p:nvPr/>
        </p:nvSpPr>
        <p:spPr>
          <a:xfrm>
            <a:off x="3727177" y="1106559"/>
            <a:ext cx="4572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/>
              <a:t>  * Електричний нагрівальний елемент нагріває воду в резервуарі.</a:t>
            </a:r>
          </a:p>
          <a:p>
            <a:r>
              <a:rPr lang="uk-UA"/>
              <a:t>   * Контролер регулює потужність нагрівача для досягнення та підтримки заданої температури.</a:t>
            </a:r>
          </a:p>
          <a:p>
            <a:r>
              <a:rPr lang="uk-UA"/>
              <a:t>   * Датчик температури постійно вимірює температуру води.</a:t>
            </a:r>
          </a:p>
          <a:p>
            <a:r>
              <a:rPr lang="uk-UA"/>
              <a:t>   * Контролер порівнює виміряну температуру із заданою та коригує роботу нагрівача.</a:t>
            </a:r>
          </a:p>
          <a:p>
            <a:r>
              <a:rPr lang="uk-UA"/>
              <a:t>   * Теплоізоляція корпусу мінімізує втрати тепла, забезпечуючи стабільність температури та економію енергії.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E8415D-DA35-37C8-25D5-8D38F009DDEB}"/>
              </a:ext>
            </a:extLst>
          </p:cNvPr>
          <p:cNvSpPr txBox="1"/>
          <p:nvPr/>
        </p:nvSpPr>
        <p:spPr>
          <a:xfrm>
            <a:off x="3906078" y="4654785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/>
              <a:t> * Система захисту від перегріву автоматично вимикає нагрівач у разі перевищення допустимої температури.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133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95E6A9-F018-4532-A3F1-EAC28CC57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346095" y="136523"/>
            <a:ext cx="7418353" cy="829935"/>
          </a:xfrm>
        </p:spPr>
        <p:txBody>
          <a:bodyPr/>
          <a:lstStyle/>
          <a:p>
            <a:br>
              <a:rPr lang="uk-UA"/>
            </a:br>
            <a:r>
              <a:rPr lang="ru-UA"/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565CEA-2F02-4398-9456-FE448FEA9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66245"/>
            <a:ext cx="8342993" cy="1785258"/>
          </a:xfrm>
        </p:spPr>
        <p:txBody>
          <a:bodyPr/>
          <a:lstStyle/>
          <a:p>
            <a:r>
              <a:rPr lang="ru-RU">
                <a:solidFill>
                  <a:srgbClr val="000000"/>
                </a:solidFill>
              </a:rPr>
              <a:t>      </a:t>
            </a:r>
            <a:r>
              <a:rPr lang="ru-RU" sz="1400">
                <a:solidFill>
                  <a:srgbClr val="000000"/>
                </a:solidFill>
              </a:rPr>
              <a:t>.</a:t>
            </a:r>
            <a:endParaRPr lang="ru-UA" sz="140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8EFB2F-4018-4D81-A82E-E09EB216C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4FFF66-34AE-4269-993F-7FB817732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DE28E2-760D-4C94-B3A4-DD77069C2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272" y="3655966"/>
            <a:ext cx="3860576" cy="24446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077171-061B-42EB-97E9-C1CA6841B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470" y="1222168"/>
            <a:ext cx="3785524" cy="220683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0E1856A-6408-4A45-B328-168BE46B1EFC}"/>
              </a:ext>
            </a:extLst>
          </p:cNvPr>
          <p:cNvSpPr/>
          <p:nvPr/>
        </p:nvSpPr>
        <p:spPr>
          <a:xfrm>
            <a:off x="483271" y="1309341"/>
            <a:ext cx="4572000" cy="522957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UA" b="1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це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колірний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простір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який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визначається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трьома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координатами:</a:t>
            </a:r>
            <a:endParaRPr lang="ru-UA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Описує</a:t>
            </a:r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яскравість зразка</a:t>
            </a:r>
            <a:endParaRPr lang="ru-UA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Описує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положення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кольору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осі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червоно-зелений</a:t>
            </a:r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(ступінь насичення при позитивному значенні - червоного кольору, при нулі сірого та при негативному зеленого кольору)</a:t>
            </a:r>
            <a:endParaRPr lang="ru-UA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UA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:Описує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положення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кольору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на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осі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жовто-синій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(ступінь насичення при позитивному значенні - жовтого кольору, при нулі сірого та при негативному синього кольору)</a:t>
            </a:r>
            <a:endParaRPr lang="ru-UA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UA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а/б</a:t>
            </a:r>
            <a:r>
              <a:rPr lang="uk-UA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Відношення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координат  для характеристики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відтінку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червоного</a:t>
            </a:r>
            <a:r>
              <a:rPr lang="ru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UA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кольору</a:t>
            </a:r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томатного зразка</a:t>
            </a:r>
            <a:r>
              <a:rPr lang="uk-UA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B5319F-E81F-3DE3-DFEC-ED3B55D859BF}"/>
              </a:ext>
            </a:extLst>
          </p:cNvPr>
          <p:cNvSpPr txBox="1"/>
          <p:nvPr/>
        </p:nvSpPr>
        <p:spPr>
          <a:xfrm>
            <a:off x="1907276" y="375936"/>
            <a:ext cx="68571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800" b="1" ker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ColorFlex EZ Tomato </a:t>
            </a:r>
            <a:endParaRPr lang="uk-UA" sz="2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68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2E9892-15F1-47B8-A1D5-60446CA24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err="1"/>
              <a:t>Муфільна</a:t>
            </a:r>
            <a:r>
              <a:rPr lang="uk-UA"/>
              <a:t> піч</a:t>
            </a:r>
            <a:endParaRPr lang="ru-UA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16CD98C4-D94B-4E18-89D0-87EEC1E98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0338"/>
            <a:ext cx="4525963" cy="4525963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345C7660-5AF5-455B-ADDB-25B040B3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E242E0-F684-4A6D-A6D7-826075112D90}" type="datetime1">
              <a:rPr lang="ru-RU" smtClean="0"/>
              <a:pPr>
                <a:defRPr/>
              </a:pPr>
              <a:t>17.02.2025</a:t>
            </a:fld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0DD353-7C30-4788-9290-634EE9AAB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1B951F-D866-4EAA-8BCC-489F68AAED3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A8A508-1166-4A5A-7686-8E465A0B3A0F}"/>
              </a:ext>
            </a:extLst>
          </p:cNvPr>
          <p:cNvSpPr txBox="1"/>
          <p:nvPr/>
        </p:nvSpPr>
        <p:spPr>
          <a:xfrm>
            <a:off x="4306888" y="3122594"/>
            <a:ext cx="4572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/>
              <a:t>Принцип роботи</a:t>
            </a:r>
            <a:r>
              <a:rPr lang="uk-UA"/>
              <a:t>:</a:t>
            </a:r>
          </a:p>
          <a:p>
            <a:r>
              <a:rPr lang="uk-UA"/>
              <a:t> * Електричний струм проходить через нагрівальні елементи, розжарюючи їх.</a:t>
            </a:r>
          </a:p>
          <a:p>
            <a:r>
              <a:rPr lang="uk-UA"/>
              <a:t> * Тепло від нагрівальних елементів передається муфелю, який нагріває вміщений у нього матеріал.</a:t>
            </a:r>
          </a:p>
          <a:p>
            <a:r>
              <a:rPr lang="uk-UA"/>
              <a:t> * Теплоізоляція запобігає втратам тепла, забезпечуючи ефективний та рівномірний нагрів.</a:t>
            </a:r>
          </a:p>
          <a:p>
            <a:r>
              <a:rPr lang="uk-UA"/>
              <a:t> * Система керування контролює температуру та підтримує її на заданому рівні.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F2EC29-B6D1-07F5-2ADE-68B3F44ECB91}"/>
              </a:ext>
            </a:extLst>
          </p:cNvPr>
          <p:cNvSpPr txBox="1"/>
          <p:nvPr/>
        </p:nvSpPr>
        <p:spPr>
          <a:xfrm>
            <a:off x="4306888" y="1380338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/>
              <a:t>Муфельна піч</a:t>
            </a:r>
            <a:r>
              <a:rPr lang="ru-RU"/>
              <a:t>– це електронагрівальний пристрій, призначений для нагрівання матеріалів до високих температур</a:t>
            </a:r>
            <a:endParaRPr lang="uk-UA"/>
          </a:p>
        </p:txBody>
      </p:sp>
      <p:sp>
        <p:nvSpPr>
          <p:cNvPr id="10" name="Блок-схема: перфострічка 9">
            <a:extLst>
              <a:ext uri="{FF2B5EF4-FFF2-40B4-BE49-F238E27FC236}">
                <a16:creationId xmlns:a16="http://schemas.microsoft.com/office/drawing/2014/main" id="{DBF1EFFB-1F49-131A-6005-8F75B18AA26A}"/>
              </a:ext>
            </a:extLst>
          </p:cNvPr>
          <p:cNvSpPr/>
          <p:nvPr/>
        </p:nvSpPr>
        <p:spPr>
          <a:xfrm>
            <a:off x="4352925" y="1113184"/>
            <a:ext cx="4525963" cy="1559360"/>
          </a:xfrm>
          <a:prstGeom prst="flowChartPunchedTape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11310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15920</TotalTime>
  <Words>1789</Words>
  <Application>Microsoft Office PowerPoint</Application>
  <PresentationFormat>Екран (4:3)</PresentationFormat>
  <Paragraphs>195</Paragraphs>
  <Slides>23</Slides>
  <Notes>2</Notes>
  <HiddenSlides>0</HiddenSlides>
  <MMClips>9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9" baseType="lpstr">
      <vt:lpstr>Aptos</vt:lpstr>
      <vt:lpstr>Arial</vt:lpstr>
      <vt:lpstr>Calibri</vt:lpstr>
      <vt:lpstr>helvetica-light</vt:lpstr>
      <vt:lpstr>Times New Roman</vt:lpstr>
      <vt:lpstr>Тема Office</vt:lpstr>
      <vt:lpstr>Принципи роботи  лабораторного обладнання</vt:lpstr>
      <vt:lpstr>Види лабораторного обладнання за призначенням</vt:lpstr>
      <vt:lpstr>Види лабораторного обладнання за призначенням</vt:lpstr>
      <vt:lpstr>Аналізатор комбінований SevenGo Duo Pro SG78 </vt:lpstr>
      <vt:lpstr>Види рефрактометрів</vt:lpstr>
      <vt:lpstr>Рефрактометр Atago RX-5000</vt:lpstr>
      <vt:lpstr>Водяна баня</vt:lpstr>
      <vt:lpstr>  </vt:lpstr>
      <vt:lpstr>Муфільна піч</vt:lpstr>
      <vt:lpstr>848 Titrino Plus</vt:lpstr>
      <vt:lpstr>Термостат сухоповітряний</vt:lpstr>
      <vt:lpstr>Спектрофотометр Helios Epsilon</vt:lpstr>
      <vt:lpstr>Стерилізатор сухоповітряний</vt:lpstr>
      <vt:lpstr>Полуменевий фотометр СL 378</vt:lpstr>
      <vt:lpstr>Центрифуга</vt:lpstr>
      <vt:lpstr>Гігрометр</vt:lpstr>
      <vt:lpstr>Аналізатор вологи XM 10 SE</vt:lpstr>
      <vt:lpstr>Турбідиметр TB 210 IR</vt:lpstr>
      <vt:lpstr>Ваги лабораторні</vt:lpstr>
      <vt:lpstr>Портативний іономір И-160 МИ</vt:lpstr>
      <vt:lpstr>Мікроскоп</vt:lpstr>
      <vt:lpstr>Витяжна шафа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isa</dc:creator>
  <cp:lastModifiedBy>Данілич .</cp:lastModifiedBy>
  <cp:revision>1279</cp:revision>
  <cp:lastPrinted>2014-03-19T06:55:55Z</cp:lastPrinted>
  <dcterms:created xsi:type="dcterms:W3CDTF">2008-12-25T18:33:43Z</dcterms:created>
  <dcterms:modified xsi:type="dcterms:W3CDTF">2025-02-17T08:37:04Z</dcterms:modified>
</cp:coreProperties>
</file>