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Roboto" panose="020B0604020202020204" charset="0"/>
      <p:regular r:id="rId12"/>
      <p:bold r:id="rId13"/>
      <p:italic r:id="rId14"/>
      <p:boldItalic r:id="rId15"/>
    </p:embeddedFont>
    <p:embeddedFont>
      <p:font typeface="Roboto Medium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1" d="100"/>
          <a:sy n="101" d="100"/>
        </p:scale>
        <p:origin x="-48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22452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26b7d04a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26b7d04a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6b7d04ab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6b7d04ab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26b7d04ab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26b7d04ab2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26b7d04ab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26b7d04ab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26b7d04ab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26b7d04ab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6b7d04ab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6b7d04ab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26b7d04ab2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26b7d04ab2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6b7d04ab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26b7d04ab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85C6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677675" y="1131462"/>
            <a:ext cx="5392200" cy="13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68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Олена Пчілка - не лише матір Лесі Українки. Новий погляд на мисткиню</a:t>
            </a:r>
            <a:endParaRPr sz="700" b="1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4581427" y="3610466"/>
            <a:ext cx="4457414" cy="970959"/>
          </a:xfrm>
          <a:prstGeom prst="rect">
            <a:avLst/>
          </a:prstGeom>
          <a:solidFill>
            <a:srgbClr val="0070C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uk" sz="1600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Підготувала </a:t>
            </a:r>
            <a:r>
              <a:rPr lang="uk" sz="1600" i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студентка ЛНУ ім.Ф.Франка факультету </a:t>
            </a:r>
            <a:r>
              <a:rPr lang="uk" sz="1600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журналістики ЖРН-11С, Радченко Юлія</a:t>
            </a:r>
            <a:endParaRPr sz="1600" i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endParaRPr sz="2000" dirty="0">
              <a:solidFill>
                <a:schemeClr val="bg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71975" y="0"/>
            <a:ext cx="434965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142018" y="284769"/>
            <a:ext cx="5931300" cy="1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8446"/>
              <a:buFont typeface="Arial"/>
              <a:buNone/>
            </a:pPr>
            <a:r>
              <a:rPr lang="uk" sz="2861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Roboto Medium"/>
                <a:sym typeface="Roboto Medium"/>
              </a:rPr>
              <a:t>Олена Пчілка: реаніматорка української культур</a:t>
            </a:r>
            <a:r>
              <a:rPr lang="uk" sz="2861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и</a:t>
            </a:r>
            <a:endParaRPr sz="2861"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0" lvl="0" indent="0" algn="l" rtl="0">
              <a:spcBef>
                <a:spcPts val="3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188536" y="1621409"/>
            <a:ext cx="5478464" cy="299772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uk-UA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Видала книгу «український народний орнамент: вишивки, тканини, писанки».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uk-UA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 </a:t>
            </a:r>
            <a:r>
              <a:rPr lang="uk-U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поважали не лише як господиню великої зразкової сім’ї, а й за її публіцистику і перекладацький </a:t>
            </a:r>
            <a:r>
              <a:rPr lang="uk-UA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фах.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uk-UA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Її </a:t>
            </a:r>
            <a:r>
              <a:rPr lang="uk-UA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збірку віршів «думки-мережанки» цитувала вся тодішня творча </a:t>
            </a:r>
            <a:r>
              <a:rPr lang="uk-UA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еліта.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ct val="78571"/>
              <a:buNone/>
            </a:pPr>
            <a:r>
              <a:rPr lang="uk-UA" sz="1400" dirty="0">
                <a:solidFill>
                  <a:schemeClr val="tx1"/>
                </a:solidFill>
              </a:rPr>
              <a:t>Вона була єдиною жінкою, яка </a:t>
            </a:r>
            <a:r>
              <a:rPr lang="uk-UA" sz="1400" dirty="0" smtClean="0">
                <a:solidFill>
                  <a:schemeClr val="tx1"/>
                </a:solidFill>
              </a:rPr>
              <a:t>поїхала </a:t>
            </a:r>
            <a:r>
              <a:rPr lang="uk-UA" sz="1400" dirty="0">
                <a:solidFill>
                  <a:schemeClr val="tx1"/>
                </a:solidFill>
              </a:rPr>
              <a:t>в складі делегації українських інтелігентів на перемовини до царського прем’єра добиватися скасування Емського указу</a:t>
            </a:r>
            <a:endPara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0" marR="381000" lvl="0" indent="0" algn="ctr" rtl="0">
              <a:lnSpc>
                <a:spcPct val="130000"/>
              </a:lnSpc>
              <a:spcBef>
                <a:spcPts val="1700"/>
              </a:spcBef>
              <a:spcAft>
                <a:spcPts val="0"/>
              </a:spcAft>
              <a:buNone/>
            </a:pPr>
            <a:endParaRPr sz="1350" i="1" dirty="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endParaRPr sz="1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1959" y="0"/>
            <a:ext cx="346339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9138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664800" y="445025"/>
            <a:ext cx="5167500" cy="1044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100"/>
              </a:spcAft>
              <a:buSzPct val="57894"/>
            </a:pPr>
            <a:r>
              <a:rPr lang="uk-UA" sz="24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Моду на вишиванки і українську мову ввела Олена Пчілка</a:t>
            </a:r>
            <a:r>
              <a:rPr lang="uk-UA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/>
            </a:r>
            <a:br>
              <a:rPr lang="uk-UA" sz="18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</a:br>
            <a:endParaRPr sz="18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664575" y="1480007"/>
            <a:ext cx="5167500" cy="30888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r>
              <a:rPr lang="uk-UA" dirty="0">
                <a:solidFill>
                  <a:schemeClr val="tx1"/>
                </a:solidFill>
              </a:rPr>
              <a:t>Вона першою запровадила моду на вишиванки серед тогочасних </a:t>
            </a:r>
            <a:r>
              <a:rPr lang="uk-UA" dirty="0" smtClean="0">
                <a:solidFill>
                  <a:schemeClr val="tx1"/>
                </a:solidFill>
              </a:rPr>
              <a:t>жінок;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Олена Пчілка сміливо змінювала ошатні аристократичні сукні і пишні зачіски на народний український стрій з косою та </a:t>
            </a:r>
            <a:r>
              <a:rPr lang="uk-UA" dirty="0" smtClean="0">
                <a:solidFill>
                  <a:schemeClr val="tx1"/>
                </a:solidFill>
              </a:rPr>
              <a:t>вінком;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Олена </a:t>
            </a:r>
            <a:r>
              <a:rPr lang="uk-UA" dirty="0">
                <a:solidFill>
                  <a:schemeClr val="tx1"/>
                </a:solidFill>
              </a:rPr>
              <a:t>пчілка стала першою збирачкою і </a:t>
            </a:r>
            <a:r>
              <a:rPr lang="uk-UA" dirty="0" err="1">
                <a:solidFill>
                  <a:schemeClr val="tx1"/>
                </a:solidFill>
              </a:rPr>
              <a:t>знавчинею</a:t>
            </a:r>
            <a:r>
              <a:rPr lang="uk-UA" dirty="0">
                <a:solidFill>
                  <a:schemeClr val="tx1"/>
                </a:solidFill>
              </a:rPr>
              <a:t> українського </a:t>
            </a:r>
            <a:r>
              <a:rPr lang="uk-UA" dirty="0" smtClean="0">
                <a:solidFill>
                  <a:schemeClr val="tx1"/>
                </a:solidFill>
              </a:rPr>
              <a:t>орнаменту;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Першою </a:t>
            </a:r>
            <a:r>
              <a:rPr lang="uk-UA" dirty="0">
                <a:solidFill>
                  <a:schemeClr val="tx1"/>
                </a:solidFill>
              </a:rPr>
              <a:t>впорядкувала і видала книжку про особливості і види наших розписів, узорів з 23 кольоровими замальовками писанок і вишивок. </a:t>
            </a:r>
            <a:endParaRPr lang="uk-UA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33032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16041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uk-UA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Матір націоналізму</a:t>
            </a:r>
            <a:endParaRPr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52152" cy="34164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uk-UA" sz="1200" dirty="0" smtClean="0">
                <a:solidFill>
                  <a:schemeClr val="tx1"/>
                </a:solidFill>
              </a:rPr>
              <a:t>В </a:t>
            </a:r>
            <a:r>
              <a:rPr lang="uk-UA" sz="1200" dirty="0">
                <a:solidFill>
                  <a:schemeClr val="tx1"/>
                </a:solidFill>
              </a:rPr>
              <a:t>обстоюванні національної ідеї Ольга Косач була послідовною. Входила у керівні органи створюваних громадівцями українських інституцій, підписувала петиції й вимоги до чинної влади</a:t>
            </a:r>
            <a:r>
              <a:rPr lang="uk-UA" sz="1200" dirty="0" smtClean="0">
                <a:solidFill>
                  <a:schemeClr val="tx1"/>
                </a:solidFill>
              </a:rPr>
              <a:t>.</a:t>
            </a:r>
          </a:p>
          <a:p>
            <a:endParaRPr lang="uk-UA" sz="1200" dirty="0">
              <a:solidFill>
                <a:schemeClr val="tx1"/>
              </a:solidFill>
            </a:endParaRPr>
          </a:p>
          <a:p>
            <a:r>
              <a:rPr lang="uk-UA" sz="1200" dirty="0" smtClean="0">
                <a:solidFill>
                  <a:schemeClr val="tx1"/>
                </a:solidFill>
              </a:rPr>
              <a:t>Понад </a:t>
            </a:r>
            <a:r>
              <a:rPr lang="uk-UA" sz="1200" dirty="0">
                <a:solidFill>
                  <a:schemeClr val="tx1"/>
                </a:solidFill>
              </a:rPr>
              <a:t>10 років була видавцем патріотичного журналу «Рідний Край</a:t>
            </a:r>
            <a:r>
              <a:rPr lang="uk-UA" sz="1200" dirty="0" smtClean="0">
                <a:solidFill>
                  <a:schemeClr val="tx1"/>
                </a:solidFill>
              </a:rPr>
              <a:t>»</a:t>
            </a:r>
          </a:p>
          <a:p>
            <a:endParaRPr lang="uk-UA" sz="1200" dirty="0">
              <a:solidFill>
                <a:schemeClr val="tx1"/>
              </a:solidFill>
            </a:endParaRPr>
          </a:p>
          <a:p>
            <a:r>
              <a:rPr lang="uk-UA" sz="1200" dirty="0">
                <a:solidFill>
                  <a:schemeClr val="tx1"/>
                </a:solidFill>
              </a:rPr>
              <a:t>За власний кошт видала «Співомовки» Степана Руданського і скуповувала українські книжки для клубної </a:t>
            </a:r>
            <a:r>
              <a:rPr lang="uk-UA" sz="1200" dirty="0" smtClean="0">
                <a:solidFill>
                  <a:schemeClr val="tx1"/>
                </a:solidFill>
              </a:rPr>
              <a:t>бібліотеки.</a:t>
            </a:r>
          </a:p>
          <a:p>
            <a:endParaRPr lang="uk-UA" sz="1200" dirty="0">
              <a:solidFill>
                <a:schemeClr val="tx1"/>
              </a:solidFill>
            </a:endParaRPr>
          </a:p>
          <a:p>
            <a:r>
              <a:rPr lang="uk-UA" sz="1200" dirty="0" smtClean="0">
                <a:solidFill>
                  <a:schemeClr val="tx1"/>
                </a:solidFill>
              </a:rPr>
              <a:t>За </a:t>
            </a:r>
            <a:r>
              <a:rPr lang="uk-UA" sz="1200" dirty="0">
                <a:solidFill>
                  <a:schemeClr val="tx1"/>
                </a:solidFill>
              </a:rPr>
              <a:t>більшовиків, у 1920 році, під час святкування дня народження Тараса Шевченка у Гадяцькій гімназії Ольга Петрівна огорнула погруддя поета національним синьо-жовтим стягом.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200" dirty="0">
              <a:solidFill>
                <a:srgbClr val="3F3F42"/>
              </a:solidFill>
              <a:highlight>
                <a:srgbClr val="FDFDFD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2110" y="0"/>
            <a:ext cx="36718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847800" y="445024"/>
            <a:ext cx="4984500" cy="1053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Д</a:t>
            </a:r>
            <a:r>
              <a:rPr lang="uk" sz="24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іти </a:t>
            </a:r>
            <a:r>
              <a:rPr lang="uk" sz="24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– се наш дорогий скарб, се - наша надія, се – молода Україна</a:t>
            </a:r>
            <a:endParaRPr sz="2400"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847800" y="1809945"/>
            <a:ext cx="4984500" cy="275892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uk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иховала </a:t>
            </a:r>
            <a:r>
              <a:rPr lang="uk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шість талановитих українців. Найстарший Михайло – фізик, Микола – організатор волинської «Просвіти». Дочка </a:t>
            </a:r>
            <a:r>
              <a:rPr lang="uk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Леся </a:t>
            </a:r>
            <a:r>
              <a:rPr lang="uk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письменниця, Ізидора - членкиня-кореспондентка Української вільної академії наук, Ольга - літературознавиця, етнографиня, а Оксана – музикантка. </a:t>
            </a:r>
            <a:endParaRPr sz="2000" dirty="0"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72170" y="0"/>
            <a:ext cx="455299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02273" y="379038"/>
            <a:ext cx="5185200" cy="4033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Феміністка</a:t>
            </a:r>
            <a:endParaRPr sz="3200"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276700" cy="341640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r>
              <a:rPr lang="uk-U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Пчілка видала перший феміністичний альманах «Перший вінок</a:t>
            </a:r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».</a:t>
            </a:r>
          </a:p>
          <a:p>
            <a:endParaRPr lang="uk-UA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Олена </a:t>
            </a:r>
            <a:r>
              <a:rPr lang="uk-UA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Пчілка написала три феміністичні твори: </a:t>
            </a:r>
            <a:r>
              <a:rPr lang="uk-UA" sz="1400" dirty="0">
                <a:solidFill>
                  <a:schemeClr val="tx1"/>
                </a:solidFill>
              </a:rPr>
              <a:t>«Товаришки», «За правдою», «Світло добра і любові</a:t>
            </a:r>
            <a:r>
              <a:rPr lang="uk-UA" sz="1400" dirty="0" smtClean="0">
                <a:solidFill>
                  <a:schemeClr val="tx1"/>
                </a:solidFill>
              </a:rPr>
              <a:t>»;</a:t>
            </a:r>
          </a:p>
          <a:p>
            <a:pPr marL="114300" indent="0">
              <a:buNone/>
            </a:pPr>
            <a:endParaRPr lang="uk-UA" sz="1400" dirty="0">
              <a:solidFill>
                <a:schemeClr val="tx1"/>
              </a:solidFill>
            </a:endParaRPr>
          </a:p>
          <a:p>
            <a:r>
              <a:rPr lang="uk-UA" sz="1400" dirty="0">
                <a:solidFill>
                  <a:schemeClr val="tx1"/>
                </a:solidFill>
              </a:rPr>
              <a:t>Пчілка була першою українкою, чий чоловік пішов </a:t>
            </a:r>
            <a:r>
              <a:rPr lang="uk-UA" sz="1400" dirty="0" smtClean="0">
                <a:solidFill>
                  <a:schemeClr val="tx1"/>
                </a:solidFill>
              </a:rPr>
              <a:t>у декретну відпустку;</a:t>
            </a:r>
          </a:p>
          <a:p>
            <a:endParaRPr lang="uk-UA" sz="1400" dirty="0">
              <a:solidFill>
                <a:schemeClr val="tx1"/>
              </a:solidFill>
            </a:endParaRPr>
          </a:p>
          <a:p>
            <a:r>
              <a:rPr lang="uk-UA" sz="1400" dirty="0">
                <a:solidFill>
                  <a:schemeClr val="tx1"/>
                </a:solidFill>
              </a:rPr>
              <a:t>Після народження </a:t>
            </a:r>
            <a:r>
              <a:rPr lang="uk-UA" sz="1400" dirty="0" smtClean="0">
                <a:solidFill>
                  <a:schemeClr val="tx1"/>
                </a:solidFill>
              </a:rPr>
              <a:t>Лесі </a:t>
            </a:r>
            <a:r>
              <a:rPr lang="uk-UA" sz="1400" dirty="0">
                <a:solidFill>
                  <a:schemeClr val="tx1"/>
                </a:solidFill>
              </a:rPr>
              <a:t>Ольга Петрівна дуже погано </a:t>
            </a:r>
            <a:r>
              <a:rPr lang="uk-UA" sz="1400" dirty="0" err="1" smtClean="0">
                <a:solidFill>
                  <a:schemeClr val="tx1"/>
                </a:solidFill>
              </a:rPr>
              <a:t>почувалася,і</a:t>
            </a:r>
            <a:r>
              <a:rPr lang="uk-UA" sz="1400" dirty="0" smtClean="0">
                <a:solidFill>
                  <a:schemeClr val="tx1"/>
                </a:solidFill>
              </a:rPr>
              <a:t> </a:t>
            </a:r>
            <a:r>
              <a:rPr lang="uk-UA" sz="1400" dirty="0">
                <a:solidFill>
                  <a:schemeClr val="tx1"/>
                </a:solidFill>
              </a:rPr>
              <a:t>їй приписали відпочинок на курорті, куди вона й поїхала, залишивши чоловіка з немовлям. Петро Косач спеціально для цього взяв відпустку на службі, а працював він, між іншим, головою Луцько-Дубенського з’їзду мирових посередників.</a:t>
            </a:r>
          </a:p>
          <a:p>
            <a:pPr marL="381000" marR="381000" lvl="0" indent="0" algn="ctr" rtl="0">
              <a:lnSpc>
                <a:spcPct val="13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ct val="81481"/>
              <a:buFont typeface="Arial"/>
              <a:buNone/>
            </a:pPr>
            <a:endParaRPr sz="1350" i="1" dirty="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8750" y="0"/>
            <a:ext cx="35052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6B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424823" y="226242"/>
            <a:ext cx="8021594" cy="2733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>
              <a:spcBef>
                <a:spcPts val="1100"/>
              </a:spcBef>
            </a:pPr>
            <a:r>
              <a:rPr lang="uk-UA" sz="27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Олена Пчілка видавала єдиний український журнал для дітей у Російській імперії</a:t>
            </a:r>
            <a:r>
              <a:rPr lang="uk-UA" sz="2000" dirty="0"/>
              <a:t/>
            </a:r>
            <a:br>
              <a:rPr lang="uk-UA" sz="2000" dirty="0"/>
            </a:br>
            <a:endParaRPr sz="1900" b="1" dirty="0">
              <a:highlight>
                <a:srgbClr val="FFFFFF"/>
              </a:highlight>
            </a:endParaRPr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699" y="1451727"/>
            <a:ext cx="5485785" cy="311714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114300" indent="0">
              <a:buNone/>
            </a:pPr>
            <a:r>
              <a:rPr lang="uk-UA" sz="2000" dirty="0">
                <a:solidFill>
                  <a:schemeClr val="tx1"/>
                </a:solidFill>
              </a:rPr>
              <a:t>КАЗКИ ІЗ ПІДПИСОМ «БАБУСЯ</a:t>
            </a:r>
            <a:r>
              <a:rPr lang="uk-UA" sz="2000" dirty="0" smtClean="0">
                <a:solidFill>
                  <a:schemeClr val="tx1"/>
                </a:solidFill>
              </a:rPr>
              <a:t>»:</a:t>
            </a:r>
            <a:endParaRPr lang="uk-UA" sz="2000" dirty="0">
              <a:solidFill>
                <a:schemeClr val="tx1"/>
              </a:solidFill>
            </a:endParaRPr>
          </a:p>
          <a:p>
            <a:endParaRPr lang="uk-UA" sz="2000" dirty="0" smtClean="0">
              <a:solidFill>
                <a:schemeClr val="tx1"/>
              </a:solidFill>
            </a:endParaRPr>
          </a:p>
          <a:p>
            <a:endParaRPr lang="uk-UA" sz="2000" dirty="0">
              <a:solidFill>
                <a:schemeClr val="tx1"/>
              </a:solidFill>
            </a:endParaRPr>
          </a:p>
          <a:p>
            <a:r>
              <a:rPr lang="uk-UA" sz="2000" dirty="0" smtClean="0">
                <a:solidFill>
                  <a:schemeClr val="tx1"/>
                </a:solidFill>
              </a:rPr>
              <a:t>Кожен </a:t>
            </a:r>
            <a:r>
              <a:rPr lang="uk-UA" sz="2000" dirty="0">
                <a:solidFill>
                  <a:schemeClr val="tx1"/>
                </a:solidFill>
              </a:rPr>
              <a:t>номер «Молодої України» містив фольклорні зразки різних жанрів: казки, ігри, пісеньки, загадки, прислів’я, приказки, колядки та </a:t>
            </a:r>
            <a:r>
              <a:rPr lang="uk-UA" sz="2000" dirty="0" smtClean="0">
                <a:solidFill>
                  <a:schemeClr val="tx1"/>
                </a:solidFill>
              </a:rPr>
              <a:t>щедрівки та інші. </a:t>
            </a:r>
            <a:r>
              <a:rPr lang="uk-UA" sz="2000" dirty="0">
                <a:solidFill>
                  <a:schemeClr val="tx1"/>
                </a:solidFill>
              </a:rPr>
              <a:t>На сторінках журналу чи не вперше з’явилися широко відомі сьогодні українські народні </a:t>
            </a:r>
            <a:r>
              <a:rPr lang="uk-UA" sz="2000" dirty="0" smtClean="0">
                <a:solidFill>
                  <a:schemeClr val="tx1"/>
                </a:solidFill>
              </a:rPr>
              <a:t>казки;</a:t>
            </a:r>
          </a:p>
          <a:p>
            <a:endParaRPr lang="uk-UA" sz="2000" dirty="0">
              <a:solidFill>
                <a:schemeClr val="tx1"/>
              </a:solidFill>
            </a:endParaRPr>
          </a:p>
          <a:p>
            <a:r>
              <a:rPr lang="uk-UA" sz="2000" dirty="0" smtClean="0">
                <a:solidFill>
                  <a:schemeClr val="tx1"/>
                </a:solidFill>
              </a:rPr>
              <a:t>Олена </a:t>
            </a:r>
            <a:r>
              <a:rPr lang="uk-UA" sz="2000" dirty="0">
                <a:solidFill>
                  <a:schemeClr val="tx1"/>
                </a:solidFill>
              </a:rPr>
              <a:t>Пчілка переказує їх майже без відхилень, дотримуючись уснопоетичної традиції, і підписує просто і тепло — «Бабуся». </a:t>
            </a:r>
            <a:endParaRPr lang="uk-UA" sz="2000" dirty="0" smtClean="0">
              <a:solidFill>
                <a:schemeClr val="tx1"/>
              </a:solidFill>
            </a:endParaRPr>
          </a:p>
          <a:p>
            <a:endParaRPr lang="uk-UA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7000"/>
              </a:lnSpc>
              <a:spcBef>
                <a:spcPts val="1200"/>
              </a:spcBef>
              <a:spcAft>
                <a:spcPts val="11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 dirty="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6787" y="1557976"/>
            <a:ext cx="28194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85C6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808131" y="408418"/>
            <a:ext cx="499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/>
            <a:r>
              <a:rPr lang="uk-UA" sz="2700" b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Ольга Косач – перша жінка-борець за українську мову</a:t>
            </a:r>
            <a:r>
              <a:rPr lang="uk-UA" dirty="0">
                <a:solidFill>
                  <a:schemeClr val="tx1"/>
                </a:solidFill>
              </a:rPr>
              <a:t/>
            </a:r>
            <a:br>
              <a:rPr lang="uk-UA" dirty="0">
                <a:solidFill>
                  <a:schemeClr val="tx1"/>
                </a:solidFill>
              </a:rPr>
            </a:br>
            <a:endParaRPr dirty="0"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676454" y="1489434"/>
            <a:ext cx="5301796" cy="333709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endParaRPr lang="uk-UA" dirty="0" smtClean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  <a:p>
            <a:r>
              <a:rPr lang="uk-UA" sz="5600" dirty="0" smtClean="0">
                <a:solidFill>
                  <a:schemeClr val="tx1"/>
                </a:solidFill>
              </a:rPr>
              <a:t>Ольга </a:t>
            </a:r>
            <a:r>
              <a:rPr lang="uk-UA" sz="5600" dirty="0">
                <a:solidFill>
                  <a:schemeClr val="tx1"/>
                </a:solidFill>
              </a:rPr>
              <a:t>Петрівна всіма силами протистояла русифікації – навіть дітей не віддавала до російськомовних шкіл, навчаючи їх </a:t>
            </a:r>
            <a:r>
              <a:rPr lang="uk-UA" sz="5600" dirty="0" smtClean="0">
                <a:solidFill>
                  <a:schemeClr val="tx1"/>
                </a:solidFill>
              </a:rPr>
              <a:t>вдома.</a:t>
            </a:r>
          </a:p>
          <a:p>
            <a:endParaRPr lang="uk-UA" sz="5600" dirty="0">
              <a:solidFill>
                <a:schemeClr val="tx1"/>
              </a:solidFill>
            </a:endParaRPr>
          </a:p>
          <a:p>
            <a:r>
              <a:rPr lang="uk-UA" sz="5600" dirty="0" smtClean="0">
                <a:solidFill>
                  <a:schemeClr val="tx1"/>
                </a:solidFill>
              </a:rPr>
              <a:t>На </a:t>
            </a:r>
            <a:r>
              <a:rPr lang="uk-UA" sz="5600" dirty="0">
                <a:solidFill>
                  <a:schemeClr val="tx1"/>
                </a:solidFill>
              </a:rPr>
              <a:t>відкритті пам’ятника Котляревському в Полтаві Олена Пчілка демонстративно виступила українською, попри царську заборону і ризик </a:t>
            </a:r>
            <a:r>
              <a:rPr lang="uk-UA" sz="5600" dirty="0" smtClean="0">
                <a:solidFill>
                  <a:schemeClr val="tx1"/>
                </a:solidFill>
              </a:rPr>
              <a:t>арешту.</a:t>
            </a:r>
          </a:p>
          <a:p>
            <a:endParaRPr lang="uk-UA" sz="5600" dirty="0" smtClean="0">
              <a:solidFill>
                <a:schemeClr val="tx1"/>
              </a:solidFill>
            </a:endParaRPr>
          </a:p>
          <a:p>
            <a:r>
              <a:rPr lang="uk-UA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Перша з жінок, яка взялася модернізувати і реформувати українську мову. Винайшла слова: мистецтво, нестямний, переможець.</a:t>
            </a:r>
          </a:p>
          <a:p>
            <a:pPr marL="114300" indent="0">
              <a:buNone/>
            </a:pPr>
            <a:endParaRPr lang="uk-UA" sz="56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uk-UA" sz="5600" dirty="0" smtClean="0">
                <a:solidFill>
                  <a:schemeClr val="tx1"/>
                </a:solidFill>
              </a:rPr>
              <a:t>.</a:t>
            </a:r>
            <a:endParaRPr lang="uk-UA" sz="56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uk-UA" sz="5600" dirty="0" smtClean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7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60046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9138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821700" y="445025"/>
            <a:ext cx="501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Перша українська </a:t>
            </a:r>
            <a:r>
              <a:rPr lang="uk-UA" b="1" dirty="0" err="1" smtClean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академчина</a:t>
            </a:r>
            <a:endParaRPr b="1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821625" y="1772239"/>
            <a:ext cx="5010600" cy="279663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З </a:t>
            </a:r>
            <a:r>
              <a:rPr lang="uk-UA" sz="2000" dirty="0">
                <a:solidFill>
                  <a:schemeClr val="tx1"/>
                </a:solidFill>
              </a:rPr>
              <a:t>1925 року член-кореспондент Всеукраїнської академії наук, створеної після встановлення радянської </a:t>
            </a:r>
            <a:r>
              <a:rPr lang="uk-UA" sz="2000" dirty="0" smtClean="0">
                <a:solidFill>
                  <a:schemeClr val="tx1"/>
                </a:solidFill>
              </a:rPr>
              <a:t>влади;</a:t>
            </a:r>
          </a:p>
          <a:p>
            <a:pPr marL="114300" indent="0">
              <a:buNone/>
            </a:pPr>
            <a:endParaRPr lang="uk-UA" sz="2000" dirty="0">
              <a:solidFill>
                <a:schemeClr val="tx1"/>
              </a:solidFill>
            </a:endParaRPr>
          </a:p>
          <a:p>
            <a:r>
              <a:rPr lang="uk-UA" sz="2000" dirty="0" smtClean="0">
                <a:solidFill>
                  <a:schemeClr val="tx1"/>
                </a:solidFill>
              </a:rPr>
              <a:t>Працювала </a:t>
            </a:r>
            <a:r>
              <a:rPr lang="uk-UA" sz="2000" dirty="0">
                <a:solidFill>
                  <a:schemeClr val="tx1"/>
                </a:solidFill>
              </a:rPr>
              <a:t>в різних наукових комісіях аж до смерті у 1930 </a:t>
            </a:r>
            <a:r>
              <a:rPr lang="uk-UA" sz="2000" dirty="0" smtClean="0">
                <a:solidFill>
                  <a:schemeClr val="tx1"/>
                </a:solidFill>
              </a:rPr>
              <a:t>році.</a:t>
            </a:r>
          </a:p>
          <a:p>
            <a:pPr marL="11430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7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5467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570</Words>
  <Application>Microsoft Office PowerPoint</Application>
  <PresentationFormat>Екран (16:9)</PresentationFormat>
  <Paragraphs>56</Paragraphs>
  <Slides>9</Slides>
  <Notes>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Roboto</vt:lpstr>
      <vt:lpstr>Times New Roman</vt:lpstr>
      <vt:lpstr>Roboto Medium</vt:lpstr>
      <vt:lpstr>Simple Light</vt:lpstr>
      <vt:lpstr>Олена Пчілка - не лише матір Лесі Українки. Новий погляд на мисткиню</vt:lpstr>
      <vt:lpstr>Олена Пчілка: реаніматорка української культури </vt:lpstr>
      <vt:lpstr>Моду на вишиванки і українську мову ввела Олена Пчілка </vt:lpstr>
      <vt:lpstr>Матір націоналізму</vt:lpstr>
      <vt:lpstr>Діти – се наш дорогий скарб, се - наша надія, се – молода Україна</vt:lpstr>
      <vt:lpstr>Феміністка</vt:lpstr>
      <vt:lpstr>Олена Пчілка видавала єдиний український журнал для дітей у Російській імперії </vt:lpstr>
      <vt:lpstr>Ольга Косач – перша жінка-борець за українську мову </vt:lpstr>
      <vt:lpstr>Перша українська академчина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Олена Пчілка - не лише матір Лесі Українки. Новий погляд на мисткиню</dc:title>
  <cp:lastModifiedBy>ЮЛЯ</cp:lastModifiedBy>
  <cp:revision>5</cp:revision>
  <dcterms:modified xsi:type="dcterms:W3CDTF">2022-05-03T11:06:12Z</dcterms:modified>
</cp:coreProperties>
</file>