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59" r:id="rId4"/>
    <p:sldId id="262" r:id="rId5"/>
    <p:sldId id="258" r:id="rId6"/>
    <p:sldId id="260" r:id="rId7"/>
    <p:sldId id="264" r:id="rId8"/>
    <p:sldId id="261" r:id="rId9"/>
    <p:sldId id="256" r:id="rId10"/>
    <p:sldId id="265" r:id="rId11"/>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51969F-AAA8-4985-8E39-6F14EFE96FE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UA"/>
          </a:p>
        </p:txBody>
      </p:sp>
      <p:sp>
        <p:nvSpPr>
          <p:cNvPr id="3" name="Подзаголовок 2">
            <a:extLst>
              <a:ext uri="{FF2B5EF4-FFF2-40B4-BE49-F238E27FC236}">
                <a16:creationId xmlns:a16="http://schemas.microsoft.com/office/drawing/2014/main" id="{9C7B85FD-6D23-42E3-8198-0D24626C4B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F96A1F29-77B4-4C6A-9119-09F3A2E5F374}"/>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369B663C-FEDD-4C95-88F7-AE90A3C5F78F}"/>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CCFB0456-1231-4509-817B-2C0D89592311}"/>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3258144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EFC0D3-CCD7-4391-AF8E-CDA772C5B96B}"/>
              </a:ext>
            </a:extLst>
          </p:cNvPr>
          <p:cNvSpPr>
            <a:spLocks noGrp="1"/>
          </p:cNvSpPr>
          <p:nvPr>
            <p:ph type="title"/>
          </p:nvPr>
        </p:nvSpPr>
        <p:spPr/>
        <p:txBody>
          <a:bodyPr/>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4FF259E7-D231-478C-BA80-140AB30BBA7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69045274-55B6-4312-93B0-C21773BEEC1C}"/>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C89BE9EF-4459-4C55-99C4-77F75FC8E5F3}"/>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65FE7064-CAE8-4EC3-AFAA-540D885E6AEE}"/>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2602739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45919C2-CF65-425C-AA80-6D57A39855ED}"/>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B10625FB-0D7F-4D07-B971-EAE2ACB43FD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8BFD90FF-E2CD-4D41-8696-315B836EC8EE}"/>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EE5EF1EE-8FD6-4046-A5F9-80F0158C9DEB}"/>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CDDBCE2D-896C-40AA-B96C-1B339F70EFD0}"/>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158074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9E57B8-F538-4C4A-8CF6-A693B65EFA07}"/>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B5131743-CB2E-4D4A-8BDC-08B7AFAEDDE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8811668B-AADF-4B13-B4DE-AA1C799AAF59}"/>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11FC6721-91E6-49F5-83D3-EEF5FA412604}"/>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A4456618-26F2-41FB-BB2D-30DA998CC634}"/>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1524528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3E3D8F-963D-4ECE-88C1-11C9CB4F49D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UA"/>
          </a:p>
        </p:txBody>
      </p:sp>
      <p:sp>
        <p:nvSpPr>
          <p:cNvPr id="3" name="Текст 2">
            <a:extLst>
              <a:ext uri="{FF2B5EF4-FFF2-40B4-BE49-F238E27FC236}">
                <a16:creationId xmlns:a16="http://schemas.microsoft.com/office/drawing/2014/main" id="{517A273D-53E8-4131-A3F3-584AC8A73A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A7B3F68-8588-478A-9096-A2817F01007F}"/>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8A38EA9D-565E-425E-8F30-0C0DDE27B1F4}"/>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BF3A3124-5A3F-4BBB-A7F2-A5743FA4E0D6}"/>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541530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AF6245-7280-47BB-9EE8-A898201B32DB}"/>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F0E695AA-B5E6-4E22-95A7-2F89817E635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Объект 3">
            <a:extLst>
              <a:ext uri="{FF2B5EF4-FFF2-40B4-BE49-F238E27FC236}">
                <a16:creationId xmlns:a16="http://schemas.microsoft.com/office/drawing/2014/main" id="{25790BF1-D716-43C1-975F-01263A050568}"/>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Дата 4">
            <a:extLst>
              <a:ext uri="{FF2B5EF4-FFF2-40B4-BE49-F238E27FC236}">
                <a16:creationId xmlns:a16="http://schemas.microsoft.com/office/drawing/2014/main" id="{0F0FBB40-1C28-423D-9760-8381DDFFE3C3}"/>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6" name="Нижний колонтитул 5">
            <a:extLst>
              <a:ext uri="{FF2B5EF4-FFF2-40B4-BE49-F238E27FC236}">
                <a16:creationId xmlns:a16="http://schemas.microsoft.com/office/drawing/2014/main" id="{249A9058-031D-41F3-8C8C-4D29815F2D88}"/>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E5A27D0C-1528-4116-81F1-7B13AAC71340}"/>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2862096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33C661-EC37-4292-B60A-0399093BB3AB}"/>
              </a:ext>
            </a:extLst>
          </p:cNvPr>
          <p:cNvSpPr>
            <a:spLocks noGrp="1"/>
          </p:cNvSpPr>
          <p:nvPr>
            <p:ph type="title"/>
          </p:nvPr>
        </p:nvSpPr>
        <p:spPr>
          <a:xfrm>
            <a:off x="839788" y="365125"/>
            <a:ext cx="10515600" cy="1325563"/>
          </a:xfrm>
        </p:spPr>
        <p:txBody>
          <a:bodyPr/>
          <a:lstStyle/>
          <a:p>
            <a:r>
              <a:rPr lang="ru-RU"/>
              <a:t>Образец заголовка</a:t>
            </a:r>
            <a:endParaRPr lang="ru-UA"/>
          </a:p>
        </p:txBody>
      </p:sp>
      <p:sp>
        <p:nvSpPr>
          <p:cNvPr id="3" name="Текст 2">
            <a:extLst>
              <a:ext uri="{FF2B5EF4-FFF2-40B4-BE49-F238E27FC236}">
                <a16:creationId xmlns:a16="http://schemas.microsoft.com/office/drawing/2014/main" id="{73E265AE-DBEF-4139-B848-5126CDE46A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5AE5DBB-F341-4A44-A38F-3E9A3A10D2D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Текст 4">
            <a:extLst>
              <a:ext uri="{FF2B5EF4-FFF2-40B4-BE49-F238E27FC236}">
                <a16:creationId xmlns:a16="http://schemas.microsoft.com/office/drawing/2014/main" id="{0E74E796-2FD9-48E7-893F-4E5820B71C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3FF3B05-6057-4968-BF1E-CBA5B4D4103D}"/>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7" name="Дата 6">
            <a:extLst>
              <a:ext uri="{FF2B5EF4-FFF2-40B4-BE49-F238E27FC236}">
                <a16:creationId xmlns:a16="http://schemas.microsoft.com/office/drawing/2014/main" id="{4C2D3CC0-C7DF-4106-B8F0-6CD8EB28D9AD}"/>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8" name="Нижний колонтитул 7">
            <a:extLst>
              <a:ext uri="{FF2B5EF4-FFF2-40B4-BE49-F238E27FC236}">
                <a16:creationId xmlns:a16="http://schemas.microsoft.com/office/drawing/2014/main" id="{D81B0004-2C88-4511-971A-836AEBF3C26A}"/>
              </a:ext>
            </a:extLst>
          </p:cNvPr>
          <p:cNvSpPr>
            <a:spLocks noGrp="1"/>
          </p:cNvSpPr>
          <p:nvPr>
            <p:ph type="ftr" sz="quarter" idx="11"/>
          </p:nvPr>
        </p:nvSpPr>
        <p:spPr/>
        <p:txBody>
          <a:bodyPr/>
          <a:lstStyle/>
          <a:p>
            <a:endParaRPr lang="ru-UA"/>
          </a:p>
        </p:txBody>
      </p:sp>
      <p:sp>
        <p:nvSpPr>
          <p:cNvPr id="9" name="Номер слайда 8">
            <a:extLst>
              <a:ext uri="{FF2B5EF4-FFF2-40B4-BE49-F238E27FC236}">
                <a16:creationId xmlns:a16="http://schemas.microsoft.com/office/drawing/2014/main" id="{FA119111-CD46-4C19-9653-555BCBCFD02D}"/>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196041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AA2FC6-2C88-4938-95D6-2560CF9F4915}"/>
              </a:ext>
            </a:extLst>
          </p:cNvPr>
          <p:cNvSpPr>
            <a:spLocks noGrp="1"/>
          </p:cNvSpPr>
          <p:nvPr>
            <p:ph type="title"/>
          </p:nvPr>
        </p:nvSpPr>
        <p:spPr/>
        <p:txBody>
          <a:bodyPr/>
          <a:lstStyle/>
          <a:p>
            <a:r>
              <a:rPr lang="ru-RU"/>
              <a:t>Образец заголовка</a:t>
            </a:r>
            <a:endParaRPr lang="ru-UA"/>
          </a:p>
        </p:txBody>
      </p:sp>
      <p:sp>
        <p:nvSpPr>
          <p:cNvPr id="3" name="Дата 2">
            <a:extLst>
              <a:ext uri="{FF2B5EF4-FFF2-40B4-BE49-F238E27FC236}">
                <a16:creationId xmlns:a16="http://schemas.microsoft.com/office/drawing/2014/main" id="{7C376875-A8B5-47C4-BD4C-69BCDEE7C927}"/>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4" name="Нижний колонтитул 3">
            <a:extLst>
              <a:ext uri="{FF2B5EF4-FFF2-40B4-BE49-F238E27FC236}">
                <a16:creationId xmlns:a16="http://schemas.microsoft.com/office/drawing/2014/main" id="{F8902381-2615-48EC-BEA6-A16A20842D9C}"/>
              </a:ext>
            </a:extLst>
          </p:cNvPr>
          <p:cNvSpPr>
            <a:spLocks noGrp="1"/>
          </p:cNvSpPr>
          <p:nvPr>
            <p:ph type="ftr" sz="quarter" idx="11"/>
          </p:nvPr>
        </p:nvSpPr>
        <p:spPr/>
        <p:txBody>
          <a:bodyPr/>
          <a:lstStyle/>
          <a:p>
            <a:endParaRPr lang="ru-UA"/>
          </a:p>
        </p:txBody>
      </p:sp>
      <p:sp>
        <p:nvSpPr>
          <p:cNvPr id="5" name="Номер слайда 4">
            <a:extLst>
              <a:ext uri="{FF2B5EF4-FFF2-40B4-BE49-F238E27FC236}">
                <a16:creationId xmlns:a16="http://schemas.microsoft.com/office/drawing/2014/main" id="{075BB9CF-3D1F-4F82-A4E0-27DDE9876C7F}"/>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125742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450640E-9430-4073-AAAE-AB74E2986C09}"/>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3" name="Нижний колонтитул 2">
            <a:extLst>
              <a:ext uri="{FF2B5EF4-FFF2-40B4-BE49-F238E27FC236}">
                <a16:creationId xmlns:a16="http://schemas.microsoft.com/office/drawing/2014/main" id="{73321D11-353C-4920-8BDA-5287EEAC46CA}"/>
              </a:ext>
            </a:extLst>
          </p:cNvPr>
          <p:cNvSpPr>
            <a:spLocks noGrp="1"/>
          </p:cNvSpPr>
          <p:nvPr>
            <p:ph type="ftr" sz="quarter" idx="11"/>
          </p:nvPr>
        </p:nvSpPr>
        <p:spPr/>
        <p:txBody>
          <a:bodyPr/>
          <a:lstStyle/>
          <a:p>
            <a:endParaRPr lang="ru-UA"/>
          </a:p>
        </p:txBody>
      </p:sp>
      <p:sp>
        <p:nvSpPr>
          <p:cNvPr id="4" name="Номер слайда 3">
            <a:extLst>
              <a:ext uri="{FF2B5EF4-FFF2-40B4-BE49-F238E27FC236}">
                <a16:creationId xmlns:a16="http://schemas.microsoft.com/office/drawing/2014/main" id="{64D089A7-BA39-4058-813C-3F9FE58EA9A6}"/>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1601525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E95F8E-5A67-4961-8CF7-4F829F806F2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Объект 2">
            <a:extLst>
              <a:ext uri="{FF2B5EF4-FFF2-40B4-BE49-F238E27FC236}">
                <a16:creationId xmlns:a16="http://schemas.microsoft.com/office/drawing/2014/main" id="{AAE57058-1884-40FD-91B8-3AEBD4CD0C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Текст 3">
            <a:extLst>
              <a:ext uri="{FF2B5EF4-FFF2-40B4-BE49-F238E27FC236}">
                <a16:creationId xmlns:a16="http://schemas.microsoft.com/office/drawing/2014/main" id="{C6247D34-EFF6-42B9-BB9A-C19951ED6E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DBA68DC-AB63-4D7D-8067-21CC8E44EDC7}"/>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6" name="Нижний колонтитул 5">
            <a:extLst>
              <a:ext uri="{FF2B5EF4-FFF2-40B4-BE49-F238E27FC236}">
                <a16:creationId xmlns:a16="http://schemas.microsoft.com/office/drawing/2014/main" id="{127585C7-8D9C-4CD9-860D-070B7211E87F}"/>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46F0207D-584A-47A1-ABA3-DC0A78B9EE88}"/>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56907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8CBEC9-7804-4FB3-B3CD-E05293BC152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Рисунок 2">
            <a:extLst>
              <a:ext uri="{FF2B5EF4-FFF2-40B4-BE49-F238E27FC236}">
                <a16:creationId xmlns:a16="http://schemas.microsoft.com/office/drawing/2014/main" id="{5F2F4069-310B-4284-89BB-7B8E4A1DA4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a:extLst>
              <a:ext uri="{FF2B5EF4-FFF2-40B4-BE49-F238E27FC236}">
                <a16:creationId xmlns:a16="http://schemas.microsoft.com/office/drawing/2014/main" id="{CD5D9277-F63A-4BC5-AFB5-3C80EC0B4C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AACC714-6DBD-4CAD-A017-AE92799F4560}"/>
              </a:ext>
            </a:extLst>
          </p:cNvPr>
          <p:cNvSpPr>
            <a:spLocks noGrp="1"/>
          </p:cNvSpPr>
          <p:nvPr>
            <p:ph type="dt" sz="half" idx="10"/>
          </p:nvPr>
        </p:nvSpPr>
        <p:spPr/>
        <p:txBody>
          <a:bodyPr/>
          <a:lstStyle/>
          <a:p>
            <a:fld id="{A738983F-EB5D-4A7E-A821-95DDF3422316}" type="datetimeFigureOut">
              <a:rPr lang="ru-UA" smtClean="0"/>
              <a:t>08.11.2018</a:t>
            </a:fld>
            <a:endParaRPr lang="ru-UA"/>
          </a:p>
        </p:txBody>
      </p:sp>
      <p:sp>
        <p:nvSpPr>
          <p:cNvPr id="6" name="Нижний колонтитул 5">
            <a:extLst>
              <a:ext uri="{FF2B5EF4-FFF2-40B4-BE49-F238E27FC236}">
                <a16:creationId xmlns:a16="http://schemas.microsoft.com/office/drawing/2014/main" id="{FA8DAC22-3571-420F-8818-43591BFE2958}"/>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A0D5F619-E6A7-4A10-B9C2-5D301FB45914}"/>
              </a:ext>
            </a:extLst>
          </p:cNvPr>
          <p:cNvSpPr>
            <a:spLocks noGrp="1"/>
          </p:cNvSpPr>
          <p:nvPr>
            <p:ph type="sldNum" sz="quarter" idx="12"/>
          </p:nvPr>
        </p:nvSpPr>
        <p:spPr/>
        <p:txBody>
          <a:bodyPr/>
          <a:lstStyle/>
          <a:p>
            <a:fld id="{ADAB1D29-952E-4660-9FFE-9928C5DEE343}" type="slidenum">
              <a:rPr lang="ru-UA" smtClean="0"/>
              <a:t>‹#›</a:t>
            </a:fld>
            <a:endParaRPr lang="ru-UA"/>
          </a:p>
        </p:txBody>
      </p:sp>
    </p:spTree>
    <p:extLst>
      <p:ext uri="{BB962C8B-B14F-4D97-AF65-F5344CB8AC3E}">
        <p14:creationId xmlns:p14="http://schemas.microsoft.com/office/powerpoint/2010/main" val="3412196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605098-6C28-450B-851B-CDCB01B948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2C79B083-4255-4A0D-9528-B7EADB667E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9D95A688-3AC3-4D9F-A00B-D2D9DA5194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38983F-EB5D-4A7E-A821-95DDF3422316}" type="datetimeFigureOut">
              <a:rPr lang="ru-UA" smtClean="0"/>
              <a:t>08.11.2018</a:t>
            </a:fld>
            <a:endParaRPr lang="ru-UA"/>
          </a:p>
        </p:txBody>
      </p:sp>
      <p:sp>
        <p:nvSpPr>
          <p:cNvPr id="5" name="Нижний колонтитул 4">
            <a:extLst>
              <a:ext uri="{FF2B5EF4-FFF2-40B4-BE49-F238E27FC236}">
                <a16:creationId xmlns:a16="http://schemas.microsoft.com/office/drawing/2014/main" id="{66A766BE-5A46-45AF-8317-67A0F8D00A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a:extLst>
              <a:ext uri="{FF2B5EF4-FFF2-40B4-BE49-F238E27FC236}">
                <a16:creationId xmlns:a16="http://schemas.microsoft.com/office/drawing/2014/main" id="{821F3D06-B936-4D77-85E6-A8DBBCB97F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AB1D29-952E-4660-9FFE-9928C5DEE343}" type="slidenum">
              <a:rPr lang="ru-UA" smtClean="0"/>
              <a:t>‹#›</a:t>
            </a:fld>
            <a:endParaRPr lang="ru-UA"/>
          </a:p>
        </p:txBody>
      </p:sp>
    </p:spTree>
    <p:extLst>
      <p:ext uri="{BB962C8B-B14F-4D97-AF65-F5344CB8AC3E}">
        <p14:creationId xmlns:p14="http://schemas.microsoft.com/office/powerpoint/2010/main" val="3228177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gif"/><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gif"/><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gif"/><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Рисунок 26">
            <a:extLst>
              <a:ext uri="{FF2B5EF4-FFF2-40B4-BE49-F238E27FC236}">
                <a16:creationId xmlns:a16="http://schemas.microsoft.com/office/drawing/2014/main" id="{5A03E574-2570-420B-9C01-CCCE2BBE891D}"/>
              </a:ext>
            </a:extLst>
          </p:cNvPr>
          <p:cNvPicPr>
            <a:picLocks noChangeAspect="1"/>
          </p:cNvPicPr>
          <p:nvPr/>
        </p:nvPicPr>
        <p:blipFill>
          <a:blip r:embed="rId2">
            <a:grayscl/>
            <a:extLst>
              <a:ext uri="{28A0092B-C50C-407E-A947-70E740481C1C}">
                <a14:useLocalDpi xmlns:a14="http://schemas.microsoft.com/office/drawing/2010/main" val="0"/>
              </a:ext>
            </a:extLst>
          </a:blip>
          <a:stretch>
            <a:fillRect/>
          </a:stretch>
        </p:blipFill>
        <p:spPr>
          <a:xfrm>
            <a:off x="4411946" y="1081210"/>
            <a:ext cx="5647026" cy="3867109"/>
          </a:xfrm>
          <a:prstGeom prst="rect">
            <a:avLst/>
          </a:prstGeom>
        </p:spPr>
      </p:pic>
      <p:sp>
        <p:nvSpPr>
          <p:cNvPr id="2" name="Ромб 1">
            <a:extLst>
              <a:ext uri="{FF2B5EF4-FFF2-40B4-BE49-F238E27FC236}">
                <a16:creationId xmlns:a16="http://schemas.microsoft.com/office/drawing/2014/main" id="{4071E6D2-855B-4F0E-8140-0DCEA44B15E2}"/>
              </a:ext>
            </a:extLst>
          </p:cNvPr>
          <p:cNvSpPr/>
          <p:nvPr/>
        </p:nvSpPr>
        <p:spPr>
          <a:xfrm>
            <a:off x="249683" y="199129"/>
            <a:ext cx="1659167" cy="1636975"/>
          </a:xfrm>
          <a:prstGeom prst="diamond">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3" name="Ромб 2">
            <a:extLst>
              <a:ext uri="{FF2B5EF4-FFF2-40B4-BE49-F238E27FC236}">
                <a16:creationId xmlns:a16="http://schemas.microsoft.com/office/drawing/2014/main" id="{BBBE2C66-A3C0-48EC-8F35-59D3B05398D8}"/>
              </a:ext>
            </a:extLst>
          </p:cNvPr>
          <p:cNvSpPr/>
          <p:nvPr/>
        </p:nvSpPr>
        <p:spPr>
          <a:xfrm>
            <a:off x="196869" y="1836104"/>
            <a:ext cx="1729583" cy="1636975"/>
          </a:xfrm>
          <a:prstGeom prst="diamond">
            <a:avLst/>
          </a:prstGeom>
          <a:solidFill>
            <a:srgbClr val="FF99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73F19880-DE0C-4981-BCA7-2A2321EEA0FB}"/>
              </a:ext>
            </a:extLst>
          </p:cNvPr>
          <p:cNvSpPr/>
          <p:nvPr/>
        </p:nvSpPr>
        <p:spPr>
          <a:xfrm>
            <a:off x="214474" y="5110054"/>
            <a:ext cx="1729583" cy="1636975"/>
          </a:xfrm>
          <a:prstGeom prst="diamond">
            <a:avLst/>
          </a:prstGeom>
          <a:solidFill>
            <a:srgbClr val="CC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6" name="Ромб 5">
            <a:extLst>
              <a:ext uri="{FF2B5EF4-FFF2-40B4-BE49-F238E27FC236}">
                <a16:creationId xmlns:a16="http://schemas.microsoft.com/office/drawing/2014/main" id="{21462DAA-D652-4976-86AB-6F1D03F3DF0D}"/>
              </a:ext>
            </a:extLst>
          </p:cNvPr>
          <p:cNvSpPr/>
          <p:nvPr/>
        </p:nvSpPr>
        <p:spPr>
          <a:xfrm>
            <a:off x="179265" y="3473079"/>
            <a:ext cx="1764792" cy="1636975"/>
          </a:xfrm>
          <a:prstGeom prst="diamond">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cxnSp>
        <p:nvCxnSpPr>
          <p:cNvPr id="8" name="Прямая соединительная линия 7">
            <a:extLst>
              <a:ext uri="{FF2B5EF4-FFF2-40B4-BE49-F238E27FC236}">
                <a16:creationId xmlns:a16="http://schemas.microsoft.com/office/drawing/2014/main" id="{25B2E2A9-BD61-4B2D-9C06-532B2D7BF5DB}"/>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31" name="Рисунок 30">
            <a:extLst>
              <a:ext uri="{FF2B5EF4-FFF2-40B4-BE49-F238E27FC236}">
                <a16:creationId xmlns:a16="http://schemas.microsoft.com/office/drawing/2014/main" id="{2595E312-332E-4A7C-AF7D-8ED25E52DB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rot="1076649">
            <a:off x="2169206" y="3758229"/>
            <a:ext cx="2869776" cy="2519854"/>
          </a:xfrm>
          <a:prstGeom prst="rect">
            <a:avLst/>
          </a:prstGeom>
        </p:spPr>
      </p:pic>
      <p:pic>
        <p:nvPicPr>
          <p:cNvPr id="33" name="Рисунок 32">
            <a:extLst>
              <a:ext uri="{FF2B5EF4-FFF2-40B4-BE49-F238E27FC236}">
                <a16:creationId xmlns:a16="http://schemas.microsoft.com/office/drawing/2014/main" id="{FD8FC79C-D925-4E74-B160-81D2D7F6DA3C}"/>
              </a:ext>
            </a:extLst>
          </p:cNvPr>
          <p:cNvPicPr>
            <a:picLocks noChangeAspect="1"/>
          </p:cNvPicPr>
          <p:nvPr/>
        </p:nvPicPr>
        <p:blipFill>
          <a:blip r:embed="rId4">
            <a:alphaModFix amt="50000"/>
            <a:extLst>
              <a:ext uri="{28A0092B-C50C-407E-A947-70E740481C1C}">
                <a14:useLocalDpi xmlns:a14="http://schemas.microsoft.com/office/drawing/2010/main" val="0"/>
              </a:ext>
            </a:extLst>
          </a:blip>
          <a:stretch>
            <a:fillRect/>
          </a:stretch>
        </p:blipFill>
        <p:spPr>
          <a:xfrm rot="20277981">
            <a:off x="2440316" y="261318"/>
            <a:ext cx="3943261" cy="2151688"/>
          </a:xfrm>
          <a:prstGeom prst="rect">
            <a:avLst/>
          </a:prstGeom>
        </p:spPr>
      </p:pic>
      <p:pic>
        <p:nvPicPr>
          <p:cNvPr id="35" name="Рисунок 34">
            <a:extLst>
              <a:ext uri="{FF2B5EF4-FFF2-40B4-BE49-F238E27FC236}">
                <a16:creationId xmlns:a16="http://schemas.microsoft.com/office/drawing/2014/main" id="{EFC5CBE6-0B59-4794-9334-7B3D5D6168CB}"/>
              </a:ext>
            </a:extLst>
          </p:cNvPr>
          <p:cNvPicPr>
            <a:picLocks noChangeAspect="1"/>
          </p:cNvPicPr>
          <p:nvPr/>
        </p:nvPicPr>
        <p:blipFill>
          <a:blip r:embed="rId5">
            <a:alphaModFix amt="35000"/>
            <a:extLst>
              <a:ext uri="{28A0092B-C50C-407E-A947-70E740481C1C}">
                <a14:useLocalDpi xmlns:a14="http://schemas.microsoft.com/office/drawing/2010/main" val="0"/>
              </a:ext>
            </a:extLst>
          </a:blip>
          <a:stretch>
            <a:fillRect/>
          </a:stretch>
        </p:blipFill>
        <p:spPr>
          <a:xfrm rot="20539233">
            <a:off x="5338020" y="4606820"/>
            <a:ext cx="3100912" cy="1777446"/>
          </a:xfrm>
          <a:prstGeom prst="rect">
            <a:avLst/>
          </a:prstGeom>
        </p:spPr>
      </p:pic>
      <p:pic>
        <p:nvPicPr>
          <p:cNvPr id="37" name="Рисунок 36">
            <a:extLst>
              <a:ext uri="{FF2B5EF4-FFF2-40B4-BE49-F238E27FC236}">
                <a16:creationId xmlns:a16="http://schemas.microsoft.com/office/drawing/2014/main" id="{3A45D728-3E23-42E5-B6FC-01CB6DA0D4EE}"/>
              </a:ext>
            </a:extLst>
          </p:cNvPr>
          <p:cNvPicPr>
            <a:picLocks noChangeAspect="1"/>
          </p:cNvPicPr>
          <p:nvPr/>
        </p:nvPicPr>
        <p:blipFill>
          <a:blip r:embed="rId6">
            <a:alphaModFix amt="35000"/>
            <a:extLst>
              <a:ext uri="{28A0092B-C50C-407E-A947-70E740481C1C}">
                <a14:useLocalDpi xmlns:a14="http://schemas.microsoft.com/office/drawing/2010/main" val="0"/>
              </a:ext>
            </a:extLst>
          </a:blip>
          <a:stretch>
            <a:fillRect/>
          </a:stretch>
        </p:blipFill>
        <p:spPr>
          <a:xfrm rot="1863607">
            <a:off x="8309761" y="847956"/>
            <a:ext cx="3240580" cy="2692968"/>
          </a:xfrm>
          <a:prstGeom prst="rect">
            <a:avLst/>
          </a:prstGeom>
        </p:spPr>
      </p:pic>
      <p:pic>
        <p:nvPicPr>
          <p:cNvPr id="39" name="Рисунок 38">
            <a:extLst>
              <a:ext uri="{FF2B5EF4-FFF2-40B4-BE49-F238E27FC236}">
                <a16:creationId xmlns:a16="http://schemas.microsoft.com/office/drawing/2014/main" id="{06F5FEFD-B407-4559-9BE2-684E492E5CD3}"/>
              </a:ext>
            </a:extLst>
          </p:cNvPr>
          <p:cNvPicPr>
            <a:picLocks noChangeAspect="1"/>
          </p:cNvPicPr>
          <p:nvPr/>
        </p:nvPicPr>
        <p:blipFill>
          <a:blip r:embed="rId7">
            <a:alphaModFix amt="50000"/>
            <a:extLst>
              <a:ext uri="{28A0092B-C50C-407E-A947-70E740481C1C}">
                <a14:useLocalDpi xmlns:a14="http://schemas.microsoft.com/office/drawing/2010/main" val="0"/>
              </a:ext>
            </a:extLst>
          </a:blip>
          <a:stretch>
            <a:fillRect/>
          </a:stretch>
        </p:blipFill>
        <p:spPr>
          <a:xfrm>
            <a:off x="8955363" y="4225884"/>
            <a:ext cx="3057372" cy="2156333"/>
          </a:xfrm>
          <a:prstGeom prst="rect">
            <a:avLst/>
          </a:prstGeom>
        </p:spPr>
      </p:pic>
    </p:spTree>
    <p:extLst>
      <p:ext uri="{BB962C8B-B14F-4D97-AF65-F5344CB8AC3E}">
        <p14:creationId xmlns:p14="http://schemas.microsoft.com/office/powerpoint/2010/main" val="24322977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33600" y="0"/>
            <a:ext cx="10058400" cy="1325563"/>
          </a:xfrm>
        </p:spPr>
        <p:txBody>
          <a:bodyPr>
            <a:normAutofit/>
          </a:bodyPr>
          <a:lstStyle/>
          <a:p>
            <a:pPr algn="ctr"/>
            <a:r>
              <a:rPr lang="ru-RU" sz="6600" dirty="0" smtClean="0">
                <a:solidFill>
                  <a:schemeClr val="tx1">
                    <a:lumMod val="95000"/>
                    <a:lumOff val="5000"/>
                  </a:schemeClr>
                </a:solidFill>
                <a:latin typeface="Core Sans N SC 47 Cn Regular"/>
              </a:rPr>
              <a:t>ВИСНОВКИ</a:t>
            </a:r>
            <a:endParaRPr lang="en-US" sz="6600" dirty="0">
              <a:solidFill>
                <a:schemeClr val="tx1">
                  <a:lumMod val="95000"/>
                  <a:lumOff val="5000"/>
                </a:schemeClr>
              </a:solidFill>
              <a:latin typeface="Core Sans N SC 47 Cn Regular"/>
            </a:endParaRPr>
          </a:p>
        </p:txBody>
      </p:sp>
      <p:sp>
        <p:nvSpPr>
          <p:cNvPr id="7" name="Прямоугольник 6"/>
          <p:cNvSpPr/>
          <p:nvPr/>
        </p:nvSpPr>
        <p:spPr>
          <a:xfrm>
            <a:off x="2309628" y="1325563"/>
            <a:ext cx="9292046" cy="5109091"/>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Таким чином, </a:t>
            </a:r>
            <a:r>
              <a:rPr lang="en-US" sz="2000" b="1" dirty="0" smtClean="0">
                <a:latin typeface="Times New Roman" panose="02020603050405020304" pitchFamily="18" charset="0"/>
                <a:cs typeface="Times New Roman" panose="02020603050405020304" pitchFamily="18" charset="0"/>
              </a:rPr>
              <a:t>Johnson </a:t>
            </a:r>
            <a:r>
              <a:rPr lang="en-US" sz="2000" b="1" dirty="0">
                <a:latin typeface="Times New Roman" panose="02020603050405020304" pitchFamily="18" charset="0"/>
                <a:cs typeface="Times New Roman" panose="02020603050405020304" pitchFamily="18" charset="0"/>
              </a:rPr>
              <a:t>&amp; Johnson</a:t>
            </a:r>
            <a:r>
              <a:rPr lang="en-US"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американська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компанія</a:t>
            </a:r>
            <a:r>
              <a:rPr lang="ru-RU" dirty="0">
                <a:latin typeface="Times New Roman" panose="02020603050405020304" pitchFamily="18" charset="0"/>
                <a:cs typeface="Times New Roman" panose="02020603050405020304" pitchFamily="18" charset="0"/>
              </a:rPr>
              <a:t>, великий </a:t>
            </a:r>
            <a:r>
              <a:rPr lang="ru-RU" dirty="0" err="1">
                <a:latin typeface="Times New Roman" panose="02020603050405020304" pitchFamily="18" charset="0"/>
                <a:cs typeface="Times New Roman" panose="02020603050405020304" pitchFamily="18" charset="0"/>
              </a:rPr>
              <a:t>виробник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косметичних</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санітарно-гігієнічних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товарів</a:t>
            </a:r>
            <a:r>
              <a:rPr lang="ru-RU" dirty="0">
                <a:latin typeface="Times New Roman" panose="02020603050405020304" pitchFamily="18" charset="0"/>
                <a:cs typeface="Times New Roman" panose="02020603050405020304" pitchFamily="18" charset="0"/>
              </a:rPr>
              <a:t>, а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медичного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обладнання</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Компан</a:t>
            </a:r>
            <a:r>
              <a:rPr lang="uk-UA" dirty="0" smtClean="0">
                <a:latin typeface="Times New Roman" panose="02020603050405020304" pitchFamily="18" charset="0"/>
                <a:cs typeface="Times New Roman" panose="02020603050405020304" pitchFamily="18" charset="0"/>
              </a:rPr>
              <a:t>і</a:t>
            </a:r>
            <a:r>
              <a:rPr lang="ru-RU" dirty="0" smtClean="0">
                <a:latin typeface="Times New Roman" panose="02020603050405020304" pitchFamily="18" charset="0"/>
                <a:cs typeface="Times New Roman" panose="02020603050405020304" pitchFamily="18" charset="0"/>
              </a:rPr>
              <a:t>я </a:t>
            </a:r>
            <a:r>
              <a:rPr lang="ru-RU" dirty="0" err="1" smtClean="0">
                <a:latin typeface="Times New Roman" panose="02020603050405020304" pitchFamily="18" charset="0"/>
                <a:cs typeface="Times New Roman" panose="02020603050405020304" pitchFamily="18" charset="0"/>
              </a:rPr>
              <a:t>більше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125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допомагає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мільярдам</a:t>
            </a:r>
            <a:r>
              <a:rPr lang="ru-RU" dirty="0">
                <a:latin typeface="Times New Roman" panose="02020603050405020304" pitchFamily="18" charset="0"/>
                <a:cs typeface="Times New Roman" panose="02020603050405020304" pitchFamily="18" charset="0"/>
              </a:rPr>
              <a:t> людей </a:t>
            </a:r>
            <a:r>
              <a:rPr lang="ru-RU" dirty="0" err="1">
                <a:latin typeface="Times New Roman" panose="02020603050405020304" pitchFamily="18" charset="0"/>
                <a:cs typeface="Times New Roman" panose="02020603050405020304" pitchFamily="18" charset="0"/>
              </a:rPr>
              <a:t>проживати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тривалі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здорові</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щасливі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a:t>
            </a:r>
            <a:r>
              <a:rPr lang="ru-RU" dirty="0" err="1" smtClean="0">
                <a:latin typeface="Times New Roman" panose="02020603050405020304" pitchFamily="18" charset="0"/>
                <a:cs typeface="Times New Roman" panose="02020603050405020304" pitchFamily="18" charset="0"/>
              </a:rPr>
              <a:t>рупа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компаній</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Johnson &amp; Johnson </a:t>
            </a:r>
            <a:r>
              <a:rPr lang="ru-RU" dirty="0">
                <a:latin typeface="Times New Roman" panose="02020603050405020304" pitchFamily="18" charset="0"/>
                <a:cs typeface="Times New Roman" panose="02020603050405020304" pitchFamily="18" charset="0"/>
              </a:rPr>
              <a:t>є </a:t>
            </a:r>
            <a:r>
              <a:rPr lang="ru-RU" dirty="0" err="1">
                <a:latin typeface="Times New Roman" panose="02020603050405020304" pitchFamily="18" charset="0"/>
                <a:cs typeface="Times New Roman" panose="02020603050405020304" pitchFamily="18" charset="0"/>
              </a:rPr>
              <a:t>однією</a:t>
            </a:r>
            <a:r>
              <a:rPr lang="ru-RU" dirty="0">
                <a:latin typeface="Times New Roman" panose="02020603050405020304" pitchFamily="18" charset="0"/>
                <a:cs typeface="Times New Roman" panose="02020603050405020304" pitchFamily="18" charset="0"/>
              </a:rPr>
              <a:t> з </a:t>
            </a:r>
            <a:r>
              <a:rPr lang="ru-RU" dirty="0" err="1">
                <a:latin typeface="Times New Roman" panose="02020603050405020304" pitchFamily="18" charset="0"/>
                <a:cs typeface="Times New Roman" panose="02020603050405020304" pitchFamily="18" charset="0"/>
              </a:rPr>
              <a:t>найбільших</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світі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багатопрофільних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корпорацій</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охорони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здоров'я</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Продукція</a:t>
            </a:r>
            <a:r>
              <a:rPr lang="ru-R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Johnson &amp; Johnson </a:t>
            </a:r>
            <a:r>
              <a:rPr lang="ru-RU" dirty="0" err="1">
                <a:latin typeface="Times New Roman" panose="02020603050405020304" pitchFamily="18" charset="0"/>
                <a:cs typeface="Times New Roman" panose="02020603050405020304" pitchFamily="18" charset="0"/>
              </a:rPr>
              <a:t>продається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ніж</a:t>
            </a:r>
            <a:r>
              <a:rPr lang="ru-RU" dirty="0">
                <a:latin typeface="Times New Roman" panose="02020603050405020304" pitchFamily="18" charset="0"/>
                <a:cs typeface="Times New Roman" panose="02020603050405020304" pitchFamily="18" charset="0"/>
              </a:rPr>
              <a:t> 175 </a:t>
            </a:r>
            <a:r>
              <a:rPr lang="ru-RU" dirty="0" err="1">
                <a:latin typeface="Times New Roman" panose="02020603050405020304" pitchFamily="18" charset="0"/>
                <a:cs typeface="Times New Roman" panose="02020603050405020304" pitchFamily="18" charset="0"/>
              </a:rPr>
              <a:t>країнах</a:t>
            </a:r>
            <a:r>
              <a:rPr lang="ru-RU" dirty="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Щодня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групи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компаній</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Johnson &amp; Johnson </a:t>
            </a:r>
            <a:r>
              <a:rPr lang="ru-RU" dirty="0" err="1">
                <a:latin typeface="Times New Roman" panose="02020603050405020304" pitchFamily="18" charset="0"/>
                <a:cs typeface="Times New Roman" panose="02020603050405020304" pitchFamily="18" charset="0"/>
              </a:rPr>
              <a:t>повертає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радість</a:t>
            </a:r>
            <a:r>
              <a:rPr lang="ru-RU" dirty="0">
                <a:latin typeface="Times New Roman" panose="02020603050405020304" pitchFamily="18" charset="0"/>
                <a:cs typeface="Times New Roman" panose="02020603050405020304" pitchFamily="18" charset="0"/>
              </a:rPr>
              <a:t> активного </a:t>
            </a:r>
            <a:r>
              <a:rPr lang="ru-RU" dirty="0" err="1">
                <a:latin typeface="Times New Roman" panose="02020603050405020304" pitchFamily="18" charset="0"/>
                <a:cs typeface="Times New Roman" panose="02020603050405020304" pitchFamily="18" charset="0"/>
              </a:rPr>
              <a:t>життя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тисячам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пацієнтів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допомагає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доглядати</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новонародженими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зберігати</a:t>
            </a:r>
            <a:r>
              <a:rPr lang="ru-RU" dirty="0">
                <a:latin typeface="Times New Roman" panose="02020603050405020304" pitchFamily="18" charset="0"/>
                <a:cs typeface="Times New Roman" panose="02020603050405020304" pitchFamily="18" charset="0"/>
              </a:rPr>
              <a:t> красу, </a:t>
            </a:r>
            <a:r>
              <a:rPr lang="ru-RU" dirty="0" err="1">
                <a:latin typeface="Times New Roman" panose="02020603050405020304" pitchFamily="18" charset="0"/>
                <a:cs typeface="Times New Roman" panose="02020603050405020304" pitchFamily="18" charset="0"/>
              </a:rPr>
              <a:t>піклуватися</a:t>
            </a:r>
            <a:r>
              <a:rPr lang="ru-RU" dirty="0">
                <a:latin typeface="Times New Roman" panose="02020603050405020304" pitchFamily="18" charset="0"/>
                <a:cs typeface="Times New Roman" panose="02020603050405020304" pitchFamily="18" charset="0"/>
              </a:rPr>
              <a:t> про </a:t>
            </a:r>
            <a:r>
              <a:rPr lang="ru-RU" dirty="0" err="1">
                <a:latin typeface="Times New Roman" panose="02020603050405020304" pitchFamily="18" charset="0"/>
                <a:cs typeface="Times New Roman" panose="02020603050405020304" pitchFamily="18" charset="0"/>
              </a:rPr>
              <a:t>близьких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Створюючи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вдосконалюючи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різні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продукти</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технології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спрямовані</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поліпшення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життя</a:t>
            </a:r>
            <a:r>
              <a:rPr lang="ru-RU" dirty="0">
                <a:latin typeface="Times New Roman" panose="02020603050405020304" pitchFamily="18" charset="0"/>
                <a:cs typeface="Times New Roman" panose="02020603050405020304" pitchFamily="18" charset="0"/>
              </a:rPr>
              <a:t> людей, </a:t>
            </a:r>
            <a:r>
              <a:rPr lang="en-US" dirty="0">
                <a:latin typeface="Times New Roman" panose="02020603050405020304" pitchFamily="18" charset="0"/>
                <a:cs typeface="Times New Roman" panose="02020603050405020304" pitchFamily="18" charset="0"/>
              </a:rPr>
              <a:t>Johnson &amp; Johnson </a:t>
            </a:r>
            <a:r>
              <a:rPr lang="ru-RU" dirty="0" err="1">
                <a:latin typeface="Times New Roman" panose="02020603050405020304" pitchFamily="18" charset="0"/>
                <a:cs typeface="Times New Roman" panose="02020603050405020304" pitchFamily="18" charset="0"/>
              </a:rPr>
              <a:t>прагне</a:t>
            </a:r>
            <a:r>
              <a:rPr lang="ru-RU" dirty="0">
                <a:latin typeface="Times New Roman" panose="02020603050405020304" pitchFamily="18" charset="0"/>
                <a:cs typeface="Times New Roman" panose="02020603050405020304" pitchFamily="18" charset="0"/>
              </a:rPr>
              <a:t> бути </a:t>
            </a:r>
            <a:r>
              <a:rPr lang="ru-RU" dirty="0" err="1">
                <a:latin typeface="Times New Roman" panose="02020603050405020304" pitchFamily="18" charset="0"/>
                <a:cs typeface="Times New Roman" panose="02020603050405020304" pitchFamily="18" charset="0"/>
              </a:rPr>
              <a:t>корисною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суспільству</a:t>
            </a:r>
            <a:r>
              <a:rPr lang="ru-RU" dirty="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Будучи </a:t>
            </a:r>
            <a:r>
              <a:rPr lang="ru-RU" dirty="0" err="1">
                <a:latin typeface="Times New Roman" panose="02020603050405020304" pitchFamily="18" charset="0"/>
                <a:cs typeface="Times New Roman" panose="02020603050405020304" pitchFamily="18" charset="0"/>
              </a:rPr>
              <a:t>найбільшою</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компанією</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індустрії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охорони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здоров'я</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вони </a:t>
            </a:r>
            <a:r>
              <a:rPr lang="ru-RU" dirty="0" err="1" smtClean="0">
                <a:latin typeface="Times New Roman" panose="02020603050405020304" pitchFamily="18" charset="0"/>
                <a:cs typeface="Times New Roman" panose="02020603050405020304" pitchFamily="18" charset="0"/>
              </a:rPr>
              <a:t>використовують</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свої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можливості</a:t>
            </a:r>
            <a:r>
              <a:rPr lang="ru-RU" dirty="0">
                <a:latin typeface="Times New Roman" panose="02020603050405020304" pitchFamily="18" charset="0"/>
                <a:cs typeface="Times New Roman" panose="02020603050405020304" pitchFamily="18" charset="0"/>
              </a:rPr>
              <a:t>, масштаб і </a:t>
            </a:r>
            <a:r>
              <a:rPr lang="ru-RU" dirty="0" err="1">
                <a:latin typeface="Times New Roman" panose="02020603050405020304" pitchFamily="18" charset="0"/>
                <a:cs typeface="Times New Roman" panose="02020603050405020304" pitchFamily="18" charset="0"/>
              </a:rPr>
              <a:t>ресурси</a:t>
            </a:r>
            <a:r>
              <a:rPr lang="ru-RU" dirty="0">
                <a:latin typeface="Times New Roman" panose="02020603050405020304" pitchFamily="18" charset="0"/>
                <a:cs typeface="Times New Roman" panose="02020603050405020304" pitchFamily="18" charset="0"/>
              </a:rPr>
              <a:t> на благо </a:t>
            </a:r>
            <a:r>
              <a:rPr lang="ru-RU" dirty="0" err="1">
                <a:latin typeface="Times New Roman" panose="02020603050405020304" pitchFamily="18" charset="0"/>
                <a:cs typeface="Times New Roman" panose="02020603050405020304" pitchFamily="18" charset="0"/>
              </a:rPr>
              <a:t>людства</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Компанія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прагне</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зробити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охорону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доступною, </a:t>
            </a:r>
            <a:r>
              <a:rPr lang="ru-RU" dirty="0" err="1">
                <a:latin typeface="Times New Roman" panose="02020603050405020304" pitchFamily="18" charset="0"/>
                <a:cs typeface="Times New Roman" panose="02020603050405020304" pitchFamily="18" charset="0"/>
              </a:rPr>
              <a:t>бачити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суспільство</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якому</a:t>
            </a:r>
            <a:r>
              <a:rPr lang="ru-RU" dirty="0">
                <a:latin typeface="Times New Roman" panose="02020603050405020304" pitchFamily="18" charset="0"/>
                <a:cs typeface="Times New Roman" panose="02020603050405020304" pitchFamily="18" charset="0"/>
              </a:rPr>
              <a:t> для кожного і </a:t>
            </a:r>
            <a:r>
              <a:rPr lang="ru-RU" dirty="0" err="1">
                <a:latin typeface="Times New Roman" panose="02020603050405020304" pitchFamily="18" charset="0"/>
                <a:cs typeface="Times New Roman" panose="02020603050405020304" pitchFamily="18" charset="0"/>
              </a:rPr>
              <a:t>повсюдно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створені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cs typeface="Times New Roman" panose="02020603050405020304" pitchFamily="18" charset="0"/>
              </a:rPr>
              <a:t> для ментального і </a:t>
            </a:r>
            <a:r>
              <a:rPr lang="ru-RU" dirty="0" err="1">
                <a:latin typeface="Times New Roman" panose="02020603050405020304" pitchFamily="18" charset="0"/>
                <a:cs typeface="Times New Roman" panose="02020603050405020304" pitchFamily="18" charset="0"/>
              </a:rPr>
              <a:t>фізичного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здоров'я</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краси</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Корпорація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багато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інвестує</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розробки</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сфері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технологій</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передових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методів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лікування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пошук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новітніх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лікарських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засобів</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наукові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дослідження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визначають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якість</a:t>
            </a:r>
            <a:r>
              <a:rPr lang="ru-RU" dirty="0">
                <a:latin typeface="Times New Roman" panose="02020603050405020304" pitchFamily="18" charset="0"/>
                <a:cs typeface="Times New Roman" panose="02020603050405020304" pitchFamily="18" charset="0"/>
              </a:rPr>
              <a:t> і </a:t>
            </a:r>
            <a:r>
              <a:rPr lang="ru-RU" dirty="0" err="1">
                <a:latin typeface="Times New Roman" panose="02020603050405020304" pitchFamily="18" charset="0"/>
                <a:cs typeface="Times New Roman" panose="02020603050405020304" pitchFamily="18" charset="0"/>
              </a:rPr>
              <a:t>безпеку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препаратів</a:t>
            </a:r>
            <a:r>
              <a:rPr lang="ru-RU" dirty="0">
                <a:latin typeface="Times New Roman" panose="02020603050405020304" pitchFamily="18" charset="0"/>
                <a:cs typeface="Times New Roman" panose="02020603050405020304" pitchFamily="18" charset="0"/>
              </a:rPr>
              <a:t> і методик, а </a:t>
            </a:r>
            <a:r>
              <a:rPr lang="ru-RU" dirty="0" err="1">
                <a:latin typeface="Times New Roman" panose="02020603050405020304" pitchFamily="18" charset="0"/>
                <a:cs typeface="Times New Roman" panose="02020603050405020304" pitchFamily="18" charset="0"/>
              </a:rPr>
              <a:t>також</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розвиток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сфери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професійної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освіти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медичних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фахівців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соціальні</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благодійні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проекти</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8" name="Ромб 7">
            <a:extLst>
              <a:ext uri="{FF2B5EF4-FFF2-40B4-BE49-F238E27FC236}">
                <a16:creationId xmlns:a16="http://schemas.microsoft.com/office/drawing/2014/main" id="{4071E6D2-855B-4F0E-8140-0DCEA44B15E2}"/>
              </a:ext>
            </a:extLst>
          </p:cNvPr>
          <p:cNvSpPr/>
          <p:nvPr/>
        </p:nvSpPr>
        <p:spPr>
          <a:xfrm>
            <a:off x="249683" y="199129"/>
            <a:ext cx="1659167" cy="1636975"/>
          </a:xfrm>
          <a:prstGeom prst="diamond">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9" name="Ромб 8">
            <a:extLst>
              <a:ext uri="{FF2B5EF4-FFF2-40B4-BE49-F238E27FC236}">
                <a16:creationId xmlns:a16="http://schemas.microsoft.com/office/drawing/2014/main" id="{BBBE2C66-A3C0-48EC-8F35-59D3B05398D8}"/>
              </a:ext>
            </a:extLst>
          </p:cNvPr>
          <p:cNvSpPr/>
          <p:nvPr/>
        </p:nvSpPr>
        <p:spPr>
          <a:xfrm>
            <a:off x="196869" y="1836104"/>
            <a:ext cx="1729583" cy="1636975"/>
          </a:xfrm>
          <a:prstGeom prst="diamond">
            <a:avLst/>
          </a:prstGeom>
          <a:solidFill>
            <a:srgbClr val="FF99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10" name="Ромб 9">
            <a:extLst>
              <a:ext uri="{FF2B5EF4-FFF2-40B4-BE49-F238E27FC236}">
                <a16:creationId xmlns:a16="http://schemas.microsoft.com/office/drawing/2014/main" id="{73F19880-DE0C-4981-BCA7-2A2321EEA0FB}"/>
              </a:ext>
            </a:extLst>
          </p:cNvPr>
          <p:cNvSpPr/>
          <p:nvPr/>
        </p:nvSpPr>
        <p:spPr>
          <a:xfrm>
            <a:off x="214474" y="5110054"/>
            <a:ext cx="1729583" cy="1636975"/>
          </a:xfrm>
          <a:prstGeom prst="diamond">
            <a:avLst/>
          </a:prstGeom>
          <a:solidFill>
            <a:srgbClr val="CC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11" name="Ромб 10">
            <a:extLst>
              <a:ext uri="{FF2B5EF4-FFF2-40B4-BE49-F238E27FC236}">
                <a16:creationId xmlns:a16="http://schemas.microsoft.com/office/drawing/2014/main" id="{21462DAA-D652-4976-86AB-6F1D03F3DF0D}"/>
              </a:ext>
            </a:extLst>
          </p:cNvPr>
          <p:cNvSpPr/>
          <p:nvPr/>
        </p:nvSpPr>
        <p:spPr>
          <a:xfrm>
            <a:off x="179265" y="3473079"/>
            <a:ext cx="1764792" cy="1636975"/>
          </a:xfrm>
          <a:prstGeom prst="diamond">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cxnSp>
        <p:nvCxnSpPr>
          <p:cNvPr id="12" name="Прямая соединительная линия 11">
            <a:extLst>
              <a:ext uri="{FF2B5EF4-FFF2-40B4-BE49-F238E27FC236}">
                <a16:creationId xmlns:a16="http://schemas.microsoft.com/office/drawing/2014/main" id="{25B2E2A9-BD61-4B2D-9C06-532B2D7BF5DB}"/>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2299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0C8AEC55-4962-425D-A6DE-D403F20B4D42}"/>
              </a:ext>
            </a:extLst>
          </p:cNvPr>
          <p:cNvSpPr/>
          <p:nvPr/>
        </p:nvSpPr>
        <p:spPr>
          <a:xfrm>
            <a:off x="1580984" y="349605"/>
            <a:ext cx="10001415" cy="646331"/>
          </a:xfrm>
          <a:prstGeom prst="rect">
            <a:avLst/>
          </a:prstGeom>
        </p:spPr>
        <p:txBody>
          <a:bodyPr wrap="square">
            <a:spAutoFit/>
          </a:bodyPr>
          <a:lstStyle/>
          <a:p>
            <a:pPr algn="ctr"/>
            <a:r>
              <a:rPr lang="en-US" sz="3600" dirty="0">
                <a:solidFill>
                  <a:schemeClr val="tx1">
                    <a:lumMod val="95000"/>
                    <a:lumOff val="5000"/>
                  </a:schemeClr>
                </a:solidFill>
                <a:latin typeface="Core Sans N SC 47 Cn Regular"/>
              </a:rPr>
              <a:t>COMPANY PROFILE</a:t>
            </a:r>
            <a:r>
              <a:rPr lang="uk-UA" sz="3600" dirty="0">
                <a:solidFill>
                  <a:schemeClr val="tx1">
                    <a:lumMod val="95000"/>
                    <a:lumOff val="5000"/>
                  </a:schemeClr>
                </a:solidFill>
                <a:latin typeface="Core Sans N SC 47 Cn Regular"/>
              </a:rPr>
              <a:t> - </a:t>
            </a:r>
            <a:r>
              <a:rPr lang="en-US" sz="3600" dirty="0">
                <a:solidFill>
                  <a:schemeClr val="tx1">
                    <a:lumMod val="95000"/>
                    <a:lumOff val="5000"/>
                  </a:schemeClr>
                </a:solidFill>
                <a:latin typeface="Core Sans N SC 47 Cn Regular"/>
                <a:ea typeface="Calibri" panose="020F0502020204030204" pitchFamily="34" charset="0"/>
                <a:cs typeface="Times New Roman" panose="02020603050405020304" pitchFamily="18" charset="0"/>
              </a:rPr>
              <a:t>JOHNSON</a:t>
            </a:r>
            <a:r>
              <a:rPr lang="ru-RU" sz="3600" dirty="0">
                <a:solidFill>
                  <a:schemeClr val="tx1">
                    <a:lumMod val="95000"/>
                    <a:lumOff val="5000"/>
                  </a:schemeClr>
                </a:solidFill>
                <a:latin typeface="Core Sans N SC 47 Cn Regular"/>
                <a:ea typeface="Calibri" panose="020F0502020204030204" pitchFamily="34" charset="0"/>
                <a:cs typeface="Times New Roman" panose="02020603050405020304" pitchFamily="18" charset="0"/>
              </a:rPr>
              <a:t> &amp; </a:t>
            </a:r>
            <a:r>
              <a:rPr lang="en-US" sz="3600" dirty="0">
                <a:solidFill>
                  <a:schemeClr val="tx1">
                    <a:lumMod val="95000"/>
                    <a:lumOff val="5000"/>
                  </a:schemeClr>
                </a:solidFill>
                <a:latin typeface="Core Sans N SC 47 Cn Regular"/>
                <a:ea typeface="Calibri" panose="020F0502020204030204" pitchFamily="34" charset="0"/>
                <a:cs typeface="Times New Roman" panose="02020603050405020304" pitchFamily="18" charset="0"/>
              </a:rPr>
              <a:t>JOHNSON</a:t>
            </a:r>
            <a:r>
              <a:rPr lang="ru-RU" sz="3600" dirty="0">
                <a:solidFill>
                  <a:schemeClr val="tx1">
                    <a:lumMod val="95000"/>
                    <a:lumOff val="5000"/>
                  </a:schemeClr>
                </a:solidFill>
                <a:latin typeface="Core Sans N SC 47 Cn Regular"/>
                <a:ea typeface="Calibri" panose="020F0502020204030204" pitchFamily="34" charset="0"/>
                <a:cs typeface="Times New Roman" panose="02020603050405020304" pitchFamily="18" charset="0"/>
              </a:rPr>
              <a:t> </a:t>
            </a:r>
            <a:endParaRPr lang="ru-UA" sz="3600" dirty="0">
              <a:solidFill>
                <a:schemeClr val="tx1">
                  <a:lumMod val="95000"/>
                  <a:lumOff val="5000"/>
                </a:schemeClr>
              </a:solidFill>
              <a:latin typeface="Core Sans N SC 47 Cn Regular"/>
            </a:endParaRPr>
          </a:p>
        </p:txBody>
      </p:sp>
      <p:sp>
        <p:nvSpPr>
          <p:cNvPr id="4" name="Прямоугольник 3">
            <a:extLst>
              <a:ext uri="{FF2B5EF4-FFF2-40B4-BE49-F238E27FC236}">
                <a16:creationId xmlns:a16="http://schemas.microsoft.com/office/drawing/2014/main" id="{8A4228E2-4BB4-4FE0-80AB-2793BF8C4D49}"/>
              </a:ext>
            </a:extLst>
          </p:cNvPr>
          <p:cNvSpPr/>
          <p:nvPr/>
        </p:nvSpPr>
        <p:spPr>
          <a:xfrm>
            <a:off x="933089" y="1251077"/>
            <a:ext cx="45719" cy="4364873"/>
          </a:xfrm>
          <a:prstGeom prst="rect">
            <a:avLst/>
          </a:prstGeom>
          <a:solidFill>
            <a:schemeClr val="tx1">
              <a:lumMod val="95000"/>
              <a:lumOff val="5000"/>
            </a:schemeClr>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Прямоугольник 1"/>
          <p:cNvSpPr/>
          <p:nvPr/>
        </p:nvSpPr>
        <p:spPr>
          <a:xfrm>
            <a:off x="1155688" y="1393287"/>
            <a:ext cx="6810102" cy="4278094"/>
          </a:xfrm>
          <a:prstGeom prst="rect">
            <a:avLst/>
          </a:prstGeom>
        </p:spPr>
        <p:txBody>
          <a:bodyPr wrap="square">
            <a:spAutoFit/>
          </a:bodyPr>
          <a:lstStyle/>
          <a:p>
            <a:pPr marL="342900" indent="-342900" algn="just">
              <a:buFont typeface="Arial" panose="020B0604020202020204" pitchFamily="34" charset="0"/>
              <a:buChar char="•"/>
            </a:pPr>
            <a:r>
              <a:rPr lang="ru-RU" b="1" i="1" dirty="0" smtClean="0">
                <a:latin typeface="Times New Roman" panose="02020603050405020304" pitchFamily="18" charset="0"/>
                <a:cs typeface="Times New Roman" panose="02020603050405020304" pitchFamily="18" charset="0"/>
              </a:rPr>
              <a:t>Бізнес-сектор: </a:t>
            </a:r>
            <a:r>
              <a:rPr lang="ru-RU" dirty="0" err="1" smtClean="0">
                <a:latin typeface="Times New Roman" panose="02020603050405020304" pitchFamily="18" charset="0"/>
                <a:cs typeface="Times New Roman" panose="02020603050405020304" pitchFamily="18" charset="0"/>
              </a:rPr>
              <a:t>Фармацевтична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промисловість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виробництво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ліків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медичного</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обладнання</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ru-RU" b="1" i="1" dirty="0" err="1" smtClean="0">
                <a:latin typeface="Times New Roman" panose="02020603050405020304" pitchFamily="18" charset="0"/>
                <a:cs typeface="Times New Roman" panose="02020603050405020304" pitchFamily="18" charset="0"/>
              </a:rPr>
              <a:t>Розташування</a:t>
            </a:r>
            <a:r>
              <a:rPr lang="ru-RU" b="1" i="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США, Нью-</a:t>
            </a:r>
            <a:r>
              <a:rPr lang="ru-RU" dirty="0" err="1">
                <a:latin typeface="Times New Roman" panose="02020603050405020304" pitchFamily="18" charset="0"/>
                <a:cs typeface="Times New Roman" panose="02020603050405020304" pitchFamily="18" charset="0"/>
              </a:rPr>
              <a:t>Брансвік</a:t>
            </a:r>
            <a:r>
              <a:rPr lang="ru-RU" dirty="0">
                <a:latin typeface="Times New Roman" panose="02020603050405020304" pitchFamily="18" charset="0"/>
                <a:cs typeface="Times New Roman" panose="02020603050405020304" pitchFamily="18" charset="0"/>
              </a:rPr>
              <a:t>, штат </a:t>
            </a:r>
            <a:r>
              <a:rPr lang="ru-RU" dirty="0" smtClean="0">
                <a:latin typeface="Times New Roman" panose="02020603050405020304" pitchFamily="18" charset="0"/>
                <a:cs typeface="Times New Roman" panose="02020603050405020304" pitchFamily="18" charset="0"/>
              </a:rPr>
              <a:t>Нью-</a:t>
            </a:r>
            <a:r>
              <a:rPr lang="ru-RU" dirty="0" err="1" smtClean="0">
                <a:latin typeface="Times New Roman" panose="02020603050405020304" pitchFamily="18" charset="0"/>
                <a:cs typeface="Times New Roman" panose="02020603050405020304" pitchFamily="18" charset="0"/>
              </a:rPr>
              <a:t>Джерсі</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ru-RU" b="1" i="1" dirty="0">
                <a:latin typeface="Times New Roman" panose="02020603050405020304" pitchFamily="18" charset="0"/>
                <a:cs typeface="Times New Roman" panose="02020603050405020304" pitchFamily="18" charset="0"/>
              </a:rPr>
              <a:t>Про </a:t>
            </a:r>
            <a:r>
              <a:rPr lang="ru-RU" b="1" i="1" dirty="0" err="1">
                <a:latin typeface="Times New Roman" panose="02020603050405020304" pitchFamily="18" charset="0"/>
                <a:cs typeface="Times New Roman" panose="02020603050405020304" pitchFamily="18" charset="0"/>
              </a:rPr>
              <a:t>компанію</a:t>
            </a:r>
            <a:r>
              <a:rPr lang="ru-RU" b="1" i="1"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Заснована у 1886 р.</a:t>
            </a:r>
            <a:r>
              <a:rPr lang="ru-RU" dirty="0">
                <a:latin typeface="Times New Roman" panose="02020603050405020304" pitchFamily="18" charset="0"/>
                <a:cs typeface="Times New Roman" panose="02020603050405020304" pitchFamily="18" charset="0"/>
              </a:rPr>
              <a:t> Засновники: Роберт Вуд Джонсон Джеймс Вуд Джонсон і </a:t>
            </a:r>
            <a:r>
              <a:rPr lang="ru-RU" dirty="0" err="1">
                <a:latin typeface="Times New Roman" panose="02020603050405020304" pitchFamily="18" charset="0"/>
                <a:cs typeface="Times New Roman" panose="02020603050405020304" pitchFamily="18" charset="0"/>
              </a:rPr>
              <a:t>Едуард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Мід</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Джонсон. До </a:t>
            </a:r>
            <a:r>
              <a:rPr lang="ru-RU" dirty="0">
                <a:latin typeface="Times New Roman" panose="02020603050405020304" pitchFamily="18" charset="0"/>
                <a:cs typeface="Times New Roman" panose="02020603050405020304" pitchFamily="18" charset="0"/>
              </a:rPr>
              <a:t>складу </a:t>
            </a:r>
            <a:r>
              <a:rPr lang="ru-RU" dirty="0" err="1">
                <a:latin typeface="Times New Roman" panose="02020603050405020304" pitchFamily="18" charset="0"/>
                <a:cs typeface="Times New Roman" panose="02020603050405020304" pitchFamily="18" charset="0"/>
              </a:rPr>
              <a:t>групи</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Johnson &amp; Johnson </a:t>
            </a:r>
            <a:r>
              <a:rPr lang="ru-RU" dirty="0" err="1">
                <a:latin typeface="Times New Roman" panose="02020603050405020304" pitchFamily="18" charset="0"/>
                <a:cs typeface="Times New Roman" panose="02020603050405020304" pitchFamily="18" charset="0"/>
              </a:rPr>
              <a:t>входять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більше</a:t>
            </a:r>
            <a:r>
              <a:rPr lang="ru-RU" dirty="0">
                <a:latin typeface="Times New Roman" panose="02020603050405020304" pitchFamily="18" charset="0"/>
                <a:cs typeface="Times New Roman" panose="02020603050405020304" pitchFamily="18" charset="0"/>
              </a:rPr>
              <a:t> 250 </a:t>
            </a:r>
            <a:r>
              <a:rPr lang="ru-RU" dirty="0" err="1">
                <a:latin typeface="Times New Roman" panose="02020603050405020304" pitchFamily="18" charset="0"/>
                <a:cs typeface="Times New Roman" panose="02020603050405020304" pitchFamily="18" charset="0"/>
              </a:rPr>
              <a:t>дочірніх</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компаній</a:t>
            </a:r>
            <a:r>
              <a:rPr lang="ru-RU" dirty="0" smtClean="0">
                <a:latin typeface="Times New Roman" panose="02020603050405020304" pitchFamily="18" charset="0"/>
                <a:cs typeface="Times New Roman" panose="02020603050405020304" pitchFamily="18" charset="0"/>
              </a:rPr>
              <a:t> - так </a:t>
            </a:r>
            <a:r>
              <a:rPr lang="ru-RU" dirty="0">
                <a:latin typeface="Times New Roman" panose="02020603050405020304" pitchFamily="18" charset="0"/>
                <a:cs typeface="Times New Roman" panose="02020603050405020304" pitchFamily="18" charset="0"/>
              </a:rPr>
              <a:t>звана «</a:t>
            </a:r>
            <a:r>
              <a:rPr lang="ru-RU" dirty="0" err="1">
                <a:latin typeface="Times New Roman" panose="02020603050405020304" pitchFamily="18" charset="0"/>
                <a:cs typeface="Times New Roman" panose="02020603050405020304" pitchFamily="18" charset="0"/>
              </a:rPr>
              <a:t>Сім'я</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Johnson &amp; Johnson</a:t>
            </a:r>
            <a:r>
              <a:rPr lang="en-US"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a:t>
            </a:r>
            <a:r>
              <a:rPr lang="ru-RU" dirty="0" err="1" smtClean="0">
                <a:latin typeface="Times New Roman" panose="02020603050405020304" pitchFamily="18" charset="0"/>
                <a:cs typeface="Times New Roman" panose="02020603050405020304" pitchFamily="18" charset="0"/>
              </a:rPr>
              <a:t>артість</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бренду на 31 </a:t>
            </a:r>
            <a:r>
              <a:rPr lang="ru-RU" dirty="0" err="1">
                <a:latin typeface="Times New Roman" panose="02020603050405020304" pitchFamily="18" charset="0"/>
                <a:cs typeface="Times New Roman" panose="02020603050405020304" pitchFamily="18" charset="0"/>
              </a:rPr>
              <a:t>травня</a:t>
            </a:r>
            <a:r>
              <a:rPr lang="ru-RU" dirty="0">
                <a:latin typeface="Times New Roman" panose="02020603050405020304" pitchFamily="18" charset="0"/>
                <a:cs typeface="Times New Roman" panose="02020603050405020304" pitchFamily="18" charset="0"/>
              </a:rPr>
              <a:t> 2016 року становить 312,6 </a:t>
            </a:r>
            <a:r>
              <a:rPr lang="ru-RU" dirty="0" err="1">
                <a:latin typeface="Times New Roman" panose="02020603050405020304" pitchFamily="18" charset="0"/>
                <a:cs typeface="Times New Roman" panose="02020603050405020304" pitchFamily="18" charset="0"/>
              </a:rPr>
              <a:t>мільярдів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доларів</a:t>
            </a:r>
            <a:r>
              <a:rPr lang="ru-RU" dirty="0">
                <a:latin typeface="Times New Roman" panose="02020603050405020304" pitchFamily="18" charset="0"/>
                <a:cs typeface="Times New Roman" panose="02020603050405020304" pitchFamily="18" charset="0"/>
              </a:rPr>
              <a:t> США за </a:t>
            </a:r>
            <a:r>
              <a:rPr lang="ru-RU" dirty="0" err="1" smtClean="0">
                <a:latin typeface="Times New Roman" panose="02020603050405020304" pitchFamily="18" charset="0"/>
                <a:cs typeface="Times New Roman" panose="02020603050405020304" pitchFamily="18" charset="0"/>
              </a:rPr>
              <a:t>данними</a:t>
            </a:r>
            <a:r>
              <a:rPr lang="ru-R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Forbes</a:t>
            </a:r>
            <a:endParaRPr lang="uk-UA"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uk-UA"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ru-RU" b="1" i="1" dirty="0" err="1" smtClean="0">
                <a:latin typeface="Times New Roman" panose="02020603050405020304" pitchFamily="18" charset="0"/>
                <a:cs typeface="Times New Roman" panose="02020603050405020304" pitchFamily="18" charset="0"/>
              </a:rPr>
              <a:t>Власний</a:t>
            </a:r>
            <a:r>
              <a:rPr lang="ru-RU" b="1" i="1" dirty="0" smtClean="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капітал</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$ 71,15 млрд (2015</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ru-RU" b="1" i="1" dirty="0" err="1">
                <a:latin typeface="Times New Roman" panose="02020603050405020304" pitchFamily="18" charset="0"/>
                <a:cs typeface="Times New Roman" panose="02020603050405020304" pitchFamily="18" charset="0"/>
              </a:rPr>
              <a:t>Чистий</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прибуток</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$ 15,409 млрд (2015)</a:t>
            </a:r>
          </a:p>
          <a:p>
            <a:pPr marL="342900" indent="-342900" algn="just">
              <a:buFont typeface="Arial" panose="020B0604020202020204" pitchFamily="34" charset="0"/>
              <a:buChar char="•"/>
            </a:pPr>
            <a:r>
              <a:rPr lang="ru-RU" b="1" i="1" dirty="0" err="1">
                <a:latin typeface="Times New Roman" panose="02020603050405020304" pitchFamily="18" charset="0"/>
                <a:cs typeface="Times New Roman" panose="02020603050405020304" pitchFamily="18" charset="0"/>
              </a:rPr>
              <a:t>Активи</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$ 133,411 млрд (2015)</a:t>
            </a:r>
          </a:p>
          <a:p>
            <a:pPr marL="342900" indent="-342900" algn="just">
              <a:buFont typeface="Arial" panose="020B0604020202020204" pitchFamily="34" charset="0"/>
              <a:buChar char="•"/>
            </a:pPr>
            <a:r>
              <a:rPr lang="ru-RU" b="1" i="1" dirty="0" err="1">
                <a:latin typeface="Times New Roman" panose="02020603050405020304" pitchFamily="18" charset="0"/>
                <a:cs typeface="Times New Roman" panose="02020603050405020304" pitchFamily="18" charset="0"/>
              </a:rPr>
              <a:t>Капіталізація</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$ 317 млрд </a:t>
            </a:r>
            <a:r>
              <a:rPr lang="ru-RU" dirty="0" smtClean="0">
                <a:latin typeface="Times New Roman" panose="02020603050405020304" pitchFamily="18" charset="0"/>
                <a:cs typeface="Times New Roman" panose="02020603050405020304" pitchFamily="18" charset="0"/>
              </a:rPr>
              <a:t>(2016</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ru-RU" b="1" i="1" dirty="0" smtClean="0">
                <a:latin typeface="Times New Roman" panose="02020603050405020304" pitchFamily="18" charset="0"/>
                <a:cs typeface="Times New Roman" panose="02020603050405020304" pitchFamily="18" charset="0"/>
              </a:rPr>
              <a:t>Число </a:t>
            </a:r>
            <a:r>
              <a:rPr lang="ru-RU" b="1" i="1" dirty="0" err="1">
                <a:latin typeface="Times New Roman" panose="02020603050405020304" pitchFamily="18" charset="0"/>
                <a:cs typeface="Times New Roman" panose="02020603050405020304" pitchFamily="18" charset="0"/>
              </a:rPr>
              <a:t>співробітників</a:t>
            </a:r>
            <a:r>
              <a:rPr lang="ru-RU" b="1"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127 100 (2015</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8" name="Рисунок 7">
            <a:extLst>
              <a:ext uri="{FF2B5EF4-FFF2-40B4-BE49-F238E27FC236}">
                <a16:creationId xmlns:a16="http://schemas.microsoft.com/office/drawing/2014/main" id="{06F5FEFD-B407-4559-9BE2-684E492E5CD3}"/>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6194590" y="4069898"/>
            <a:ext cx="3057372" cy="2156333"/>
          </a:xfrm>
          <a:prstGeom prst="rect">
            <a:avLst/>
          </a:prstGeom>
        </p:spPr>
      </p:pic>
      <p:pic>
        <p:nvPicPr>
          <p:cNvPr id="9" name="Рисунок 8">
            <a:extLst>
              <a:ext uri="{FF2B5EF4-FFF2-40B4-BE49-F238E27FC236}">
                <a16:creationId xmlns:a16="http://schemas.microsoft.com/office/drawing/2014/main" id="{2595E312-332E-4A7C-AF7D-8ED25E52DB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rot="1346392">
            <a:off x="9282446" y="3885830"/>
            <a:ext cx="2869776" cy="2519854"/>
          </a:xfrm>
          <a:prstGeom prst="rect">
            <a:avLst/>
          </a:prstGeom>
        </p:spPr>
      </p:pic>
      <p:pic>
        <p:nvPicPr>
          <p:cNvPr id="11" name="Рисунок 10">
            <a:extLst>
              <a:ext uri="{FF2B5EF4-FFF2-40B4-BE49-F238E27FC236}">
                <a16:creationId xmlns:a16="http://schemas.microsoft.com/office/drawing/2014/main" id="{EFC5CBE6-0B59-4794-9334-7B3D5D6168CB}"/>
              </a:ext>
            </a:extLst>
          </p:cNvPr>
          <p:cNvPicPr>
            <a:picLocks noChangeAspect="1"/>
          </p:cNvPicPr>
          <p:nvPr/>
        </p:nvPicPr>
        <p:blipFill>
          <a:blip r:embed="rId4">
            <a:alphaModFix amt="35000"/>
            <a:extLst>
              <a:ext uri="{28A0092B-C50C-407E-A947-70E740481C1C}">
                <a14:useLocalDpi xmlns:a14="http://schemas.microsoft.com/office/drawing/2010/main" val="0"/>
              </a:ext>
            </a:extLst>
          </a:blip>
          <a:stretch>
            <a:fillRect/>
          </a:stretch>
        </p:blipFill>
        <p:spPr>
          <a:xfrm rot="20539233">
            <a:off x="8477252" y="1326001"/>
            <a:ext cx="3100912" cy="1777446"/>
          </a:xfrm>
          <a:prstGeom prst="rect">
            <a:avLst/>
          </a:prstGeom>
        </p:spPr>
      </p:pic>
    </p:spTree>
    <p:extLst>
      <p:ext uri="{BB962C8B-B14F-4D97-AF65-F5344CB8AC3E}">
        <p14:creationId xmlns:p14="http://schemas.microsoft.com/office/powerpoint/2010/main" val="1168572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Ромб 3">
            <a:extLst>
              <a:ext uri="{FF2B5EF4-FFF2-40B4-BE49-F238E27FC236}">
                <a16:creationId xmlns:a16="http://schemas.microsoft.com/office/drawing/2014/main" id="{7E7142D4-1110-4C5A-9178-ADF18F91040B}"/>
              </a:ext>
            </a:extLst>
          </p:cNvPr>
          <p:cNvSpPr/>
          <p:nvPr/>
        </p:nvSpPr>
        <p:spPr>
          <a:xfrm>
            <a:off x="249683" y="199129"/>
            <a:ext cx="1659167" cy="1636975"/>
          </a:xfrm>
          <a:prstGeom prst="diamond">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959B2EFC-192C-4BBD-B7BE-C546E439221E}"/>
              </a:ext>
            </a:extLst>
          </p:cNvPr>
          <p:cNvSpPr/>
          <p:nvPr/>
        </p:nvSpPr>
        <p:spPr>
          <a:xfrm>
            <a:off x="196869" y="183610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6" name="Ромб 5">
            <a:extLst>
              <a:ext uri="{FF2B5EF4-FFF2-40B4-BE49-F238E27FC236}">
                <a16:creationId xmlns:a16="http://schemas.microsoft.com/office/drawing/2014/main" id="{E9FD3E43-9948-408B-A0AA-F2A86E2C95BD}"/>
              </a:ext>
            </a:extLst>
          </p:cNvPr>
          <p:cNvSpPr/>
          <p:nvPr/>
        </p:nvSpPr>
        <p:spPr>
          <a:xfrm>
            <a:off x="214474" y="511005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7" name="Ромб 6">
            <a:extLst>
              <a:ext uri="{FF2B5EF4-FFF2-40B4-BE49-F238E27FC236}">
                <a16:creationId xmlns:a16="http://schemas.microsoft.com/office/drawing/2014/main" id="{2388C91D-F383-4B90-8D39-81A358F1A09A}"/>
              </a:ext>
            </a:extLst>
          </p:cNvPr>
          <p:cNvSpPr/>
          <p:nvPr/>
        </p:nvSpPr>
        <p:spPr>
          <a:xfrm>
            <a:off x="179265" y="3473079"/>
            <a:ext cx="1764792"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8" name="Прямоугольник 7">
            <a:extLst>
              <a:ext uri="{FF2B5EF4-FFF2-40B4-BE49-F238E27FC236}">
                <a16:creationId xmlns:a16="http://schemas.microsoft.com/office/drawing/2014/main" id="{A5ECBEF5-8E69-4A0B-86E7-A03945D62626}"/>
              </a:ext>
            </a:extLst>
          </p:cNvPr>
          <p:cNvSpPr/>
          <p:nvPr/>
        </p:nvSpPr>
        <p:spPr>
          <a:xfrm>
            <a:off x="3457302" y="359115"/>
            <a:ext cx="8499567" cy="1107996"/>
          </a:xfrm>
          <a:prstGeom prst="rect">
            <a:avLst/>
          </a:prstGeom>
        </p:spPr>
        <p:txBody>
          <a:bodyPr wrap="square">
            <a:spAutoFit/>
          </a:bodyPr>
          <a:lstStyle/>
          <a:p>
            <a:r>
              <a:rPr lang="ru-RU" sz="6600" dirty="0">
                <a:solidFill>
                  <a:schemeClr val="accent1">
                    <a:lumMod val="75000"/>
                  </a:schemeClr>
                </a:solidFill>
                <a:latin typeface="Core Sans N SC 47 Cn Regular" panose="020B0506030302020204" charset="0"/>
              </a:rPr>
              <a:t>СИЛЬНІ</a:t>
            </a:r>
            <a:r>
              <a:rPr lang="ru-RU" sz="6600" dirty="0">
                <a:solidFill>
                  <a:schemeClr val="accent1">
                    <a:lumMod val="75000"/>
                  </a:schemeClr>
                </a:solidFill>
                <a:latin typeface="Core Sans N SC 47 Cn Regular" panose="020B0506030302020204" pitchFamily="34" charset="0"/>
              </a:rPr>
              <a:t> СТОРОНИ</a:t>
            </a:r>
          </a:p>
        </p:txBody>
      </p:sp>
      <p:cxnSp>
        <p:nvCxnSpPr>
          <p:cNvPr id="9" name="Прямая соединительная линия 8">
            <a:extLst>
              <a:ext uri="{FF2B5EF4-FFF2-40B4-BE49-F238E27FC236}">
                <a16:creationId xmlns:a16="http://schemas.microsoft.com/office/drawing/2014/main" id="{D51E3A90-5F72-4330-AF60-3577BD03C6AC}"/>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10" name="Прямоугольник 9">
            <a:extLst>
              <a:ext uri="{FF2B5EF4-FFF2-40B4-BE49-F238E27FC236}">
                <a16:creationId xmlns:a16="http://schemas.microsoft.com/office/drawing/2014/main" id="{AA3BC1E5-8964-4C91-B583-74124E9D4361}"/>
              </a:ext>
            </a:extLst>
          </p:cNvPr>
          <p:cNvSpPr/>
          <p:nvPr/>
        </p:nvSpPr>
        <p:spPr>
          <a:xfrm>
            <a:off x="2886858" y="1292352"/>
            <a:ext cx="45719" cy="5084063"/>
          </a:xfrm>
          <a:prstGeom prst="rect">
            <a:avLst/>
          </a:prstGeom>
          <a:solidFill>
            <a:schemeClr val="accent1">
              <a:lumMod val="75000"/>
            </a:schemeClr>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a:extLst>
              <a:ext uri="{FF2B5EF4-FFF2-40B4-BE49-F238E27FC236}">
                <a16:creationId xmlns:a16="http://schemas.microsoft.com/office/drawing/2014/main" id="{39F32F90-10BB-4AC5-B2D5-93AC0E517A5F}"/>
              </a:ext>
            </a:extLst>
          </p:cNvPr>
          <p:cNvSpPr/>
          <p:nvPr/>
        </p:nvSpPr>
        <p:spPr>
          <a:xfrm>
            <a:off x="3096767" y="1383792"/>
            <a:ext cx="8294043" cy="5128776"/>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ru-RU" dirty="0">
                <a:latin typeface="Times New Roman" panose="02020603050405020304" pitchFamily="18" charset="0"/>
                <a:ea typeface="Calibri" panose="020F0502020204030204" pitchFamily="34" charset="0"/>
                <a:cs typeface="Times New Roman" panose="02020603050405020304" pitchFamily="18" charset="0"/>
              </a:rPr>
              <a:t>Довірений бренд: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 </a:t>
            </a:r>
            <a:r>
              <a:rPr lang="uk-UA" dirty="0" smtClean="0">
                <a:latin typeface="Times New Roman" panose="02020603050405020304" pitchFamily="18" charset="0"/>
                <a:ea typeface="Calibri" panose="020F0502020204030204" pitchFamily="34" charset="0"/>
                <a:cs typeface="Times New Roman" panose="02020603050405020304" pitchFamily="18" charset="0"/>
              </a:rPr>
              <a:t>це</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a:latin typeface="Times New Roman" panose="02020603050405020304" pitchFamily="18" charset="0"/>
                <a:ea typeface="Calibri" panose="020F0502020204030204" pitchFamily="34" charset="0"/>
                <a:cs typeface="Times New Roman" panose="02020603050405020304" pitchFamily="18" charset="0"/>
              </a:rPr>
              <a:t>бренд, </a:t>
            </a:r>
            <a:r>
              <a:rPr lang="ru-RU" dirty="0" err="1">
                <a:latin typeface="Times New Roman" panose="02020603050405020304" pitchFamily="18" charset="0"/>
                <a:ea typeface="Calibri" panose="020F0502020204030204" pitchFamily="34" charset="0"/>
                <a:cs typeface="Times New Roman" panose="02020603050405020304" pitchFamily="18" charset="0"/>
              </a:rPr>
              <a:t>який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довіряють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багато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лікарів</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батьків</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всьому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світі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Збільшення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уваги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пошиття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бізнесу</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місцевих</a:t>
            </a:r>
            <a:r>
              <a:rPr lang="ru-RU" dirty="0">
                <a:latin typeface="Times New Roman" panose="02020603050405020304" pitchFamily="18" charset="0"/>
                <a:ea typeface="Calibri" panose="020F0502020204030204" pitchFamily="34" charset="0"/>
                <a:cs typeface="Times New Roman" panose="02020603050405020304" pitchFamily="18" charset="0"/>
              </a:rPr>
              <a:t> ринках </a:t>
            </a:r>
            <a:r>
              <a:rPr lang="ru-RU" dirty="0" err="1">
                <a:latin typeface="Times New Roman" panose="02020603050405020304" pitchFamily="18" charset="0"/>
                <a:ea typeface="Calibri" panose="020F0502020204030204" pitchFamily="34" charset="0"/>
                <a:cs typeface="Times New Roman" panose="02020603050405020304" pitchFamily="18" charset="0"/>
              </a:rPr>
              <a:t>допомогло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їм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відповісти</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споживчий</a:t>
            </a:r>
            <a:r>
              <a:rPr lang="ru-RU" dirty="0">
                <a:latin typeface="Times New Roman" panose="02020603050405020304" pitchFamily="18" charset="0"/>
                <a:ea typeface="Calibri" panose="020F0502020204030204" pitchFamily="34" charset="0"/>
                <a:cs typeface="Times New Roman" panose="02020603050405020304" pitchFamily="18" charset="0"/>
              </a:rPr>
              <a:t> попит.</a:t>
            </a:r>
          </a:p>
          <a:p>
            <a:pPr marL="285750" indent="-285750" algn="just">
              <a:lnSpc>
                <a:spcPct val="107000"/>
              </a:lnSpc>
              <a:spcAft>
                <a:spcPts val="800"/>
              </a:spcAft>
              <a:buFont typeface="Arial" panose="020B0604020202020204" pitchFamily="34" charset="0"/>
              <a:buChar char="•"/>
            </a:pPr>
            <a:r>
              <a:rPr lang="ru-RU" dirty="0">
                <a:latin typeface="Times New Roman" panose="02020603050405020304" pitchFamily="18" charset="0"/>
                <a:ea typeface="Calibri" panose="020F0502020204030204" pitchFamily="34" charset="0"/>
                <a:cs typeface="Times New Roman" panose="02020603050405020304" pitchFamily="18" charset="0"/>
              </a:rPr>
              <a:t>У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Johnson </a:t>
            </a:r>
            <a:r>
              <a:rPr lang="ru-RU" dirty="0">
                <a:latin typeface="Times New Roman" panose="02020603050405020304" pitchFamily="18" charset="0"/>
                <a:ea typeface="Calibri" panose="020F0502020204030204" pitchFamily="34" charset="0"/>
                <a:cs typeface="Times New Roman" panose="02020603050405020304" pitchFamily="18" charset="0"/>
              </a:rPr>
              <a:t>є </a:t>
            </a:r>
            <a:r>
              <a:rPr lang="ru-RU" dirty="0" err="1">
                <a:latin typeface="Times New Roman" panose="02020603050405020304" pitchFamily="18" charset="0"/>
                <a:ea typeface="Calibri" panose="020F0502020204030204" pitchFamily="34" charset="0"/>
                <a:cs typeface="Times New Roman" panose="02020603050405020304" pitchFamily="18" charset="0"/>
              </a:rPr>
              <a:t>глибокі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асортименти</a:t>
            </a:r>
            <a:r>
              <a:rPr lang="ru-RU" dirty="0">
                <a:latin typeface="Times New Roman" panose="02020603050405020304" pitchFamily="18" charset="0"/>
                <a:ea typeface="Calibri" panose="020F0502020204030204" pitchFamily="34" charset="0"/>
                <a:cs typeface="Times New Roman" panose="02020603050405020304" pitchFamily="18" charset="0"/>
              </a:rPr>
              <a:t> та велика </a:t>
            </a:r>
            <a:r>
              <a:rPr lang="ru-RU" dirty="0" err="1">
                <a:latin typeface="Times New Roman" panose="02020603050405020304" pitchFamily="18" charset="0"/>
                <a:ea typeface="Calibri" panose="020F0502020204030204" pitchFamily="34" charset="0"/>
                <a:cs typeface="Times New Roman" panose="02020603050405020304" pitchFamily="18" charset="0"/>
              </a:rPr>
              <a:t>кількість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брендів</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вибір</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яких</a:t>
            </a:r>
            <a:r>
              <a:rPr lang="ru-RU" dirty="0">
                <a:latin typeface="Times New Roman" panose="02020603050405020304" pitchFamily="18" charset="0"/>
                <a:ea typeface="Calibri" panose="020F0502020204030204" pitchFamily="34" charset="0"/>
                <a:cs typeface="Times New Roman" panose="02020603050405020304" pitchFamily="18" charset="0"/>
              </a:rPr>
              <a:t> вони </a:t>
            </a:r>
            <a:r>
              <a:rPr lang="ru-RU" dirty="0" err="1">
                <a:latin typeface="Times New Roman" panose="02020603050405020304" pitchFamily="18" charset="0"/>
                <a:ea typeface="Calibri" panose="020F0502020204030204" pitchFamily="34" charset="0"/>
                <a:cs typeface="Times New Roman" panose="02020603050405020304" pitchFamily="18" charset="0"/>
              </a:rPr>
              <a:t>можуть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займати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великі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площі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магазинів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призвело</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високої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видимості</a:t>
            </a:r>
            <a:r>
              <a:rPr lang="ru-RU" dirty="0">
                <a:latin typeface="Times New Roman" panose="02020603050405020304" pitchFamily="18" charset="0"/>
                <a:ea typeface="Calibri" panose="020F0502020204030204" pitchFamily="34" charset="0"/>
                <a:cs typeface="Times New Roman" panose="02020603050405020304" pitchFamily="18" charset="0"/>
              </a:rPr>
              <a:t> на ринку.</a:t>
            </a:r>
          </a:p>
          <a:p>
            <a:pPr marL="285750" indent="-285750" algn="just">
              <a:lnSpc>
                <a:spcPct val="107000"/>
              </a:lnSpc>
              <a:spcAft>
                <a:spcPts val="800"/>
              </a:spcAft>
              <a:buFont typeface="Arial" panose="020B0604020202020204" pitchFamily="34" charset="0"/>
              <a:buChar char="•"/>
            </a:pPr>
            <a:r>
              <a:rPr lang="ru-RU" dirty="0">
                <a:latin typeface="Times New Roman" panose="02020603050405020304" pitchFamily="18" charset="0"/>
                <a:ea typeface="Calibri" panose="020F0502020204030204" pitchFamily="34" charset="0"/>
                <a:cs typeface="Times New Roman" panose="02020603050405020304" pitchFamily="18" charset="0"/>
              </a:rPr>
              <a:t>Найбільший </a:t>
            </a:r>
            <a:r>
              <a:rPr lang="ru-RU" dirty="0" err="1">
                <a:latin typeface="Times New Roman" panose="02020603050405020304" pitchFamily="18" charset="0"/>
                <a:ea typeface="Calibri" panose="020F0502020204030204" pitchFamily="34" charset="0"/>
                <a:cs typeface="Times New Roman" panose="02020603050405020304" pitchFamily="18" charset="0"/>
              </a:rPr>
              <a:t>постачальник</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медичних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фармацевтичних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продуктів</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товарів</a:t>
            </a:r>
            <a:r>
              <a:rPr lang="ru-RU" dirty="0">
                <a:latin typeface="Times New Roman" panose="02020603050405020304" pitchFamily="18" charset="0"/>
                <a:ea typeface="Calibri" panose="020F0502020204030204" pitchFamily="34" charset="0"/>
                <a:cs typeface="Times New Roman" panose="02020603050405020304" pitchFamily="18" charset="0"/>
              </a:rPr>
              <a:t> для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споживачів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медичних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J</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працює</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трьох</a:t>
            </a:r>
            <a:r>
              <a:rPr lang="ru-RU" dirty="0">
                <a:latin typeface="Times New Roman" panose="02020603050405020304" pitchFamily="18" charset="0"/>
                <a:ea typeface="Calibri" panose="020F0502020204030204" pitchFamily="34" charset="0"/>
                <a:cs typeface="Times New Roman" panose="02020603050405020304" pitchFamily="18" charset="0"/>
              </a:rPr>
              <a:t> сегментах: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споживчі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товари</a:t>
            </a:r>
            <a:r>
              <a:rPr lang="ru-RU" dirty="0">
                <a:latin typeface="Times New Roman" panose="02020603050405020304" pitchFamily="18" charset="0"/>
                <a:ea typeface="Calibri" panose="020F0502020204030204" pitchFamily="34" charset="0"/>
                <a:cs typeface="Times New Roman" panose="02020603050405020304" pitchFamily="18" charset="0"/>
              </a:rPr>
              <a:t>, фармацевтика та </a:t>
            </a:r>
            <a:r>
              <a:rPr lang="ru-RU" dirty="0" err="1">
                <a:latin typeface="Times New Roman" panose="02020603050405020304" pitchFamily="18" charset="0"/>
                <a:ea typeface="Calibri" panose="020F0502020204030204" pitchFamily="34" charset="0"/>
                <a:cs typeface="Times New Roman" panose="02020603050405020304" pitchFamily="18" charset="0"/>
              </a:rPr>
              <a:t>медичні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пристрої</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діагностика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Сім'я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більше</a:t>
            </a:r>
            <a:r>
              <a:rPr lang="ru-RU" dirty="0">
                <a:latin typeface="Times New Roman" panose="02020603050405020304" pitchFamily="18" charset="0"/>
                <a:ea typeface="Calibri" panose="020F0502020204030204" pitchFamily="34" charset="0"/>
                <a:cs typeface="Times New Roman" panose="02020603050405020304" pitchFamily="18" charset="0"/>
              </a:rPr>
              <a:t> 125 </a:t>
            </a:r>
            <a:r>
              <a:rPr lang="ru-RU" dirty="0" err="1">
                <a:latin typeface="Times New Roman" panose="02020603050405020304" pitchFamily="18" charset="0"/>
                <a:ea typeface="Calibri" panose="020F0502020204030204" pitchFamily="34" charset="0"/>
                <a:cs typeface="Times New Roman" panose="02020603050405020304" pitchFamily="18" charset="0"/>
              </a:rPr>
              <a:t>років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бере</a:t>
            </a:r>
            <a:r>
              <a:rPr lang="ru-RU" dirty="0">
                <a:latin typeface="Times New Roman" panose="02020603050405020304" pitchFamily="18" charset="0"/>
                <a:ea typeface="Calibri" panose="020F0502020204030204" pitchFamily="34" charset="0"/>
                <a:cs typeface="Times New Roman" panose="02020603050405020304" pitchFamily="18" charset="0"/>
              </a:rPr>
              <a:t> на себе </a:t>
            </a:r>
            <a:r>
              <a:rPr lang="ru-RU" dirty="0" err="1">
                <a:latin typeface="Times New Roman" panose="02020603050405020304" pitchFamily="18" charset="0"/>
                <a:ea typeface="Calibri" panose="020F0502020204030204" pitchFamily="34" charset="0"/>
                <a:cs typeface="Times New Roman" panose="02020603050405020304" pitchFamily="18" charset="0"/>
              </a:rPr>
              <a:t>зобов'язання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доглядати</a:t>
            </a:r>
            <a:r>
              <a:rPr lang="ru-RU" dirty="0">
                <a:latin typeface="Times New Roman" panose="02020603050405020304" pitchFamily="18" charset="0"/>
                <a:ea typeface="Calibri" panose="020F0502020204030204" pitchFamily="34" charset="0"/>
                <a:cs typeface="Times New Roman" panose="02020603050405020304" pitchFamily="18" charset="0"/>
              </a:rPr>
              <a:t> за людьми. </a:t>
            </a:r>
            <a:r>
              <a:rPr lang="ru-RU" dirty="0" err="1">
                <a:latin typeface="Times New Roman" panose="02020603050405020304" pitchFamily="18" charset="0"/>
                <a:ea typeface="Calibri" panose="020F0502020204030204" pitchFamily="34" charset="0"/>
                <a:cs typeface="Times New Roman" panose="02020603050405020304" pitchFamily="18" charset="0"/>
              </a:rPr>
              <a:t>Ланцюжок</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постачань</a:t>
            </a:r>
            <a:r>
              <a:rPr lang="ru-RU" dirty="0">
                <a:latin typeface="Times New Roman" panose="02020603050405020304" pitchFamily="18" charset="0"/>
                <a:ea typeface="Calibri" panose="020F0502020204030204" pitchFamily="34" charset="0"/>
                <a:cs typeface="Times New Roman" panose="02020603050405020304" pitchFamily="18" charset="0"/>
              </a:rPr>
              <a:t>: вона </a:t>
            </a:r>
            <a:r>
              <a:rPr lang="ru-RU" dirty="0" err="1">
                <a:latin typeface="Times New Roman" panose="02020603050405020304" pitchFamily="18" charset="0"/>
                <a:ea typeface="Calibri" panose="020F0502020204030204" pitchFamily="34" charset="0"/>
                <a:cs typeface="Times New Roman" panose="02020603050405020304" pitchFamily="18" charset="0"/>
              </a:rPr>
              <a:t>має</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широку</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надійну</a:t>
            </a:r>
            <a:r>
              <a:rPr lang="ru-RU" dirty="0">
                <a:latin typeface="Times New Roman" panose="02020603050405020304" pitchFamily="18" charset="0"/>
                <a:ea typeface="Calibri" panose="020F0502020204030204" pitchFamily="34" charset="0"/>
                <a:cs typeface="Times New Roman" panose="02020603050405020304" pitchFamily="18" charset="0"/>
              </a:rPr>
              <a:t> систему </a:t>
            </a:r>
            <a:r>
              <a:rPr lang="ru-RU" dirty="0" err="1">
                <a:latin typeface="Times New Roman" panose="02020603050405020304" pitchFamily="18" charset="0"/>
                <a:ea typeface="Calibri" panose="020F0502020204030204" pitchFamily="34" charset="0"/>
                <a:cs typeface="Times New Roman" panose="02020603050405020304" pitchFamily="18" charset="0"/>
              </a:rPr>
              <a:t>розподілу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призначену</a:t>
            </a:r>
            <a:r>
              <a:rPr lang="ru-RU" dirty="0">
                <a:latin typeface="Times New Roman" panose="02020603050405020304" pitchFamily="18" charset="0"/>
                <a:ea typeface="Calibri" panose="020F0502020204030204" pitchFamily="34" charset="0"/>
                <a:cs typeface="Times New Roman" panose="02020603050405020304" pitchFamily="18" charset="0"/>
              </a:rPr>
              <a:t> для того, </a:t>
            </a:r>
            <a:r>
              <a:rPr lang="ru-RU" dirty="0" err="1">
                <a:latin typeface="Times New Roman" panose="02020603050405020304" pitchFamily="18" charset="0"/>
                <a:ea typeface="Calibri" panose="020F0502020204030204" pitchFamily="34" charset="0"/>
                <a:cs typeface="Times New Roman" panose="02020603050405020304" pitchFamily="18" charset="0"/>
              </a:rPr>
              <a:t>щоб</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зробити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продукцію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роздрібними</a:t>
            </a:r>
            <a:r>
              <a:rPr lang="ru-RU" dirty="0">
                <a:latin typeface="Times New Roman" panose="02020603050405020304" pitchFamily="18" charset="0"/>
                <a:ea typeface="Calibri" panose="020F0502020204030204" pitchFamily="34" charset="0"/>
                <a:cs typeface="Times New Roman" panose="02020603050405020304" pitchFamily="18" charset="0"/>
              </a:rPr>
              <a:t> магазинами, супермаркетами та </a:t>
            </a:r>
            <a:r>
              <a:rPr lang="ru-RU" dirty="0" err="1">
                <a:latin typeface="Times New Roman" panose="02020603050405020304" pitchFamily="18" charset="0"/>
                <a:ea typeface="Calibri" panose="020F0502020204030204" pitchFamily="34" charset="0"/>
                <a:cs typeface="Times New Roman" panose="02020603050405020304" pitchFamily="18" charset="0"/>
              </a:rPr>
              <a:t>медичними</a:t>
            </a:r>
            <a:r>
              <a:rPr lang="ru-RU" dirty="0">
                <a:latin typeface="Times New Roman" panose="02020603050405020304" pitchFamily="18" charset="0"/>
                <a:ea typeface="Calibri" panose="020F0502020204030204" pitchFamily="34" charset="0"/>
                <a:cs typeface="Times New Roman" panose="02020603050405020304" pitchFamily="18" charset="0"/>
              </a:rPr>
              <a:t> магазинами </a:t>
            </a:r>
            <a:r>
              <a:rPr lang="ru-RU" dirty="0" err="1">
                <a:latin typeface="Times New Roman" panose="02020603050405020304" pitchFamily="18" charset="0"/>
                <a:ea typeface="Calibri" panose="020F0502020204030204" pitchFamily="34" charset="0"/>
                <a:cs typeface="Times New Roman" panose="02020603050405020304" pitchFamily="18" charset="0"/>
              </a:rPr>
              <a:t>навіть</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найвіддаленіших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сільських</a:t>
            </a:r>
            <a:r>
              <a:rPr lang="ru-RU" dirty="0">
                <a:latin typeface="Times New Roman" panose="02020603050405020304" pitchFamily="18" charset="0"/>
                <a:ea typeface="Calibri" panose="020F0502020204030204" pitchFamily="34" charset="0"/>
                <a:cs typeface="Times New Roman" panose="02020603050405020304" pitchFamily="18" charset="0"/>
              </a:rPr>
              <a:t> районах.</a:t>
            </a:r>
          </a:p>
          <a:p>
            <a:pPr>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5416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омб 1">
            <a:extLst>
              <a:ext uri="{FF2B5EF4-FFF2-40B4-BE49-F238E27FC236}">
                <a16:creationId xmlns:a16="http://schemas.microsoft.com/office/drawing/2014/main" id="{14A6DF04-8EF2-40AC-8F2C-21017B7F8301}"/>
              </a:ext>
            </a:extLst>
          </p:cNvPr>
          <p:cNvSpPr/>
          <p:nvPr/>
        </p:nvSpPr>
        <p:spPr>
          <a:xfrm>
            <a:off x="249683" y="199129"/>
            <a:ext cx="1659167" cy="1636975"/>
          </a:xfrm>
          <a:prstGeom prst="diamond">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3" name="Ромб 2">
            <a:extLst>
              <a:ext uri="{FF2B5EF4-FFF2-40B4-BE49-F238E27FC236}">
                <a16:creationId xmlns:a16="http://schemas.microsoft.com/office/drawing/2014/main" id="{78BD33E5-12F6-48EE-8C68-95DB4CDE631A}"/>
              </a:ext>
            </a:extLst>
          </p:cNvPr>
          <p:cNvSpPr/>
          <p:nvPr/>
        </p:nvSpPr>
        <p:spPr>
          <a:xfrm>
            <a:off x="196869" y="183610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4" name="Ромб 3">
            <a:extLst>
              <a:ext uri="{FF2B5EF4-FFF2-40B4-BE49-F238E27FC236}">
                <a16:creationId xmlns:a16="http://schemas.microsoft.com/office/drawing/2014/main" id="{1B8285F4-F72C-41B9-A1A6-33FCAE967496}"/>
              </a:ext>
            </a:extLst>
          </p:cNvPr>
          <p:cNvSpPr/>
          <p:nvPr/>
        </p:nvSpPr>
        <p:spPr>
          <a:xfrm>
            <a:off x="214474" y="511005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9FA065B3-C018-4DF9-A4C2-43E0E217132E}"/>
              </a:ext>
            </a:extLst>
          </p:cNvPr>
          <p:cNvSpPr/>
          <p:nvPr/>
        </p:nvSpPr>
        <p:spPr>
          <a:xfrm>
            <a:off x="179265" y="3473079"/>
            <a:ext cx="1764792"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6" name="Прямоугольник 5">
            <a:extLst>
              <a:ext uri="{FF2B5EF4-FFF2-40B4-BE49-F238E27FC236}">
                <a16:creationId xmlns:a16="http://schemas.microsoft.com/office/drawing/2014/main" id="{90602B5C-1E85-4C6B-A046-6CF08D5735A6}"/>
              </a:ext>
            </a:extLst>
          </p:cNvPr>
          <p:cNvSpPr/>
          <p:nvPr/>
        </p:nvSpPr>
        <p:spPr>
          <a:xfrm>
            <a:off x="4507622" y="359115"/>
            <a:ext cx="6569681" cy="923330"/>
          </a:xfrm>
          <a:prstGeom prst="rect">
            <a:avLst/>
          </a:prstGeom>
        </p:spPr>
        <p:txBody>
          <a:bodyPr wrap="square">
            <a:spAutoFit/>
          </a:bodyPr>
          <a:lstStyle/>
          <a:p>
            <a:r>
              <a:rPr lang="ru-RU" sz="5400" dirty="0">
                <a:solidFill>
                  <a:schemeClr val="accent1">
                    <a:lumMod val="75000"/>
                  </a:schemeClr>
                </a:solidFill>
                <a:latin typeface="Core Sans N SC 47 Cn Regular" panose="020B0506030302020204" charset="0"/>
              </a:rPr>
              <a:t>СИЛЬНІ</a:t>
            </a:r>
            <a:r>
              <a:rPr lang="ru-RU" sz="5400" dirty="0">
                <a:solidFill>
                  <a:schemeClr val="accent1">
                    <a:lumMod val="75000"/>
                  </a:schemeClr>
                </a:solidFill>
                <a:latin typeface="Core Sans N SC 47 Cn Regular" panose="020B0506030302020204" pitchFamily="34" charset="0"/>
              </a:rPr>
              <a:t> СТОРОНИ</a:t>
            </a:r>
          </a:p>
        </p:txBody>
      </p:sp>
      <p:sp>
        <p:nvSpPr>
          <p:cNvPr id="7" name="Прямоугольник 6">
            <a:extLst>
              <a:ext uri="{FF2B5EF4-FFF2-40B4-BE49-F238E27FC236}">
                <a16:creationId xmlns:a16="http://schemas.microsoft.com/office/drawing/2014/main" id="{2239C2CC-34DD-4C57-B6E0-6A7E89BDA931}"/>
              </a:ext>
            </a:extLst>
          </p:cNvPr>
          <p:cNvSpPr/>
          <p:nvPr/>
        </p:nvSpPr>
        <p:spPr>
          <a:xfrm>
            <a:off x="2886858" y="1292352"/>
            <a:ext cx="45719" cy="5084063"/>
          </a:xfrm>
          <a:prstGeom prst="rect">
            <a:avLst/>
          </a:prstGeom>
          <a:solidFill>
            <a:schemeClr val="accent1">
              <a:lumMod val="75000"/>
            </a:schemeClr>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8AF73843-8C4E-45B8-B8CD-36C9C6459D17}"/>
              </a:ext>
            </a:extLst>
          </p:cNvPr>
          <p:cNvSpPr/>
          <p:nvPr/>
        </p:nvSpPr>
        <p:spPr>
          <a:xfrm>
            <a:off x="3209141" y="1292352"/>
            <a:ext cx="8510419" cy="3461269"/>
          </a:xfrm>
          <a:prstGeom prst="rect">
            <a:avLst/>
          </a:prstGeom>
        </p:spPr>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Всесвітні продажі продовжують зростати з поточними планами щодо подальшого розширення географічного та ринкового рішень для підтримки зростання продажів. </a:t>
            </a: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Джонсон і Джонсон використовують гнучку бізнес-модель, яка дозволяє швидко адаптуватися до змін ринку та тенденцій, зосереджуючись на підприємництві, методах вирішення проблем та інноваціях. Ця бізнес-модель привела до появи численних інноваційних медичних виробів, фармацевтичних препаратів та інших випусків продуктів медичного обслуговування споживачів, що ще більше розрізняло компанію від своїх конкурентів.</a:t>
            </a:r>
            <a:endParaRPr lang="en-US" dirty="0">
              <a:latin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Автоматизація діяльності призвела до послідовності якості продукції </a:t>
            </a:r>
            <a:r>
              <a:rPr lang="uk-UA" dirty="0" err="1">
                <a:latin typeface="Times New Roman" panose="02020603050405020304" pitchFamily="18" charset="0"/>
                <a:cs typeface="Times New Roman" panose="02020603050405020304" pitchFamily="18" charset="0"/>
              </a:rPr>
              <a:t>Johnson</a:t>
            </a:r>
            <a:r>
              <a:rPr lang="uk-UA" dirty="0">
                <a:latin typeface="Times New Roman" panose="02020603050405020304" pitchFamily="18" charset="0"/>
                <a:cs typeface="Times New Roman" panose="02020603050405020304" pitchFamily="18" charset="0"/>
              </a:rPr>
              <a:t> &amp; </a:t>
            </a:r>
            <a:r>
              <a:rPr lang="uk-UA" dirty="0" err="1">
                <a:latin typeface="Times New Roman" panose="02020603050405020304" pitchFamily="18" charset="0"/>
                <a:cs typeface="Times New Roman" panose="02020603050405020304" pitchFamily="18" charset="0"/>
              </a:rPr>
              <a:t>Johnson</a:t>
            </a:r>
            <a:r>
              <a:rPr lang="uk-UA" dirty="0">
                <a:latin typeface="Times New Roman" panose="02020603050405020304" pitchFamily="18" charset="0"/>
                <a:cs typeface="Times New Roman" panose="02020603050405020304" pitchFamily="18" charset="0"/>
              </a:rPr>
              <a:t> і дозволила компанії збільшувати масштаб і зменшувати його на основі умов попиту на ринку.</a:t>
            </a:r>
            <a:endParaRPr lang="en-US" dirty="0">
              <a:latin typeface="Times New Roman" panose="02020603050405020304" pitchFamily="18" charset="0"/>
              <a:cs typeface="Times New Roman" panose="02020603050405020304" pitchFamily="18" charset="0"/>
            </a:endParaRPr>
          </a:p>
        </p:txBody>
      </p:sp>
      <p:pic>
        <p:nvPicPr>
          <p:cNvPr id="9" name="Рисунок 8">
            <a:extLst>
              <a:ext uri="{FF2B5EF4-FFF2-40B4-BE49-F238E27FC236}">
                <a16:creationId xmlns:a16="http://schemas.microsoft.com/office/drawing/2014/main" id="{06F5FEFD-B407-4559-9BE2-684E492E5CD3}"/>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8891451" y="4689540"/>
            <a:ext cx="2828109" cy="1994636"/>
          </a:xfrm>
          <a:prstGeom prst="rect">
            <a:avLst/>
          </a:prstGeom>
        </p:spPr>
      </p:pic>
      <p:pic>
        <p:nvPicPr>
          <p:cNvPr id="10" name="Рисунок 9">
            <a:extLst>
              <a:ext uri="{FF2B5EF4-FFF2-40B4-BE49-F238E27FC236}">
                <a16:creationId xmlns:a16="http://schemas.microsoft.com/office/drawing/2014/main" id="{FD8FC79C-D925-4E74-B160-81D2D7F6DA3C}"/>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rot="779339">
            <a:off x="4367058" y="4672512"/>
            <a:ext cx="3614251" cy="1972160"/>
          </a:xfrm>
          <a:prstGeom prst="rect">
            <a:avLst/>
          </a:prstGeom>
        </p:spPr>
      </p:pic>
      <p:cxnSp>
        <p:nvCxnSpPr>
          <p:cNvPr id="11" name="Прямая соединительная линия 10">
            <a:extLst>
              <a:ext uri="{FF2B5EF4-FFF2-40B4-BE49-F238E27FC236}">
                <a16:creationId xmlns:a16="http://schemas.microsoft.com/office/drawing/2014/main" id="{D51E3A90-5F72-4330-AF60-3577BD03C6AC}"/>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64653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омб 1">
            <a:extLst>
              <a:ext uri="{FF2B5EF4-FFF2-40B4-BE49-F238E27FC236}">
                <a16:creationId xmlns:a16="http://schemas.microsoft.com/office/drawing/2014/main" id="{FC732B33-88BE-4C2D-BCAC-AE4571423AB0}"/>
              </a:ext>
            </a:extLst>
          </p:cNvPr>
          <p:cNvSpPr/>
          <p:nvPr/>
        </p:nvSpPr>
        <p:spPr>
          <a:xfrm>
            <a:off x="249683" y="199129"/>
            <a:ext cx="1659167"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3" name="Ромб 2">
            <a:extLst>
              <a:ext uri="{FF2B5EF4-FFF2-40B4-BE49-F238E27FC236}">
                <a16:creationId xmlns:a16="http://schemas.microsoft.com/office/drawing/2014/main" id="{87C80889-B37C-49BE-B001-0A24496B674E}"/>
              </a:ext>
            </a:extLst>
          </p:cNvPr>
          <p:cNvSpPr/>
          <p:nvPr/>
        </p:nvSpPr>
        <p:spPr>
          <a:xfrm>
            <a:off x="196869" y="1836104"/>
            <a:ext cx="1729583" cy="1636975"/>
          </a:xfrm>
          <a:prstGeom prst="diamond">
            <a:avLst/>
          </a:prstGeom>
          <a:solidFill>
            <a:srgbClr val="FF99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4" name="Ромб 3">
            <a:extLst>
              <a:ext uri="{FF2B5EF4-FFF2-40B4-BE49-F238E27FC236}">
                <a16:creationId xmlns:a16="http://schemas.microsoft.com/office/drawing/2014/main" id="{7D7818B6-BBD8-4D08-B927-02B1737FDBDA}"/>
              </a:ext>
            </a:extLst>
          </p:cNvPr>
          <p:cNvSpPr/>
          <p:nvPr/>
        </p:nvSpPr>
        <p:spPr>
          <a:xfrm>
            <a:off x="214474" y="511005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FBAAF3F8-205A-42B9-A5BE-751E63C3F602}"/>
              </a:ext>
            </a:extLst>
          </p:cNvPr>
          <p:cNvSpPr/>
          <p:nvPr/>
        </p:nvSpPr>
        <p:spPr>
          <a:xfrm>
            <a:off x="179265" y="3473079"/>
            <a:ext cx="1764792"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cxnSp>
        <p:nvCxnSpPr>
          <p:cNvPr id="6" name="Прямая соединительная линия 5">
            <a:extLst>
              <a:ext uri="{FF2B5EF4-FFF2-40B4-BE49-F238E27FC236}">
                <a16:creationId xmlns:a16="http://schemas.microsoft.com/office/drawing/2014/main" id="{29EA1CC5-D21A-4422-AEFD-7291C5028E02}"/>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7" name="Прямоугольник 6">
            <a:extLst>
              <a:ext uri="{FF2B5EF4-FFF2-40B4-BE49-F238E27FC236}">
                <a16:creationId xmlns:a16="http://schemas.microsoft.com/office/drawing/2014/main" id="{16FE6FF5-1AA8-40C2-B06E-6CF93A9C6FE0}"/>
              </a:ext>
            </a:extLst>
          </p:cNvPr>
          <p:cNvSpPr/>
          <p:nvPr/>
        </p:nvSpPr>
        <p:spPr>
          <a:xfrm>
            <a:off x="4279391" y="184356"/>
            <a:ext cx="6705599" cy="923330"/>
          </a:xfrm>
          <a:prstGeom prst="rect">
            <a:avLst/>
          </a:prstGeom>
        </p:spPr>
        <p:txBody>
          <a:bodyPr wrap="square">
            <a:spAutoFit/>
          </a:bodyPr>
          <a:lstStyle/>
          <a:p>
            <a:r>
              <a:rPr lang="ru-RU" sz="5400" dirty="0">
                <a:solidFill>
                  <a:srgbClr val="FF9900"/>
                </a:solidFill>
                <a:latin typeface="Core Sans N SC 47 Cn Regular" panose="020B0506030302020204" pitchFamily="34" charset="0"/>
              </a:rPr>
              <a:t>СЛАБКІ СТОРОНИ</a:t>
            </a:r>
          </a:p>
        </p:txBody>
      </p:sp>
      <p:sp>
        <p:nvSpPr>
          <p:cNvPr id="8" name="Прямоугольник 7">
            <a:extLst>
              <a:ext uri="{FF2B5EF4-FFF2-40B4-BE49-F238E27FC236}">
                <a16:creationId xmlns:a16="http://schemas.microsoft.com/office/drawing/2014/main" id="{BDC893D1-839B-4346-BC97-1FFE0053EC4C}"/>
              </a:ext>
            </a:extLst>
          </p:cNvPr>
          <p:cNvSpPr/>
          <p:nvPr/>
        </p:nvSpPr>
        <p:spPr>
          <a:xfrm>
            <a:off x="2886858" y="1292352"/>
            <a:ext cx="45719" cy="5084063"/>
          </a:xfrm>
          <a:prstGeom prst="rect">
            <a:avLst/>
          </a:prstGeom>
          <a:solidFill>
            <a:srgbClr val="FF9900"/>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a:extLst>
              <a:ext uri="{FF2B5EF4-FFF2-40B4-BE49-F238E27FC236}">
                <a16:creationId xmlns:a16="http://schemas.microsoft.com/office/drawing/2014/main" id="{EDAB70AA-B63E-4E6C-B38F-D4716E12804D}"/>
              </a:ext>
            </a:extLst>
          </p:cNvPr>
          <p:cNvSpPr/>
          <p:nvPr/>
        </p:nvSpPr>
        <p:spPr>
          <a:xfrm>
            <a:off x="3047997" y="1292352"/>
            <a:ext cx="8447317" cy="5289012"/>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Фармацевтичні компанії були піддані критиці за високі ціни, які багато споживачів не платять, це спричинило занепокоєння корпоративною жадібністю</a:t>
            </a:r>
            <a:r>
              <a:rPr lang="uk-UA" dirty="0" smtClean="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dirty="0" err="1" smtClean="0">
                <a:latin typeface="Times New Roman" panose="02020603050405020304" pitchFamily="18" charset="0"/>
                <a:ea typeface="Calibri" panose="020F0502020204030204" pitchFamily="34" charset="0"/>
                <a:cs typeface="Times New Roman" panose="02020603050405020304" pitchFamily="18" charset="0"/>
              </a:rPr>
              <a:t>Залежність</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успіху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запускаються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Багато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продуктів</a:t>
            </a:r>
            <a:r>
              <a:rPr lang="ru-RU" dirty="0">
                <a:latin typeface="Times New Roman" panose="02020603050405020304" pitchFamily="18" charset="0"/>
                <a:ea typeface="Calibri" panose="020F0502020204030204" pitchFamily="34" charset="0"/>
                <a:cs typeface="Times New Roman" panose="02020603050405020304" pitchFamily="18" charset="0"/>
              </a:rPr>
              <a:t> запуску є </a:t>
            </a:r>
            <a:r>
              <a:rPr lang="ru-RU" dirty="0" err="1">
                <a:latin typeface="Times New Roman" panose="02020603050405020304" pitchFamily="18" charset="0"/>
                <a:ea typeface="Calibri" panose="020F0502020204030204" pitchFamily="34" charset="0"/>
                <a:cs typeface="Times New Roman" panose="02020603050405020304" pitchFamily="18" charset="0"/>
              </a:rPr>
              <a:t>вразливими</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невизначеності</a:t>
            </a:r>
            <a:r>
              <a:rPr lang="ru-RU" dirty="0">
                <a:latin typeface="Times New Roman" panose="02020603050405020304" pitchFamily="18" charset="0"/>
                <a:ea typeface="Calibri" panose="020F0502020204030204" pitchFamily="34" charset="0"/>
                <a:cs typeface="Times New Roman" panose="02020603050405020304" pitchFamily="18" charset="0"/>
              </a:rPr>
              <a:t> регуляторного </a:t>
            </a:r>
            <a:r>
              <a:rPr lang="ru-RU" dirty="0" err="1">
                <a:latin typeface="Times New Roman" panose="02020603050405020304" pitchFamily="18" charset="0"/>
                <a:ea typeface="Calibri" panose="020F0502020204030204" pitchFamily="34" charset="0"/>
                <a:cs typeface="Times New Roman" panose="02020603050405020304" pitchFamily="18" charset="0"/>
              </a:rPr>
              <a:t>огляду</a:t>
            </a:r>
            <a:r>
              <a:rPr lang="ru-RU" dirty="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Коефіцієнт </a:t>
            </a:r>
            <a:r>
              <a:rPr lang="uk-UA" dirty="0">
                <a:latin typeface="Times New Roman" panose="02020603050405020304" pitchFamily="18" charset="0"/>
                <a:cs typeface="Times New Roman" panose="02020603050405020304" pitchFamily="18" charset="0"/>
              </a:rPr>
              <a:t>рентабельності та чистий внесок від </a:t>
            </a:r>
            <a:r>
              <a:rPr lang="uk-UA" dirty="0" err="1">
                <a:latin typeface="Times New Roman" panose="02020603050405020304" pitchFamily="18" charset="0"/>
                <a:cs typeface="Times New Roman" panose="02020603050405020304" pitchFamily="18" charset="0"/>
              </a:rPr>
              <a:t>Johnson</a:t>
            </a:r>
            <a:r>
              <a:rPr lang="uk-UA" dirty="0">
                <a:latin typeface="Times New Roman" panose="02020603050405020304" pitchFamily="18" charset="0"/>
                <a:cs typeface="Times New Roman" panose="02020603050405020304" pitchFamily="18" charset="0"/>
              </a:rPr>
              <a:t> &amp; </a:t>
            </a:r>
            <a:r>
              <a:rPr lang="uk-UA" dirty="0" err="1">
                <a:latin typeface="Times New Roman" panose="02020603050405020304" pitchFamily="18" charset="0"/>
                <a:cs typeface="Times New Roman" panose="02020603050405020304" pitchFamily="18" charset="0"/>
              </a:rPr>
              <a:t>Johnson</a:t>
            </a:r>
            <a:r>
              <a:rPr lang="uk-UA" dirty="0">
                <a:latin typeface="Times New Roman" panose="02020603050405020304" pitchFamily="18" charset="0"/>
                <a:cs typeface="Times New Roman" panose="02020603050405020304" pitchFamily="18" charset="0"/>
              </a:rPr>
              <a:t> нижче середнього показника галузі.</a:t>
            </a:r>
            <a:endParaRPr lang="en-US" dirty="0">
              <a:latin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dirty="0" err="1">
                <a:latin typeface="Times New Roman" panose="02020603050405020304" pitchFamily="18" charset="0"/>
                <a:cs typeface="Times New Roman" panose="02020603050405020304" pitchFamily="18" charset="0"/>
              </a:rPr>
              <a:t>Немає</a:t>
            </a:r>
            <a:r>
              <a:rPr lang="ru-RU" dirty="0">
                <a:latin typeface="Times New Roman" panose="02020603050405020304" pitchFamily="18" charset="0"/>
                <a:cs typeface="Times New Roman" panose="02020603050405020304" pitchFamily="18" charset="0"/>
              </a:rPr>
              <a:t> регулярного </a:t>
            </a:r>
            <a:r>
              <a:rPr lang="ru-RU" dirty="0" err="1">
                <a:latin typeface="Times New Roman" panose="02020603050405020304" pitchFamily="18" charset="0"/>
                <a:cs typeface="Times New Roman" panose="02020603050405020304" pitchFamily="18" charset="0"/>
              </a:rPr>
              <a:t>постачання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інноваційної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Протягом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багатьох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розробила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безліч</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продуктів</a:t>
            </a:r>
            <a:r>
              <a:rPr lang="ru-RU" dirty="0">
                <a:latin typeface="Times New Roman" panose="02020603050405020304" pitchFamily="18" charset="0"/>
                <a:cs typeface="Times New Roman" panose="02020603050405020304" pitchFamily="18" charset="0"/>
              </a:rPr>
              <a:t>, але вони часто є </a:t>
            </a:r>
            <a:r>
              <a:rPr lang="ru-RU" dirty="0" err="1">
                <a:latin typeface="Times New Roman" panose="02020603050405020304" pitchFamily="18" charset="0"/>
                <a:cs typeface="Times New Roman" panose="02020603050405020304" pitchFamily="18" charset="0"/>
              </a:rPr>
              <a:t>відповіддю</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розробку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інших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гравців</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Попит </a:t>
            </a:r>
            <a:r>
              <a:rPr lang="ru-RU" dirty="0">
                <a:latin typeface="Times New Roman" panose="02020603050405020304" pitchFamily="18" charset="0"/>
                <a:cs typeface="Times New Roman" panose="02020603050405020304" pitchFamily="18" charset="0"/>
              </a:rPr>
              <a:t>на </a:t>
            </a:r>
            <a:r>
              <a:rPr lang="ru-RU" dirty="0" err="1">
                <a:latin typeface="Times New Roman" panose="02020603050405020304" pitchFamily="18" charset="0"/>
                <a:cs typeface="Times New Roman" panose="02020603050405020304" pitchFamily="18" charset="0"/>
              </a:rPr>
              <a:t>високорентабельні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має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сезонний</a:t>
            </a:r>
            <a:r>
              <a:rPr lang="ru-RU" dirty="0">
                <a:latin typeface="Times New Roman" panose="02020603050405020304" pitchFamily="18" charset="0"/>
                <a:cs typeface="Times New Roman" panose="02020603050405020304" pitchFamily="18" charset="0"/>
              </a:rPr>
              <a:t> характер, і будь-яка </a:t>
            </a:r>
            <a:r>
              <a:rPr lang="ru-RU" dirty="0" err="1">
                <a:latin typeface="Times New Roman" panose="02020603050405020304" pitchFamily="18" charset="0"/>
                <a:cs typeface="Times New Roman" panose="02020603050405020304" pitchFamily="18" charset="0"/>
              </a:rPr>
              <a:t>малоймовірна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подія</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піковий</a:t>
            </a:r>
            <a:r>
              <a:rPr lang="ru-RU" dirty="0">
                <a:latin typeface="Times New Roman" panose="02020603050405020304" pitchFamily="18" charset="0"/>
                <a:cs typeface="Times New Roman" panose="02020603050405020304" pitchFamily="18" charset="0"/>
              </a:rPr>
              <a:t> сезон </a:t>
            </a:r>
            <a:r>
              <a:rPr lang="ru-RU" dirty="0" err="1">
                <a:latin typeface="Times New Roman" panose="02020603050405020304" pitchFamily="18" charset="0"/>
                <a:cs typeface="Times New Roman" panose="02020603050405020304" pitchFamily="18" charset="0"/>
              </a:rPr>
              <a:t>може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вплинути</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прибутковість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компанії</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короткостроковій</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середньостроковій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перспективі</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ru-RU" dirty="0" err="1" smtClean="0">
                <a:latin typeface="Times New Roman" panose="02020603050405020304" pitchFamily="18" charset="0"/>
                <a:cs typeface="Times New Roman" panose="02020603050405020304" pitchFamily="18" charset="0"/>
              </a:rPr>
              <a:t>Інтенсивна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конкуренція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Стабільна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рентабельність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збільшила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кількість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гравців</a:t>
            </a:r>
            <a:r>
              <a:rPr lang="ru-RU" dirty="0">
                <a:latin typeface="Times New Roman" panose="02020603050405020304" pitchFamily="18" charset="0"/>
                <a:cs typeface="Times New Roman" panose="02020603050405020304" pitchFamily="18" charset="0"/>
              </a:rPr>
              <a:t> у </a:t>
            </a:r>
            <a:r>
              <a:rPr lang="ru-RU" dirty="0" err="1">
                <a:latin typeface="Times New Roman" panose="02020603050405020304" pitchFamily="18" charset="0"/>
                <a:cs typeface="Times New Roman" panose="02020603050405020304" pitchFamily="18" charset="0"/>
              </a:rPr>
              <a:t>галузі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протягом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останніх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двох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років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що</a:t>
            </a:r>
            <a:r>
              <a:rPr lang="ru-RU" dirty="0">
                <a:latin typeface="Times New Roman" panose="02020603050405020304" pitchFamily="18" charset="0"/>
                <a:cs typeface="Times New Roman" panose="02020603050405020304" pitchFamily="18" charset="0"/>
              </a:rPr>
              <a:t> поставило </a:t>
            </a:r>
            <a:r>
              <a:rPr lang="ru-RU" dirty="0" err="1">
                <a:latin typeface="Times New Roman" panose="02020603050405020304" pitchFamily="18" charset="0"/>
                <a:cs typeface="Times New Roman" panose="02020603050405020304" pitchFamily="18" charset="0"/>
              </a:rPr>
              <a:t>тиск</a:t>
            </a:r>
            <a:r>
              <a:rPr lang="ru-RU" dirty="0">
                <a:latin typeface="Times New Roman" panose="02020603050405020304" pitchFamily="18" charset="0"/>
                <a:cs typeface="Times New Roman" panose="02020603050405020304" pitchFamily="18" charset="0"/>
              </a:rPr>
              <a:t> на не </a:t>
            </a:r>
            <a:r>
              <a:rPr lang="ru-RU" dirty="0" err="1">
                <a:latin typeface="Times New Roman" panose="02020603050405020304" pitchFamily="18" charset="0"/>
                <a:cs typeface="Times New Roman" panose="02020603050405020304" pitchFamily="18" charset="0"/>
              </a:rPr>
              <a:t>тільки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рентабельність</a:t>
            </a:r>
            <a:r>
              <a:rPr lang="ru-RU" dirty="0">
                <a:latin typeface="Times New Roman" panose="02020603050405020304" pitchFamily="18" charset="0"/>
                <a:cs typeface="Times New Roman" panose="02020603050405020304" pitchFamily="18" charset="0"/>
              </a:rPr>
              <a:t>, а й </a:t>
            </a:r>
            <a:r>
              <a:rPr lang="ru-RU" dirty="0" err="1">
                <a:latin typeface="Times New Roman" panose="02020603050405020304" pitchFamily="18" charset="0"/>
                <a:cs typeface="Times New Roman" panose="02020603050405020304" pitchFamily="18" charset="0"/>
              </a:rPr>
              <a:t>загальний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обсяг</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продажів</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0312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омб 1">
            <a:extLst>
              <a:ext uri="{FF2B5EF4-FFF2-40B4-BE49-F238E27FC236}">
                <a16:creationId xmlns:a16="http://schemas.microsoft.com/office/drawing/2014/main" id="{3D8103D5-08B4-4875-9F4D-3628A958672F}"/>
              </a:ext>
            </a:extLst>
          </p:cNvPr>
          <p:cNvSpPr/>
          <p:nvPr/>
        </p:nvSpPr>
        <p:spPr>
          <a:xfrm>
            <a:off x="249683" y="199129"/>
            <a:ext cx="1659167"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3" name="Ромб 2">
            <a:extLst>
              <a:ext uri="{FF2B5EF4-FFF2-40B4-BE49-F238E27FC236}">
                <a16:creationId xmlns:a16="http://schemas.microsoft.com/office/drawing/2014/main" id="{DB41E23D-11D3-4FCE-8310-AAE7A9DED44B}"/>
              </a:ext>
            </a:extLst>
          </p:cNvPr>
          <p:cNvSpPr/>
          <p:nvPr/>
        </p:nvSpPr>
        <p:spPr>
          <a:xfrm>
            <a:off x="196869" y="183610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4" name="Ромб 3">
            <a:extLst>
              <a:ext uri="{FF2B5EF4-FFF2-40B4-BE49-F238E27FC236}">
                <a16:creationId xmlns:a16="http://schemas.microsoft.com/office/drawing/2014/main" id="{CAE67509-5A38-47DA-9D54-B947CEDE3094}"/>
              </a:ext>
            </a:extLst>
          </p:cNvPr>
          <p:cNvSpPr/>
          <p:nvPr/>
        </p:nvSpPr>
        <p:spPr>
          <a:xfrm>
            <a:off x="214474" y="511005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11FD92A8-0747-4800-B59B-91ECCFC00DBF}"/>
              </a:ext>
            </a:extLst>
          </p:cNvPr>
          <p:cNvSpPr/>
          <p:nvPr/>
        </p:nvSpPr>
        <p:spPr>
          <a:xfrm>
            <a:off x="179265" y="3473079"/>
            <a:ext cx="1764792" cy="1636975"/>
          </a:xfrm>
          <a:prstGeom prst="diamond">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cxnSp>
        <p:nvCxnSpPr>
          <p:cNvPr id="6" name="Прямая соединительная линия 5">
            <a:extLst>
              <a:ext uri="{FF2B5EF4-FFF2-40B4-BE49-F238E27FC236}">
                <a16:creationId xmlns:a16="http://schemas.microsoft.com/office/drawing/2014/main" id="{95ADC1F2-1E4E-480F-9162-FA4CC92322F8}"/>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7" name="Прямоугольник 6">
            <a:extLst>
              <a:ext uri="{FF2B5EF4-FFF2-40B4-BE49-F238E27FC236}">
                <a16:creationId xmlns:a16="http://schemas.microsoft.com/office/drawing/2014/main" id="{D137CA05-7AEE-4B74-B161-4ED266615311}"/>
              </a:ext>
            </a:extLst>
          </p:cNvPr>
          <p:cNvSpPr/>
          <p:nvPr/>
        </p:nvSpPr>
        <p:spPr>
          <a:xfrm>
            <a:off x="4862162" y="104275"/>
            <a:ext cx="4483920" cy="1107996"/>
          </a:xfrm>
          <a:prstGeom prst="rect">
            <a:avLst/>
          </a:prstGeom>
        </p:spPr>
        <p:txBody>
          <a:bodyPr wrap="none">
            <a:spAutoFit/>
          </a:bodyPr>
          <a:lstStyle/>
          <a:p>
            <a:r>
              <a:rPr lang="ru-RU" sz="6600" dirty="0">
                <a:solidFill>
                  <a:srgbClr val="00B050"/>
                </a:solidFill>
                <a:latin typeface="Core Sans N SC 47 Cn Regular" panose="020B0506030302020204" pitchFamily="34" charset="0"/>
              </a:rPr>
              <a:t>МОЖЛИВОСТІ</a:t>
            </a:r>
          </a:p>
        </p:txBody>
      </p:sp>
      <p:sp>
        <p:nvSpPr>
          <p:cNvPr id="9" name="Прямоугольник 8">
            <a:extLst>
              <a:ext uri="{FF2B5EF4-FFF2-40B4-BE49-F238E27FC236}">
                <a16:creationId xmlns:a16="http://schemas.microsoft.com/office/drawing/2014/main" id="{0BD53317-450A-4767-B2E1-41C60B87D781}"/>
              </a:ext>
            </a:extLst>
          </p:cNvPr>
          <p:cNvSpPr/>
          <p:nvPr/>
        </p:nvSpPr>
        <p:spPr>
          <a:xfrm>
            <a:off x="2886858" y="1292352"/>
            <a:ext cx="45719" cy="5084063"/>
          </a:xfrm>
          <a:prstGeom prst="rect">
            <a:avLst/>
          </a:prstGeom>
          <a:solidFill>
            <a:srgbClr val="00B050"/>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id="{F6200A03-FAD9-41D2-A475-A2D43012DCF3}"/>
              </a:ext>
            </a:extLst>
          </p:cNvPr>
          <p:cNvSpPr/>
          <p:nvPr/>
        </p:nvSpPr>
        <p:spPr>
          <a:xfrm>
            <a:off x="3056709" y="1258903"/>
            <a:ext cx="8395063" cy="5599097"/>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ru-RU" dirty="0" err="1">
                <a:latin typeface="Times New Roman" panose="02020603050405020304" pitchFamily="18" charset="0"/>
                <a:ea typeface="Calibri" panose="020F0502020204030204" pitchFamily="34" charset="0"/>
                <a:cs typeface="Times New Roman" panose="02020603050405020304" pitchFamily="18" charset="0"/>
              </a:rPr>
              <a:t>Нові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тенденції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поведінки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споживачів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можуть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відкрити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новий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ринок</a:t>
            </a:r>
            <a:r>
              <a:rPr lang="ru-RU" dirty="0">
                <a:latin typeface="Times New Roman" panose="02020603050405020304" pitchFamily="18" charset="0"/>
                <a:ea typeface="Calibri" panose="020F0502020204030204" pitchFamily="34" charset="0"/>
                <a:cs typeface="Times New Roman" panose="02020603050405020304" pitchFamily="18" charset="0"/>
              </a:rPr>
              <a:t> для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Це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дає</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прекрасну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можливість</a:t>
            </a:r>
            <a:r>
              <a:rPr lang="ru-RU" dirty="0">
                <a:latin typeface="Times New Roman" panose="02020603050405020304" pitchFamily="18" charset="0"/>
                <a:ea typeface="Calibri" panose="020F0502020204030204" pitchFamily="34" charset="0"/>
                <a:cs typeface="Times New Roman" panose="02020603050405020304" pitchFamily="18" charset="0"/>
              </a:rPr>
              <a:t> для </a:t>
            </a:r>
            <a:r>
              <a:rPr lang="ru-RU" dirty="0" err="1">
                <a:latin typeface="Times New Roman" panose="02020603050405020304" pitchFamily="18" charset="0"/>
                <a:ea typeface="Calibri" panose="020F0502020204030204" pitchFamily="34" charset="0"/>
                <a:cs typeface="Times New Roman" panose="02020603050405020304" pitchFamily="18" charset="0"/>
              </a:rPr>
              <a:t>організації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побудувати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нові</a:t>
            </a:r>
            <a:r>
              <a:rPr lang="ru-RU" dirty="0">
                <a:latin typeface="Times New Roman" panose="02020603050405020304" pitchFamily="18" charset="0"/>
                <a:ea typeface="Calibri" panose="020F0502020204030204" pitchFamily="34" charset="0"/>
                <a:cs typeface="Times New Roman" panose="02020603050405020304" pitchFamily="18" charset="0"/>
              </a:rPr>
              <a:t> потоки </a:t>
            </a:r>
            <a:r>
              <a:rPr lang="ru-RU" dirty="0" err="1">
                <a:latin typeface="Times New Roman" panose="02020603050405020304" pitchFamily="18" charset="0"/>
                <a:ea typeface="Calibri" panose="020F0502020204030204" pitchFamily="34" charset="0"/>
                <a:cs typeface="Times New Roman" panose="02020603050405020304" pitchFamily="18" charset="0"/>
              </a:rPr>
              <a:t>доходів</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диверсифікувати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їх</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нові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категорії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продуктів</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dirty="0" err="1">
                <a:latin typeface="Times New Roman" panose="02020603050405020304" pitchFamily="18" charset="0"/>
                <a:ea typeface="Calibri" panose="020F0502020204030204" pitchFamily="34" charset="0"/>
                <a:cs typeface="Times New Roman" panose="02020603050405020304" pitchFamily="18" charset="0"/>
              </a:rPr>
              <a:t>Розвиток</a:t>
            </a:r>
            <a:r>
              <a:rPr lang="ru-RU" dirty="0">
                <a:latin typeface="Times New Roman" panose="02020603050405020304" pitchFamily="18" charset="0"/>
                <a:ea typeface="Calibri" panose="020F0502020204030204" pitchFamily="34" charset="0"/>
                <a:cs typeface="Times New Roman" panose="02020603050405020304" pitchFamily="18" charset="0"/>
              </a:rPr>
              <a:t> ринку </a:t>
            </a:r>
            <a:r>
              <a:rPr lang="ru-RU" dirty="0" err="1">
                <a:latin typeface="Times New Roman" panose="02020603050405020304" pitchFamily="18" charset="0"/>
                <a:ea typeface="Calibri" panose="020F0502020204030204" pitchFamily="34" charset="0"/>
                <a:cs typeface="Times New Roman" panose="02020603050405020304" pitchFamily="18" charset="0"/>
              </a:rPr>
              <a:t>призведе</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зниження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переваг</a:t>
            </a:r>
            <a:r>
              <a:rPr lang="ru-RU" dirty="0">
                <a:latin typeface="Times New Roman" panose="02020603050405020304" pitchFamily="18" charset="0"/>
                <a:ea typeface="Calibri" panose="020F0502020204030204" pitchFamily="34" charset="0"/>
                <a:cs typeface="Times New Roman" panose="02020603050405020304" pitchFamily="18" charset="0"/>
              </a:rPr>
              <a:t> конкурента та дозволить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підвищити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конкурентоспроможність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порівняно</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іншими</a:t>
            </a:r>
            <a:r>
              <a:rPr lang="ru-RU" dirty="0">
                <a:latin typeface="Times New Roman" panose="02020603050405020304" pitchFamily="18" charset="0"/>
                <a:ea typeface="Calibri" panose="020F0502020204030204" pitchFamily="34" charset="0"/>
                <a:cs typeface="Times New Roman" panose="02020603050405020304" pitchFamily="18" charset="0"/>
              </a:rPr>
              <a:t> конкурентами.</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dirty="0" err="1">
                <a:latin typeface="Times New Roman" panose="02020603050405020304" pitchFamily="18" charset="0"/>
                <a:ea typeface="Calibri" panose="020F0502020204030204" pitchFamily="34" charset="0"/>
                <a:cs typeface="Times New Roman" panose="02020603050405020304" pitchFamily="18" charset="0"/>
              </a:rPr>
              <a:t>Зниження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вартості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транспортування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через </a:t>
            </a:r>
            <a:r>
              <a:rPr lang="ru-RU" dirty="0" err="1">
                <a:latin typeface="Times New Roman" panose="02020603050405020304" pitchFamily="18" charset="0"/>
                <a:ea typeface="Calibri" panose="020F0502020204030204" pitchFamily="34" charset="0"/>
                <a:cs typeface="Times New Roman" panose="02020603050405020304" pitchFamily="18" charset="0"/>
              </a:rPr>
              <a:t>зниження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вартості</a:t>
            </a:r>
            <a:r>
              <a:rPr lang="ru-RU" dirty="0">
                <a:latin typeface="Times New Roman" panose="02020603050405020304" pitchFamily="18" charset="0"/>
                <a:ea typeface="Calibri" panose="020F0502020204030204" pitchFamily="34" charset="0"/>
                <a:cs typeface="Times New Roman" panose="02020603050405020304" pitchFamily="18" charset="0"/>
              </a:rPr>
              <a:t> доставки </a:t>
            </a:r>
            <a:r>
              <a:rPr lang="ru-RU" dirty="0" err="1">
                <a:latin typeface="Times New Roman" panose="02020603050405020304" pitchFamily="18" charset="0"/>
                <a:ea typeface="Calibri" panose="020F0502020204030204" pitchFamily="34" charset="0"/>
                <a:cs typeface="Times New Roman" panose="02020603050405020304" pitchFamily="18" charset="0"/>
              </a:rPr>
              <a:t>може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також</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знизити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вартість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ru-RU" dirty="0" err="1">
                <a:latin typeface="Times New Roman" panose="02020603050405020304" pitchFamily="18" charset="0"/>
                <a:ea typeface="Calibri" panose="020F0502020204030204" pitchFamily="34" charset="0"/>
                <a:cs typeface="Times New Roman" panose="02020603050405020304" pitchFamily="18" charset="0"/>
              </a:rPr>
              <a:t>Johnson</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тим</a:t>
            </a:r>
            <a:r>
              <a:rPr lang="ru-RU" dirty="0">
                <a:latin typeface="Times New Roman" panose="02020603050405020304" pitchFamily="18" charset="0"/>
                <a:ea typeface="Calibri" panose="020F0502020204030204" pitchFamily="34" charset="0"/>
                <a:cs typeface="Times New Roman" panose="02020603050405020304" pitchFamily="18" charset="0"/>
              </a:rPr>
              <a:t> самим </a:t>
            </a:r>
            <a:r>
              <a:rPr lang="ru-RU" dirty="0" err="1">
                <a:latin typeface="Times New Roman" panose="02020603050405020304" pitchFamily="18" charset="0"/>
                <a:ea typeface="Calibri" panose="020F0502020204030204" pitchFamily="34" charset="0"/>
                <a:cs typeface="Times New Roman" panose="02020603050405020304" pitchFamily="18" charset="0"/>
              </a:rPr>
              <a:t>надаючи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можливість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збільшити</a:t>
            </a:r>
            <a:r>
              <a:rPr lang="ru-RU" dirty="0">
                <a:latin typeface="Times New Roman" panose="02020603050405020304" pitchFamily="18" charset="0"/>
                <a:ea typeface="Calibri" panose="020F0502020204030204" pitchFamily="34" charset="0"/>
                <a:cs typeface="Times New Roman" panose="02020603050405020304" pitchFamily="18" charset="0"/>
              </a:rPr>
              <a:t> свою </a:t>
            </a:r>
            <a:r>
              <a:rPr lang="ru-RU" dirty="0" err="1">
                <a:latin typeface="Times New Roman" panose="02020603050405020304" pitchFamily="18" charset="0"/>
                <a:ea typeface="Calibri" panose="020F0502020204030204" pitchFamily="34" charset="0"/>
                <a:cs typeface="Times New Roman" panose="02020603050405020304" pitchFamily="18" charset="0"/>
              </a:rPr>
              <a:t>прибутковість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або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передавати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переваги</a:t>
            </a:r>
            <a:r>
              <a:rPr lang="ru-RU" dirty="0">
                <a:latin typeface="Times New Roman" panose="02020603050405020304" pitchFamily="18" charset="0"/>
                <a:ea typeface="Calibri" panose="020F0502020204030204" pitchFamily="34" charset="0"/>
                <a:cs typeface="Times New Roman" panose="02020603050405020304" pitchFamily="18" charset="0"/>
              </a:rPr>
              <a:t> для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щоб</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отримати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частку</a:t>
            </a:r>
            <a:r>
              <a:rPr lang="ru-RU" dirty="0">
                <a:latin typeface="Times New Roman" panose="02020603050405020304" pitchFamily="18" charset="0"/>
                <a:ea typeface="Calibri" panose="020F0502020204030204" pitchFamily="34" charset="0"/>
                <a:cs typeface="Times New Roman" panose="02020603050405020304" pitchFamily="18" charset="0"/>
              </a:rPr>
              <a:t> ринку.</a:t>
            </a:r>
          </a:p>
          <a:p>
            <a:pPr marL="285750" indent="-285750" algn="just">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Нова </a:t>
            </a:r>
            <a:r>
              <a:rPr lang="ru-RU" dirty="0" err="1">
                <a:latin typeface="Times New Roman" panose="02020603050405020304" pitchFamily="18" charset="0"/>
                <a:cs typeface="Times New Roman" panose="02020603050405020304" pitchFamily="18" charset="0"/>
              </a:rPr>
              <a:t>екологічна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політика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Нові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можливості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створюють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умови</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всіх</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гравців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галузі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Це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відмінна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можливість</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компанії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Johnson</a:t>
            </a:r>
            <a:r>
              <a:rPr lang="ru-RU" dirty="0">
                <a:latin typeface="Times New Roman" panose="02020603050405020304" pitchFamily="18" charset="0"/>
                <a:cs typeface="Times New Roman" panose="02020603050405020304" pitchFamily="18" charset="0"/>
              </a:rPr>
              <a:t> &amp; </a:t>
            </a:r>
            <a:r>
              <a:rPr lang="ru-RU" dirty="0" err="1">
                <a:latin typeface="Times New Roman" panose="02020603050405020304" pitchFamily="18" charset="0"/>
                <a:cs typeface="Times New Roman" panose="02020603050405020304" pitchFamily="18" charset="0"/>
              </a:rPr>
              <a:t>Johnson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відібрати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перевагу</a:t>
            </a:r>
            <a:r>
              <a:rPr lang="ru-RU" dirty="0">
                <a:latin typeface="Times New Roman" panose="02020603050405020304" pitchFamily="18" charset="0"/>
                <a:cs typeface="Times New Roman" panose="02020603050405020304" pitchFamily="18" charset="0"/>
              </a:rPr>
              <a:t> перед </a:t>
            </a:r>
            <a:r>
              <a:rPr lang="ru-RU" dirty="0" err="1">
                <a:latin typeface="Times New Roman" panose="02020603050405020304" pitchFamily="18" charset="0"/>
                <a:cs typeface="Times New Roman" panose="02020603050405020304" pitchFamily="18" charset="0"/>
              </a:rPr>
              <a:t>новими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технологіями</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отримати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частку</a:t>
            </a:r>
            <a:r>
              <a:rPr lang="ru-RU" dirty="0">
                <a:latin typeface="Times New Roman" panose="02020603050405020304" pitchFamily="18" charset="0"/>
                <a:cs typeface="Times New Roman" panose="02020603050405020304" pitchFamily="18" charset="0"/>
              </a:rPr>
              <a:t> ринку у </a:t>
            </a:r>
            <a:r>
              <a:rPr lang="ru-RU" dirty="0" err="1">
                <a:latin typeface="Times New Roman" panose="02020603050405020304" pitchFamily="18" charset="0"/>
                <a:cs typeface="Times New Roman" panose="02020603050405020304" pitchFamily="18" charset="0"/>
              </a:rPr>
              <a:t>новій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категорії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продуктів</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ru-RU" dirty="0" err="1">
                <a:latin typeface="Times New Roman" panose="02020603050405020304" pitchFamily="18" charset="0"/>
                <a:cs typeface="Times New Roman" panose="02020603050405020304" pitchFamily="18" charset="0"/>
              </a:rPr>
              <a:t>Зниження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інфляції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Низький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рівень</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інфляції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забезпечує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більшу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стабільність</a:t>
            </a:r>
            <a:r>
              <a:rPr lang="ru-RU" dirty="0">
                <a:latin typeface="Times New Roman" panose="02020603050405020304" pitchFamily="18" charset="0"/>
                <a:cs typeface="Times New Roman" panose="02020603050405020304" pitchFamily="18" charset="0"/>
              </a:rPr>
              <a:t> на ринку, </a:t>
            </a:r>
            <a:r>
              <a:rPr lang="ru-RU" dirty="0" err="1">
                <a:latin typeface="Times New Roman" panose="02020603050405020304" pitchFamily="18" charset="0"/>
                <a:cs typeface="Times New Roman" panose="02020603050405020304" pitchFamily="18" charset="0"/>
              </a:rPr>
              <a:t>дозволяє</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кредити</a:t>
            </a:r>
            <a:r>
              <a:rPr lang="ru-RU" dirty="0">
                <a:latin typeface="Times New Roman" panose="02020603050405020304" pitchFamily="18" charset="0"/>
                <a:cs typeface="Times New Roman" panose="02020603050405020304" pitchFamily="18" charset="0"/>
              </a:rPr>
              <a:t> за </a:t>
            </a:r>
            <a:r>
              <a:rPr lang="ru-RU" dirty="0" err="1">
                <a:latin typeface="Times New Roman" panose="02020603050405020304" pitchFamily="18" charset="0"/>
                <a:cs typeface="Times New Roman" panose="02020603050405020304" pitchFamily="18" charset="0"/>
              </a:rPr>
              <a:t>зниженою</a:t>
            </a:r>
            <a:r>
              <a:rPr lang="ru-RU" dirty="0">
                <a:latin typeface="Times New Roman" panose="02020603050405020304" pitchFamily="18" charset="0"/>
                <a:cs typeface="Times New Roman" panose="02020603050405020304" pitchFamily="18" charset="0"/>
              </a:rPr>
              <a:t> процентною </a:t>
            </a:r>
            <a:r>
              <a:rPr lang="ru-RU" dirty="0" err="1">
                <a:latin typeface="Times New Roman" panose="02020603050405020304" pitchFamily="18" charset="0"/>
                <a:cs typeface="Times New Roman" panose="02020603050405020304" pitchFamily="18" charset="0"/>
              </a:rPr>
              <a:t>ставкою</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клієнтів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Johnson</a:t>
            </a:r>
            <a:r>
              <a:rPr lang="ru-RU" dirty="0">
                <a:latin typeface="Times New Roman" panose="02020603050405020304" pitchFamily="18" charset="0"/>
                <a:cs typeface="Times New Roman" panose="02020603050405020304" pitchFamily="18" charset="0"/>
              </a:rPr>
              <a:t> &amp; </a:t>
            </a:r>
            <a:r>
              <a:rPr lang="ru-RU" dirty="0" err="1">
                <a:latin typeface="Times New Roman" panose="02020603050405020304" pitchFamily="18" charset="0"/>
                <a:cs typeface="Times New Roman" panose="02020603050405020304" pitchFamily="18" charset="0"/>
              </a:rPr>
              <a:t>Johnson</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2616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28886" y="1441754"/>
            <a:ext cx="7918305" cy="2031325"/>
          </a:xfrm>
          <a:prstGeom prst="rect">
            <a:avLst/>
          </a:prstGeom>
        </p:spPr>
        <p:txBody>
          <a:bodyPr wrap="square">
            <a:spAutoFit/>
          </a:bodyPr>
          <a:lstStyle/>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Існують нові медичні методи лікування та знахідки, які узгоджуються з деякими основними можливостями компанії, надаючи нові можливості для додаткової частки ринку та лідерства.</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smtClean="0">
                <a:latin typeface="Times New Roman" panose="02020603050405020304" pitchFamily="18" charset="0"/>
                <a:cs typeface="Times New Roman" panose="02020603050405020304" pitchFamily="18" charset="0"/>
              </a:rPr>
              <a:t>Діагностичний </a:t>
            </a:r>
            <a:r>
              <a:rPr lang="uk-UA" dirty="0">
                <a:latin typeface="Times New Roman" panose="02020603050405020304" pitchFamily="18" charset="0"/>
                <a:cs typeface="Times New Roman" panose="02020603050405020304" pitchFamily="18" charset="0"/>
              </a:rPr>
              <a:t>ринок, як видається, зростає, що позиціонує Джонсона та Джонсона як першого рушія у багатьох програмах.</a:t>
            </a:r>
            <a:endParaRPr lang="en-US"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dirty="0">
                <a:latin typeface="Times New Roman" panose="02020603050405020304" pitchFamily="18" charset="0"/>
                <a:cs typeface="Times New Roman" panose="02020603050405020304" pitchFamily="18" charset="0"/>
              </a:rPr>
              <a:t>Деякі країни зараз забороняють генетичні ліки, що дає Джонсону та Джонсону перевагу.</a:t>
            </a:r>
            <a:endParaRPr lang="en-US" dirty="0">
              <a:latin typeface="Times New Roman" panose="02020603050405020304" pitchFamily="18" charset="0"/>
              <a:cs typeface="Times New Roman" panose="02020603050405020304" pitchFamily="18" charset="0"/>
            </a:endParaRPr>
          </a:p>
        </p:txBody>
      </p:sp>
      <p:sp>
        <p:nvSpPr>
          <p:cNvPr id="3" name="Ромб 2">
            <a:extLst>
              <a:ext uri="{FF2B5EF4-FFF2-40B4-BE49-F238E27FC236}">
                <a16:creationId xmlns:a16="http://schemas.microsoft.com/office/drawing/2014/main" id="{3D8103D5-08B4-4875-9F4D-3628A958672F}"/>
              </a:ext>
            </a:extLst>
          </p:cNvPr>
          <p:cNvSpPr/>
          <p:nvPr/>
        </p:nvSpPr>
        <p:spPr>
          <a:xfrm>
            <a:off x="249683" y="199129"/>
            <a:ext cx="1659167"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4" name="Ромб 3">
            <a:extLst>
              <a:ext uri="{FF2B5EF4-FFF2-40B4-BE49-F238E27FC236}">
                <a16:creationId xmlns:a16="http://schemas.microsoft.com/office/drawing/2014/main" id="{DB41E23D-11D3-4FCE-8310-AAE7A9DED44B}"/>
              </a:ext>
            </a:extLst>
          </p:cNvPr>
          <p:cNvSpPr/>
          <p:nvPr/>
        </p:nvSpPr>
        <p:spPr>
          <a:xfrm>
            <a:off x="196869" y="183610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CAE67509-5A38-47DA-9D54-B947CEDE3094}"/>
              </a:ext>
            </a:extLst>
          </p:cNvPr>
          <p:cNvSpPr/>
          <p:nvPr/>
        </p:nvSpPr>
        <p:spPr>
          <a:xfrm>
            <a:off x="214474" y="511005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6" name="Ромб 5">
            <a:extLst>
              <a:ext uri="{FF2B5EF4-FFF2-40B4-BE49-F238E27FC236}">
                <a16:creationId xmlns:a16="http://schemas.microsoft.com/office/drawing/2014/main" id="{11FD92A8-0747-4800-B59B-91ECCFC00DBF}"/>
              </a:ext>
            </a:extLst>
          </p:cNvPr>
          <p:cNvSpPr/>
          <p:nvPr/>
        </p:nvSpPr>
        <p:spPr>
          <a:xfrm>
            <a:off x="179265" y="3473079"/>
            <a:ext cx="1764792" cy="1636975"/>
          </a:xfrm>
          <a:prstGeom prst="diamond">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7" name="Прямоугольник 6">
            <a:extLst>
              <a:ext uri="{FF2B5EF4-FFF2-40B4-BE49-F238E27FC236}">
                <a16:creationId xmlns:a16="http://schemas.microsoft.com/office/drawing/2014/main" id="{D137CA05-7AEE-4B74-B161-4ED266615311}"/>
              </a:ext>
            </a:extLst>
          </p:cNvPr>
          <p:cNvSpPr/>
          <p:nvPr/>
        </p:nvSpPr>
        <p:spPr>
          <a:xfrm>
            <a:off x="4862162" y="104275"/>
            <a:ext cx="4483920" cy="1107996"/>
          </a:xfrm>
          <a:prstGeom prst="rect">
            <a:avLst/>
          </a:prstGeom>
        </p:spPr>
        <p:txBody>
          <a:bodyPr wrap="none">
            <a:spAutoFit/>
          </a:bodyPr>
          <a:lstStyle/>
          <a:p>
            <a:r>
              <a:rPr lang="ru-RU" sz="6600" dirty="0">
                <a:solidFill>
                  <a:srgbClr val="00B050"/>
                </a:solidFill>
                <a:latin typeface="Core Sans N SC 47 Cn Regular" panose="020B0506030302020204" pitchFamily="34" charset="0"/>
              </a:rPr>
              <a:t>МОЖЛИВОСТІ</a:t>
            </a:r>
          </a:p>
        </p:txBody>
      </p:sp>
      <p:sp>
        <p:nvSpPr>
          <p:cNvPr id="8" name="Прямоугольник 7">
            <a:extLst>
              <a:ext uri="{FF2B5EF4-FFF2-40B4-BE49-F238E27FC236}">
                <a16:creationId xmlns:a16="http://schemas.microsoft.com/office/drawing/2014/main" id="{0BD53317-450A-4767-B2E1-41C60B87D781}"/>
              </a:ext>
            </a:extLst>
          </p:cNvPr>
          <p:cNvSpPr/>
          <p:nvPr/>
        </p:nvSpPr>
        <p:spPr>
          <a:xfrm>
            <a:off x="2886858" y="1292352"/>
            <a:ext cx="45719" cy="5084063"/>
          </a:xfrm>
          <a:prstGeom prst="rect">
            <a:avLst/>
          </a:prstGeom>
          <a:solidFill>
            <a:srgbClr val="00B050"/>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9" name="Прямая соединительная линия 8">
            <a:extLst>
              <a:ext uri="{FF2B5EF4-FFF2-40B4-BE49-F238E27FC236}">
                <a16:creationId xmlns:a16="http://schemas.microsoft.com/office/drawing/2014/main" id="{D51E3A90-5F72-4330-AF60-3577BD03C6AC}"/>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0" name="Рисунок 9">
            <a:extLst>
              <a:ext uri="{FF2B5EF4-FFF2-40B4-BE49-F238E27FC236}">
                <a16:creationId xmlns:a16="http://schemas.microsoft.com/office/drawing/2014/main" id="{06F5FEFD-B407-4559-9BE2-684E492E5CD3}"/>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9065767" y="4537166"/>
            <a:ext cx="2974096" cy="2097599"/>
          </a:xfrm>
          <a:prstGeom prst="rect">
            <a:avLst/>
          </a:prstGeom>
        </p:spPr>
      </p:pic>
      <p:pic>
        <p:nvPicPr>
          <p:cNvPr id="11" name="Рисунок 10">
            <a:extLst>
              <a:ext uri="{FF2B5EF4-FFF2-40B4-BE49-F238E27FC236}">
                <a16:creationId xmlns:a16="http://schemas.microsoft.com/office/drawing/2014/main" id="{2595E312-332E-4A7C-AF7D-8ED25E52DB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rot="19957964">
            <a:off x="3503134" y="3950849"/>
            <a:ext cx="3016108" cy="2648343"/>
          </a:xfrm>
          <a:prstGeom prst="rect">
            <a:avLst/>
          </a:prstGeom>
        </p:spPr>
      </p:pic>
      <p:pic>
        <p:nvPicPr>
          <p:cNvPr id="12" name="Рисунок 11">
            <a:extLst>
              <a:ext uri="{FF2B5EF4-FFF2-40B4-BE49-F238E27FC236}">
                <a16:creationId xmlns:a16="http://schemas.microsoft.com/office/drawing/2014/main" id="{3A45D728-3E23-42E5-B6FC-01CB6DA0D4EE}"/>
              </a:ext>
            </a:extLst>
          </p:cNvPr>
          <p:cNvPicPr>
            <a:picLocks noChangeAspect="1"/>
          </p:cNvPicPr>
          <p:nvPr/>
        </p:nvPicPr>
        <p:blipFill>
          <a:blip r:embed="rId4" cstate="hqprint">
            <a:alphaModFix amt="35000"/>
            <a:extLst>
              <a:ext uri="{28A0092B-C50C-407E-A947-70E740481C1C}">
                <a14:useLocalDpi xmlns:a14="http://schemas.microsoft.com/office/drawing/2010/main" val="0"/>
              </a:ext>
            </a:extLst>
          </a:blip>
          <a:stretch>
            <a:fillRect/>
          </a:stretch>
        </p:blipFill>
        <p:spPr>
          <a:xfrm>
            <a:off x="6539513" y="3541767"/>
            <a:ext cx="2395625" cy="1990798"/>
          </a:xfrm>
          <a:prstGeom prst="rect">
            <a:avLst/>
          </a:prstGeom>
        </p:spPr>
      </p:pic>
    </p:spTree>
    <p:extLst>
      <p:ext uri="{BB962C8B-B14F-4D97-AF65-F5344CB8AC3E}">
        <p14:creationId xmlns:p14="http://schemas.microsoft.com/office/powerpoint/2010/main" val="2422348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омб 1">
            <a:extLst>
              <a:ext uri="{FF2B5EF4-FFF2-40B4-BE49-F238E27FC236}">
                <a16:creationId xmlns:a16="http://schemas.microsoft.com/office/drawing/2014/main" id="{9CB90169-3AC0-4890-9BE2-0C8603451096}"/>
              </a:ext>
            </a:extLst>
          </p:cNvPr>
          <p:cNvSpPr/>
          <p:nvPr/>
        </p:nvSpPr>
        <p:spPr>
          <a:xfrm>
            <a:off x="249683" y="199129"/>
            <a:ext cx="1659167"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S</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3" name="Ромб 2">
            <a:extLst>
              <a:ext uri="{FF2B5EF4-FFF2-40B4-BE49-F238E27FC236}">
                <a16:creationId xmlns:a16="http://schemas.microsoft.com/office/drawing/2014/main" id="{5857454F-B6AB-442B-ACD6-7E56B6010D25}"/>
              </a:ext>
            </a:extLst>
          </p:cNvPr>
          <p:cNvSpPr/>
          <p:nvPr/>
        </p:nvSpPr>
        <p:spPr>
          <a:xfrm>
            <a:off x="196869" y="1836104"/>
            <a:ext cx="1729583"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W</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4" name="Ромб 3">
            <a:extLst>
              <a:ext uri="{FF2B5EF4-FFF2-40B4-BE49-F238E27FC236}">
                <a16:creationId xmlns:a16="http://schemas.microsoft.com/office/drawing/2014/main" id="{45FF0237-A110-4840-9997-E8DC18643774}"/>
              </a:ext>
            </a:extLst>
          </p:cNvPr>
          <p:cNvSpPr/>
          <p:nvPr/>
        </p:nvSpPr>
        <p:spPr>
          <a:xfrm>
            <a:off x="214474" y="5110054"/>
            <a:ext cx="1729583" cy="1636975"/>
          </a:xfrm>
          <a:prstGeom prst="diamond">
            <a:avLst/>
          </a:prstGeom>
          <a:solidFill>
            <a:srgbClr val="CC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T</a:t>
            </a:r>
            <a:endParaRPr lang="ru-RU" sz="5400" dirty="0">
              <a:latin typeface="Roboto Condensed" panose="020B0604020202020204" charset="0"/>
              <a:ea typeface="Roboto Condensed" panose="020B0604020202020204" charset="0"/>
              <a:cs typeface="Roboto Condensed" panose="020B0604020202020204" charset="0"/>
            </a:endParaRPr>
          </a:p>
        </p:txBody>
      </p:sp>
      <p:sp>
        <p:nvSpPr>
          <p:cNvPr id="5" name="Ромб 4">
            <a:extLst>
              <a:ext uri="{FF2B5EF4-FFF2-40B4-BE49-F238E27FC236}">
                <a16:creationId xmlns:a16="http://schemas.microsoft.com/office/drawing/2014/main" id="{A134D0C9-CB5F-45E5-B159-409788076A6E}"/>
              </a:ext>
            </a:extLst>
          </p:cNvPr>
          <p:cNvSpPr/>
          <p:nvPr/>
        </p:nvSpPr>
        <p:spPr>
          <a:xfrm>
            <a:off x="179265" y="3473079"/>
            <a:ext cx="1764792" cy="1636975"/>
          </a:xfrm>
          <a:prstGeom prst="diamond">
            <a:avLst/>
          </a:prstGeom>
          <a:solidFill>
            <a:schemeClr val="bg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latin typeface="Roboto Condensed" panose="020B0604020202020204" charset="0"/>
                <a:ea typeface="Roboto Condensed" panose="020B0604020202020204" charset="0"/>
                <a:cs typeface="Roboto Condensed" panose="020B0604020202020204" charset="0"/>
              </a:rPr>
              <a:t>O</a:t>
            </a:r>
            <a:endParaRPr lang="ru-RU" sz="5400" dirty="0">
              <a:latin typeface="Roboto Condensed" panose="020B0604020202020204" charset="0"/>
              <a:ea typeface="Roboto Condensed" panose="020B0604020202020204" charset="0"/>
              <a:cs typeface="Roboto Condensed" panose="020B0604020202020204" charset="0"/>
            </a:endParaRPr>
          </a:p>
        </p:txBody>
      </p:sp>
      <p:cxnSp>
        <p:nvCxnSpPr>
          <p:cNvPr id="6" name="Прямая соединительная линия 5">
            <a:extLst>
              <a:ext uri="{FF2B5EF4-FFF2-40B4-BE49-F238E27FC236}">
                <a16:creationId xmlns:a16="http://schemas.microsoft.com/office/drawing/2014/main" id="{734800F2-B3DD-4399-AD55-0E43F8331699}"/>
              </a:ext>
            </a:extLst>
          </p:cNvPr>
          <p:cNvCxnSpPr>
            <a:cxnSpLocks/>
          </p:cNvCxnSpPr>
          <p:nvPr/>
        </p:nvCxnSpPr>
        <p:spPr>
          <a:xfrm>
            <a:off x="2133600" y="0"/>
            <a:ext cx="1" cy="6858000"/>
          </a:xfrm>
          <a:prstGeom prst="line">
            <a:avLst/>
          </a:prstGeom>
          <a:ln>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7" name="Прямоугольник 6">
            <a:extLst>
              <a:ext uri="{FF2B5EF4-FFF2-40B4-BE49-F238E27FC236}">
                <a16:creationId xmlns:a16="http://schemas.microsoft.com/office/drawing/2014/main" id="{32266164-21B0-4136-919E-ED04F02121C6}"/>
              </a:ext>
            </a:extLst>
          </p:cNvPr>
          <p:cNvSpPr/>
          <p:nvPr/>
        </p:nvSpPr>
        <p:spPr>
          <a:xfrm>
            <a:off x="6025952" y="199129"/>
            <a:ext cx="2967479" cy="1107996"/>
          </a:xfrm>
          <a:prstGeom prst="rect">
            <a:avLst/>
          </a:prstGeom>
        </p:spPr>
        <p:txBody>
          <a:bodyPr wrap="none">
            <a:spAutoFit/>
          </a:bodyPr>
          <a:lstStyle/>
          <a:p>
            <a:r>
              <a:rPr lang="ru-RU" sz="6600" dirty="0">
                <a:solidFill>
                  <a:srgbClr val="CC0000"/>
                </a:solidFill>
                <a:latin typeface="Core Sans N SC 47 Cn Regular" panose="020B0506030302020204" pitchFamily="34" charset="0"/>
              </a:rPr>
              <a:t>ЗАГРОЗИ</a:t>
            </a:r>
          </a:p>
        </p:txBody>
      </p:sp>
      <p:sp>
        <p:nvSpPr>
          <p:cNvPr id="8" name="Прямоугольник 7">
            <a:extLst>
              <a:ext uri="{FF2B5EF4-FFF2-40B4-BE49-F238E27FC236}">
                <a16:creationId xmlns:a16="http://schemas.microsoft.com/office/drawing/2014/main" id="{02CED9DF-C925-4F13-B029-96AE93BB75D3}"/>
              </a:ext>
            </a:extLst>
          </p:cNvPr>
          <p:cNvSpPr/>
          <p:nvPr/>
        </p:nvSpPr>
        <p:spPr>
          <a:xfrm>
            <a:off x="2886858" y="1292352"/>
            <a:ext cx="45719" cy="5084063"/>
          </a:xfrm>
          <a:prstGeom prst="rect">
            <a:avLst/>
          </a:prstGeom>
          <a:solidFill>
            <a:srgbClr val="CC0000"/>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a:extLst>
              <a:ext uri="{FF2B5EF4-FFF2-40B4-BE49-F238E27FC236}">
                <a16:creationId xmlns:a16="http://schemas.microsoft.com/office/drawing/2014/main" id="{FB1F1E22-E8ED-4791-9FE8-53C4C5826D91}"/>
              </a:ext>
            </a:extLst>
          </p:cNvPr>
          <p:cNvSpPr/>
          <p:nvPr/>
        </p:nvSpPr>
        <p:spPr>
          <a:xfrm>
            <a:off x="3154679" y="1292352"/>
            <a:ext cx="8561827" cy="5141920"/>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ru-RU" dirty="0" err="1">
                <a:latin typeface="Times New Roman" panose="02020603050405020304" pitchFamily="18" charset="0"/>
                <a:ea typeface="Calibri" panose="020F0502020204030204" pitchFamily="34" charset="0"/>
                <a:cs typeface="Times New Roman" panose="02020603050405020304" pitchFamily="18" charset="0"/>
              </a:rPr>
              <a:t>Боротьба</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шкідливими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інгредієнтами</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Деякі</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інгредієнти</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були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заборонені</a:t>
            </a:r>
            <a:r>
              <a:rPr lang="ru-RU" dirty="0">
                <a:latin typeface="Times New Roman" panose="02020603050405020304" pitchFamily="18" charset="0"/>
                <a:ea typeface="Calibri" panose="020F0502020204030204" pitchFamily="34" charset="0"/>
                <a:cs typeface="Times New Roman" panose="02020603050405020304" pitchFamily="18" charset="0"/>
              </a:rPr>
              <a:t> в США та </a:t>
            </a:r>
            <a:r>
              <a:rPr lang="ru-RU" dirty="0" err="1">
                <a:latin typeface="Times New Roman" panose="02020603050405020304" pitchFamily="18" charset="0"/>
                <a:ea typeface="Calibri" panose="020F0502020204030204" pitchFamily="34" charset="0"/>
                <a:cs typeface="Times New Roman" panose="02020603050405020304" pitchFamily="18" charset="0"/>
              </a:rPr>
              <a:t>інших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країнах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Неодноразово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ці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боротьба</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шкідливими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інгредієнтами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вплинула</a:t>
            </a:r>
            <a:r>
              <a:rPr lang="ru-RU" dirty="0">
                <a:latin typeface="Times New Roman" panose="02020603050405020304" pitchFamily="18" charset="0"/>
                <a:ea typeface="Calibri" panose="020F0502020204030204" pitchFamily="34" charset="0"/>
                <a:cs typeface="Times New Roman" panose="02020603050405020304" pitchFamily="18" charset="0"/>
              </a:rPr>
              <a:t> на </a:t>
            </a:r>
            <a:r>
              <a:rPr lang="ru-RU" dirty="0" err="1">
                <a:latin typeface="Times New Roman" panose="02020603050405020304" pitchFamily="18" charset="0"/>
                <a:ea typeface="Calibri" panose="020F0502020204030204" pitchFamily="34" charset="0"/>
                <a:cs typeface="Times New Roman" panose="02020603050405020304" pitchFamily="18" charset="0"/>
              </a:rPr>
              <a:t>імідж</a:t>
            </a:r>
            <a:r>
              <a:rPr lang="ru-RU" dirty="0">
                <a:latin typeface="Times New Roman" panose="02020603050405020304" pitchFamily="18" charset="0"/>
                <a:ea typeface="Calibri" panose="020F0502020204030204" pitchFamily="34" charset="0"/>
                <a:cs typeface="Times New Roman" panose="02020603050405020304" pitchFamily="18" charset="0"/>
              </a:rPr>
              <a:t> марки Джонсона та </a:t>
            </a:r>
            <a:r>
              <a:rPr lang="ru-RU" dirty="0" smtClean="0">
                <a:latin typeface="Times New Roman" panose="02020603050405020304" pitchFamily="18" charset="0"/>
                <a:ea typeface="Calibri" panose="020F0502020204030204" pitchFamily="34" charset="0"/>
                <a:cs typeface="Times New Roman" panose="02020603050405020304" pitchFamily="18" charset="0"/>
              </a:rPr>
              <a:t>Джонсона.</a:t>
            </a:r>
            <a:r>
              <a:rPr lang="uk-UA" dirty="0">
                <a:latin typeface="Times New Roman" panose="02020603050405020304" pitchFamily="18" charset="0"/>
                <a:ea typeface="Calibri" panose="020F0502020204030204" pitchFamily="34" charset="0"/>
                <a:cs typeface="Times New Roman" panose="02020603050405020304" pitchFamily="18" charset="0"/>
              </a:rPr>
              <a:t> </a:t>
            </a:r>
            <a:r>
              <a:rPr lang="uk-UA" dirty="0" smtClean="0">
                <a:latin typeface="Times New Roman" panose="02020603050405020304" pitchFamily="18" charset="0"/>
                <a:ea typeface="Calibri" panose="020F0502020204030204" pitchFamily="34" charset="0"/>
                <a:cs typeface="Times New Roman" panose="02020603050405020304" pitchFamily="18" charset="0"/>
              </a:rPr>
              <a:t>Компанія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зазнала</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нещастя</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необхідністю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відкликати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велику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кількість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лікарських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засобів</a:t>
            </a:r>
            <a:r>
              <a:rPr lang="ru-RU" dirty="0" smtClean="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smtClean="0">
                <a:latin typeface="Times New Roman" panose="02020603050405020304" pitchFamily="18" charset="0"/>
                <a:ea typeface="Calibri" panose="020F0502020204030204" pitchFamily="34" charset="0"/>
                <a:cs typeface="Times New Roman" panose="02020603050405020304" pitchFamily="18" charset="0"/>
              </a:rPr>
              <a:t>Інтенсивний</a:t>
            </a:r>
            <a:r>
              <a:rPr lang="ru-RU" dirty="0" smtClean="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суперник</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завдяки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наявності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сильних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глобальних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конкурентів</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надають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альтернативні</a:t>
            </a:r>
            <a:r>
              <a:rPr lang="ru-RU" dirty="0">
                <a:latin typeface="Times New Roman" panose="02020603050405020304" pitchFamily="18" charset="0"/>
                <a:ea typeface="Calibri" panose="020F0502020204030204" pitchFamily="34" charset="0"/>
                <a:cs typeface="Times New Roman" panose="02020603050405020304" pitchFamily="18" charset="0"/>
              </a:rPr>
              <a:t> та </a:t>
            </a:r>
            <a:r>
              <a:rPr lang="ru-RU" dirty="0" err="1">
                <a:latin typeface="Times New Roman" panose="02020603050405020304" pitchFamily="18" charset="0"/>
                <a:ea typeface="Calibri" panose="020F0502020204030204" pitchFamily="34" charset="0"/>
                <a:cs typeface="Times New Roman" panose="02020603050405020304" pitchFamily="18" charset="0"/>
              </a:rPr>
              <a:t>замінні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продукти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J</a:t>
            </a:r>
            <a:r>
              <a:rPr lang="ru-RU" dirty="0">
                <a:latin typeface="Times New Roman" panose="02020603050405020304" pitchFamily="18" charset="0"/>
                <a:ea typeface="Calibri" panose="020F0502020204030204" pitchFamily="34" charset="0"/>
                <a:cs typeface="Times New Roman" panose="02020603050405020304" pitchFamily="18" charset="0"/>
              </a:rPr>
              <a:t> &amp; </a:t>
            </a:r>
            <a:r>
              <a:rPr lang="en-US" dirty="0">
                <a:latin typeface="Times New Roman" panose="02020603050405020304" pitchFamily="18" charset="0"/>
                <a:ea typeface="Calibri" panose="020F0502020204030204" pitchFamily="34" charset="0"/>
                <a:cs typeface="Times New Roman" panose="02020603050405020304" pitchFamily="18" charset="0"/>
              </a:rPr>
              <a:t>J</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стикається</a:t>
            </a:r>
            <a:r>
              <a:rPr lang="ru-RU" dirty="0">
                <a:latin typeface="Times New Roman" panose="02020603050405020304" pitchFamily="18" charset="0"/>
                <a:ea typeface="Calibri" panose="020F0502020204030204" pitchFamily="34" charset="0"/>
                <a:cs typeface="Times New Roman" panose="02020603050405020304" pitchFamily="18" charset="0"/>
              </a:rPr>
              <a:t> з </a:t>
            </a:r>
            <a:r>
              <a:rPr lang="ru-RU" dirty="0" err="1">
                <a:latin typeface="Times New Roman" panose="02020603050405020304" pitchFamily="18" charset="0"/>
                <a:ea typeface="Calibri" panose="020F0502020204030204" pitchFamily="34" charset="0"/>
                <a:cs typeface="Times New Roman" panose="02020603050405020304" pitchFamily="18" charset="0"/>
              </a:rPr>
              <a:t>жорсткою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конкуренцією</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uk-UA" dirty="0">
                <a:latin typeface="Times New Roman" panose="02020603050405020304" pitchFamily="18" charset="0"/>
                <a:ea typeface="Calibri" panose="020F0502020204030204" pitchFamily="34" charset="0"/>
                <a:cs typeface="Times New Roman" panose="02020603050405020304" pitchFamily="18" charset="0"/>
              </a:rPr>
              <a:t>Загальні фармацевтичні продукти за значно зниженими цінами є серйозною загрозою Джонсону та </a:t>
            </a:r>
            <a:r>
              <a:rPr lang="uk-UA" dirty="0" smtClean="0">
                <a:latin typeface="Times New Roman" panose="02020603050405020304" pitchFamily="18" charset="0"/>
                <a:ea typeface="Calibri" panose="020F0502020204030204" pitchFamily="34" charset="0"/>
                <a:cs typeface="Times New Roman" panose="02020603050405020304" pitchFamily="18" charset="0"/>
              </a:rPr>
              <a:t>Джонсону. </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uk-UA" dirty="0" smtClean="0">
                <a:latin typeface="Times New Roman" panose="02020603050405020304" pitchFamily="18" charset="0"/>
                <a:ea typeface="Calibri" panose="020F0502020204030204" pitchFamily="34" charset="0"/>
                <a:cs typeface="Times New Roman" panose="02020603050405020304" pitchFamily="18" charset="0"/>
              </a:rPr>
              <a:t>Успіх </a:t>
            </a:r>
            <a:r>
              <a:rPr lang="uk-UA" dirty="0">
                <a:latin typeface="Times New Roman" panose="02020603050405020304" pitchFamily="18" charset="0"/>
                <a:ea typeface="Calibri" panose="020F0502020204030204" pitchFamily="34" charset="0"/>
                <a:cs typeface="Times New Roman" panose="02020603050405020304" pitchFamily="18" charset="0"/>
              </a:rPr>
              <a:t>компанії з будь-яким випуском продукту, включаючи медичні прилади, фармацевтичні препарати та продукти охорони здоров'я, часто прив'язується до регуляторного схвалення більше, ніж прийняття на ринок. Це також може відрізнятися залежно від країни, що ще більше ускладнює можливості для успіху з новими продуктами</a:t>
            </a:r>
            <a:r>
              <a:rPr lang="uk-UA"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uk-UA" dirty="0">
                <a:latin typeface="Times New Roman" panose="02020603050405020304" pitchFamily="18" charset="0"/>
                <a:ea typeface="Calibri" panose="020F0502020204030204" pitchFamily="34" charset="0"/>
                <a:cs typeface="Times New Roman" panose="02020603050405020304" pitchFamily="18" charset="0"/>
              </a:rPr>
              <a:t>У США конкуренція має сприйняття бути більш надійним, ніж Джонсон і Джонсон з багатьма продуктами, особливо в світлі відкликання продукції та протестів про несприятливі побічні ефекти деяких його продуктів.</a:t>
            </a: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6752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Ромб 4">
            <a:extLst>
              <a:ext uri="{FF2B5EF4-FFF2-40B4-BE49-F238E27FC236}">
                <a16:creationId xmlns:a16="http://schemas.microsoft.com/office/drawing/2014/main" id="{B8AF68D5-9D54-429B-9D3A-0EA4498B57CE}"/>
              </a:ext>
            </a:extLst>
          </p:cNvPr>
          <p:cNvSpPr/>
          <p:nvPr/>
        </p:nvSpPr>
        <p:spPr>
          <a:xfrm>
            <a:off x="4251105" y="2230384"/>
            <a:ext cx="1800000" cy="1800745"/>
          </a:xfrm>
          <a:prstGeom prst="diamond">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омб 5">
            <a:extLst>
              <a:ext uri="{FF2B5EF4-FFF2-40B4-BE49-F238E27FC236}">
                <a16:creationId xmlns:a16="http://schemas.microsoft.com/office/drawing/2014/main" id="{7E330A8E-E12E-48B3-8B37-59C8C9883F43}"/>
              </a:ext>
            </a:extLst>
          </p:cNvPr>
          <p:cNvSpPr/>
          <p:nvPr/>
        </p:nvSpPr>
        <p:spPr>
          <a:xfrm>
            <a:off x="6327736" y="2288085"/>
            <a:ext cx="1800000" cy="1800745"/>
          </a:xfrm>
          <a:prstGeom prst="diamond">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омб 6">
            <a:extLst>
              <a:ext uri="{FF2B5EF4-FFF2-40B4-BE49-F238E27FC236}">
                <a16:creationId xmlns:a16="http://schemas.microsoft.com/office/drawing/2014/main" id="{B6EDF0B1-CA68-4BBD-9493-8EB50A51EA18}"/>
              </a:ext>
            </a:extLst>
          </p:cNvPr>
          <p:cNvSpPr/>
          <p:nvPr/>
        </p:nvSpPr>
        <p:spPr>
          <a:xfrm>
            <a:off x="5299724" y="3249149"/>
            <a:ext cx="1800000" cy="1800745"/>
          </a:xfrm>
          <a:prstGeom prst="diamond">
            <a:avLst/>
          </a:prstGeom>
          <a:solidFill>
            <a:srgbClr val="CC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Ромб 7">
            <a:extLst>
              <a:ext uri="{FF2B5EF4-FFF2-40B4-BE49-F238E27FC236}">
                <a16:creationId xmlns:a16="http://schemas.microsoft.com/office/drawing/2014/main" id="{59A08F03-BE8A-4B71-8F1A-6B4271CAC15A}"/>
              </a:ext>
            </a:extLst>
          </p:cNvPr>
          <p:cNvSpPr/>
          <p:nvPr/>
        </p:nvSpPr>
        <p:spPr>
          <a:xfrm>
            <a:off x="5301963" y="1241356"/>
            <a:ext cx="1800000" cy="1800745"/>
          </a:xfrm>
          <a:prstGeom prst="diamond">
            <a:avLst/>
          </a:prstGeom>
          <a:solidFill>
            <a:schemeClr val="accent1">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бъект 2">
            <a:extLst>
              <a:ext uri="{FF2B5EF4-FFF2-40B4-BE49-F238E27FC236}">
                <a16:creationId xmlns:a16="http://schemas.microsoft.com/office/drawing/2014/main" id="{9605DAA0-C5B5-4CB1-BD26-D28A000F22A8}"/>
              </a:ext>
            </a:extLst>
          </p:cNvPr>
          <p:cNvSpPr txBox="1">
            <a:spLocks/>
          </p:cNvSpPr>
          <p:nvPr/>
        </p:nvSpPr>
        <p:spPr>
          <a:xfrm>
            <a:off x="8429809" y="4775053"/>
            <a:ext cx="3559183" cy="285337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lnSpc>
                <a:spcPct val="100000"/>
              </a:lnSpc>
              <a:buFont typeface="Arial" panose="020B0604020202020204" pitchFamily="34" charset="0"/>
              <a:buChar char="•"/>
            </a:pPr>
            <a:r>
              <a:rPr lang="ru-RU" sz="1400" b="1" dirty="0" err="1" smtClean="0">
                <a:latin typeface="Times New Roman" panose="02020603050405020304" pitchFamily="18" charset="0"/>
                <a:cs typeface="Times New Roman" panose="02020603050405020304" pitchFamily="18" charset="0"/>
              </a:rPr>
              <a:t>Поява</a:t>
            </a:r>
            <a:r>
              <a:rPr lang="ru-RU" sz="1400" b="1" dirty="0" smtClean="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нових</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підроблених</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компаній</a:t>
            </a:r>
            <a:r>
              <a:rPr lang="ru-RU" sz="1400" b="1" dirty="0">
                <a:latin typeface="Times New Roman" panose="02020603050405020304" pitchFamily="18" charset="0"/>
                <a:cs typeface="Times New Roman" panose="02020603050405020304" pitchFamily="18" charset="0"/>
              </a:rPr>
              <a:t> у </a:t>
            </a:r>
            <a:r>
              <a:rPr lang="ru-RU" sz="1400" b="1" dirty="0" err="1">
                <a:latin typeface="Times New Roman" panose="02020603050405020304" pitchFamily="18" charset="0"/>
                <a:cs typeface="Times New Roman" panose="02020603050405020304" pitchFamily="18" charset="0"/>
              </a:rPr>
              <a:t>країнах</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що</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розвиваються</a:t>
            </a:r>
            <a:r>
              <a:rPr lang="ru-RU" sz="1400" b="1" dirty="0">
                <a:latin typeface="Times New Roman" panose="02020603050405020304" pitchFamily="18" charset="0"/>
                <a:cs typeface="Times New Roman" panose="02020603050405020304" pitchFamily="18" charset="0"/>
              </a:rPr>
              <a:t>, з </a:t>
            </a:r>
            <a:r>
              <a:rPr lang="ru-RU" sz="1400" b="1" dirty="0" err="1">
                <a:latin typeface="Times New Roman" panose="02020603050405020304" pitchFamily="18" charset="0"/>
                <a:cs typeface="Times New Roman" panose="02020603050405020304" pitchFamily="18" charset="0"/>
              </a:rPr>
              <a:t>назвами</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торгових</a:t>
            </a:r>
            <a:r>
              <a:rPr lang="ru-RU" sz="1400" b="1" dirty="0">
                <a:latin typeface="Times New Roman" panose="02020603050405020304" pitchFamily="18" charset="0"/>
                <a:cs typeface="Times New Roman" panose="02020603050405020304" pitchFamily="18" charset="0"/>
              </a:rPr>
              <a:t> марок, </a:t>
            </a:r>
            <a:r>
              <a:rPr lang="ru-RU" sz="1400" b="1" dirty="0" err="1">
                <a:latin typeface="Times New Roman" panose="02020603050405020304" pitchFamily="18" charset="0"/>
                <a:cs typeface="Times New Roman" panose="02020603050405020304" pitchFamily="18" charset="0"/>
              </a:rPr>
              <a:t>подібних</a:t>
            </a:r>
            <a:r>
              <a:rPr lang="ru-RU" sz="1400" b="1" dirty="0">
                <a:latin typeface="Times New Roman" panose="02020603050405020304" pitchFamily="18" charset="0"/>
                <a:cs typeface="Times New Roman" panose="02020603050405020304" pitchFamily="18" charset="0"/>
              </a:rPr>
              <a:t> до </a:t>
            </a:r>
            <a:r>
              <a:rPr lang="en-US" sz="1400" b="1" dirty="0">
                <a:latin typeface="Times New Roman" panose="02020603050405020304" pitchFamily="18" charset="0"/>
                <a:cs typeface="Times New Roman" panose="02020603050405020304" pitchFamily="18" charset="0"/>
              </a:rPr>
              <a:t>Johnson</a:t>
            </a:r>
            <a:r>
              <a:rPr lang="ru-RU" sz="1400" b="1" dirty="0">
                <a:latin typeface="Times New Roman" panose="02020603050405020304" pitchFamily="18" charset="0"/>
                <a:cs typeface="Times New Roman" panose="02020603050405020304" pitchFamily="18" charset="0"/>
              </a:rPr>
              <a:t> &amp; </a:t>
            </a:r>
            <a:r>
              <a:rPr lang="en-US" sz="1400" b="1" dirty="0" smtClean="0">
                <a:latin typeface="Times New Roman" panose="02020603050405020304" pitchFamily="18" charset="0"/>
                <a:cs typeface="Times New Roman" panose="02020603050405020304" pitchFamily="18" charset="0"/>
              </a:rPr>
              <a:t>Johnson</a:t>
            </a:r>
            <a:r>
              <a:rPr lang="uk-UA" sz="1400" b="1" dirty="0" smtClean="0">
                <a:latin typeface="Times New Roman" panose="02020603050405020304" pitchFamily="18" charset="0"/>
                <a:cs typeface="Times New Roman" panose="02020603050405020304" pitchFamily="18" charset="0"/>
              </a:rPr>
              <a:t>.</a:t>
            </a:r>
            <a:endParaRPr lang="uk-UA" sz="1400" b="1" dirty="0">
              <a:latin typeface="Times New Roman" panose="02020603050405020304" pitchFamily="18" charset="0"/>
              <a:cs typeface="Times New Roman" panose="02020603050405020304" pitchFamily="18" charset="0"/>
            </a:endParaRPr>
          </a:p>
          <a:p>
            <a:pPr marL="342900" indent="-342900" algn="just">
              <a:lnSpc>
                <a:spcPct val="100000"/>
              </a:lnSpc>
              <a:buFont typeface="Arial" panose="020B0604020202020204" pitchFamily="34" charset="0"/>
              <a:buChar char="•"/>
            </a:pPr>
            <a:r>
              <a:rPr lang="ru-RU" sz="1400" b="1" dirty="0" err="1" smtClean="0">
                <a:latin typeface="Times New Roman" panose="02020603050405020304" pitchFamily="18" charset="0"/>
                <a:cs typeface="Times New Roman" panose="02020603050405020304" pitchFamily="18" charset="0"/>
              </a:rPr>
              <a:t>Збільшення</a:t>
            </a:r>
            <a:r>
              <a:rPr lang="ru-RU" sz="1400" b="1" dirty="0" smtClean="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діапазонів</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замінників</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продуктів</a:t>
            </a:r>
            <a:r>
              <a:rPr lang="ru-RU" sz="1400" b="1" dirty="0">
                <a:latin typeface="Times New Roman" panose="02020603050405020304" pitchFamily="18" charset="0"/>
                <a:cs typeface="Times New Roman" panose="02020603050405020304" pitchFamily="18" charset="0"/>
              </a:rPr>
              <a:t> і </a:t>
            </a:r>
            <a:r>
              <a:rPr lang="ru-RU" sz="1400" b="1" dirty="0" err="1">
                <a:latin typeface="Times New Roman" panose="02020603050405020304" pitchFamily="18" charset="0"/>
                <a:cs typeface="Times New Roman" panose="02020603050405020304" pitchFamily="18" charset="0"/>
              </a:rPr>
              <a:t>конкурентів</a:t>
            </a:r>
            <a:r>
              <a:rPr lang="ru-RU" sz="1400" b="1" dirty="0">
                <a:latin typeface="Times New Roman" panose="02020603050405020304" pitchFamily="18" charset="0"/>
                <a:cs typeface="Times New Roman" panose="02020603050405020304" pitchFamily="18" charset="0"/>
              </a:rPr>
              <a:t> з </a:t>
            </a:r>
            <a:r>
              <a:rPr lang="ru-RU" sz="1400" b="1" dirty="0" err="1">
                <a:latin typeface="Times New Roman" panose="02020603050405020304" pitchFamily="18" charset="0"/>
                <a:cs typeface="Times New Roman" panose="02020603050405020304" pitchFamily="18" charset="0"/>
              </a:rPr>
              <a:t>більш</a:t>
            </a:r>
            <a:r>
              <a:rPr lang="ru-RU" sz="1400" b="1" dirty="0">
                <a:latin typeface="Times New Roman" panose="02020603050405020304" pitchFamily="18" charset="0"/>
                <a:cs typeface="Times New Roman" panose="02020603050405020304" pitchFamily="18" charset="0"/>
              </a:rPr>
              <a:t> </a:t>
            </a:r>
            <a:r>
              <a:rPr lang="ru-RU" sz="1400" b="1" dirty="0" err="1">
                <a:latin typeface="Times New Roman" panose="02020603050405020304" pitchFamily="18" charset="0"/>
                <a:cs typeface="Times New Roman" panose="02020603050405020304" pitchFamily="18" charset="0"/>
              </a:rPr>
              <a:t>низькими</a:t>
            </a:r>
            <a:r>
              <a:rPr lang="ru-RU" sz="1400" b="1" dirty="0">
                <a:latin typeface="Times New Roman" panose="02020603050405020304" pitchFamily="18" charset="0"/>
                <a:cs typeface="Times New Roman" panose="02020603050405020304" pitchFamily="18" charset="0"/>
              </a:rPr>
              <a:t> </a:t>
            </a:r>
            <a:r>
              <a:rPr lang="ru-RU" sz="1400" b="1" dirty="0" err="1" smtClean="0">
                <a:latin typeface="Times New Roman" panose="02020603050405020304" pitchFamily="18" charset="0"/>
                <a:cs typeface="Times New Roman" panose="02020603050405020304" pitchFamily="18" charset="0"/>
              </a:rPr>
              <a:t>цінами</a:t>
            </a:r>
            <a:r>
              <a:rPr lang="ru-RU" sz="1400" b="1" dirty="0">
                <a:latin typeface="Times New Roman" panose="02020603050405020304" pitchFamily="18" charset="0"/>
                <a:cs typeface="Times New Roman" panose="02020603050405020304" pitchFamily="18" charset="0"/>
              </a:rPr>
              <a:t>.</a:t>
            </a:r>
            <a:endParaRPr lang="en-US" sz="1400" b="1" dirty="0">
              <a:latin typeface="Times New Roman" panose="02020603050405020304" pitchFamily="18" charset="0"/>
              <a:cs typeface="Times New Roman" panose="02020603050405020304" pitchFamily="18" charset="0"/>
            </a:endParaRPr>
          </a:p>
        </p:txBody>
      </p:sp>
      <p:sp>
        <p:nvSpPr>
          <p:cNvPr id="13" name="Объект 2">
            <a:extLst>
              <a:ext uri="{FF2B5EF4-FFF2-40B4-BE49-F238E27FC236}">
                <a16:creationId xmlns:a16="http://schemas.microsoft.com/office/drawing/2014/main" id="{B9CAEFCA-A57A-444E-BB12-5D80FAE54DC7}"/>
              </a:ext>
            </a:extLst>
          </p:cNvPr>
          <p:cNvSpPr txBox="1">
            <a:spLocks/>
          </p:cNvSpPr>
          <p:nvPr/>
        </p:nvSpPr>
        <p:spPr>
          <a:xfrm>
            <a:off x="507108" y="3971792"/>
            <a:ext cx="3323465" cy="60864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Font typeface="Tw Cen MT" panose="020B0602020104020603" pitchFamily="34" charset="0"/>
              <a:buNone/>
            </a:pPr>
            <a:r>
              <a:rPr lang="ru-RU" sz="3200" dirty="0">
                <a:solidFill>
                  <a:schemeClr val="bg2">
                    <a:lumMod val="75000"/>
                  </a:schemeClr>
                </a:solidFill>
                <a:latin typeface="Core Sans N SC 47 Cn Regular" panose="020B0506030302020204" pitchFamily="34" charset="0"/>
              </a:rPr>
              <a:t>МОЖЛИВОСТІ</a:t>
            </a:r>
          </a:p>
        </p:txBody>
      </p:sp>
      <p:sp>
        <p:nvSpPr>
          <p:cNvPr id="14" name="Объект 2">
            <a:extLst>
              <a:ext uri="{FF2B5EF4-FFF2-40B4-BE49-F238E27FC236}">
                <a16:creationId xmlns:a16="http://schemas.microsoft.com/office/drawing/2014/main" id="{1B65CF1B-5744-44DB-9AE6-B5DD7547467E}"/>
              </a:ext>
            </a:extLst>
          </p:cNvPr>
          <p:cNvSpPr txBox="1">
            <a:spLocks/>
          </p:cNvSpPr>
          <p:nvPr/>
        </p:nvSpPr>
        <p:spPr>
          <a:xfrm>
            <a:off x="2576300" y="4362746"/>
            <a:ext cx="3092334" cy="1022545"/>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None/>
            </a:pPr>
            <a:endParaRPr lang="ru-RU" sz="200" dirty="0">
              <a:latin typeface="Core Sans N SC 47 Cn Regular" panose="020B0506030302020204" pitchFamily="34" charset="0"/>
            </a:endParaRPr>
          </a:p>
        </p:txBody>
      </p:sp>
      <p:sp>
        <p:nvSpPr>
          <p:cNvPr id="15" name="Объект 2">
            <a:extLst>
              <a:ext uri="{FF2B5EF4-FFF2-40B4-BE49-F238E27FC236}">
                <a16:creationId xmlns:a16="http://schemas.microsoft.com/office/drawing/2014/main" id="{4BE46B06-A350-4C6C-98D3-8496CD7B94C5}"/>
              </a:ext>
            </a:extLst>
          </p:cNvPr>
          <p:cNvSpPr txBox="1">
            <a:spLocks/>
          </p:cNvSpPr>
          <p:nvPr/>
        </p:nvSpPr>
        <p:spPr>
          <a:xfrm>
            <a:off x="1323789" y="3631045"/>
            <a:ext cx="3323465" cy="60864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Font typeface="Tw Cen MT" panose="020B0602020104020603" pitchFamily="34" charset="0"/>
              <a:buNone/>
            </a:pPr>
            <a:endParaRPr lang="ru-RU" sz="200" dirty="0">
              <a:solidFill>
                <a:schemeClr val="bg2">
                  <a:lumMod val="75000"/>
                </a:schemeClr>
              </a:solidFill>
              <a:latin typeface="Core Sans N SC 47 Cn Regular" panose="020B0506030302020204" pitchFamily="34" charset="0"/>
            </a:endParaRPr>
          </a:p>
        </p:txBody>
      </p:sp>
      <p:sp>
        <p:nvSpPr>
          <p:cNvPr id="16" name="Объект 2">
            <a:extLst>
              <a:ext uri="{FF2B5EF4-FFF2-40B4-BE49-F238E27FC236}">
                <a16:creationId xmlns:a16="http://schemas.microsoft.com/office/drawing/2014/main" id="{F6E69B5E-73F0-48CE-BF79-A00F93A03A2E}"/>
              </a:ext>
            </a:extLst>
          </p:cNvPr>
          <p:cNvSpPr txBox="1">
            <a:spLocks/>
          </p:cNvSpPr>
          <p:nvPr/>
        </p:nvSpPr>
        <p:spPr>
          <a:xfrm>
            <a:off x="8321474" y="1839910"/>
            <a:ext cx="2923176" cy="1022545"/>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None/>
            </a:pPr>
            <a:endParaRPr lang="ru-RU" sz="200" dirty="0">
              <a:latin typeface="Core Sans N SC 47 Cn Regular" panose="020B0506030302020204" pitchFamily="34" charset="0"/>
            </a:endParaRPr>
          </a:p>
        </p:txBody>
      </p:sp>
      <p:sp>
        <p:nvSpPr>
          <p:cNvPr id="17" name="Объект 2">
            <a:extLst>
              <a:ext uri="{FF2B5EF4-FFF2-40B4-BE49-F238E27FC236}">
                <a16:creationId xmlns:a16="http://schemas.microsoft.com/office/drawing/2014/main" id="{C46BAA68-1735-4992-9D12-5FB9C2877C62}"/>
              </a:ext>
            </a:extLst>
          </p:cNvPr>
          <p:cNvSpPr txBox="1">
            <a:spLocks/>
          </p:cNvSpPr>
          <p:nvPr/>
        </p:nvSpPr>
        <p:spPr>
          <a:xfrm>
            <a:off x="9103374" y="823108"/>
            <a:ext cx="3323465" cy="60864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Font typeface="Tw Cen MT" panose="020B0602020104020603" pitchFamily="34" charset="0"/>
              <a:buNone/>
            </a:pPr>
            <a:r>
              <a:rPr lang="ru-RU" sz="200" dirty="0" smtClean="0">
                <a:solidFill>
                  <a:schemeClr val="bg2">
                    <a:lumMod val="75000"/>
                  </a:schemeClr>
                </a:solidFill>
                <a:latin typeface="Core Sans N SC 47 Cn Regular" panose="020B0506030302020204" pitchFamily="34" charset="0"/>
              </a:rPr>
              <a:t>С</a:t>
            </a:r>
            <a:endParaRPr lang="ru-RU" sz="200" dirty="0">
              <a:solidFill>
                <a:schemeClr val="bg2">
                  <a:lumMod val="75000"/>
                </a:schemeClr>
              </a:solidFill>
              <a:latin typeface="Core Sans N SC 47 Cn Regular" panose="020B0506030302020204" pitchFamily="34" charset="0"/>
            </a:endParaRPr>
          </a:p>
        </p:txBody>
      </p:sp>
      <p:sp>
        <p:nvSpPr>
          <p:cNvPr id="18" name="Объект 2">
            <a:extLst>
              <a:ext uri="{FF2B5EF4-FFF2-40B4-BE49-F238E27FC236}">
                <a16:creationId xmlns:a16="http://schemas.microsoft.com/office/drawing/2014/main" id="{C66488C8-5B2B-492C-86D9-BA103475D83A}"/>
              </a:ext>
            </a:extLst>
          </p:cNvPr>
          <p:cNvSpPr txBox="1">
            <a:spLocks/>
          </p:cNvSpPr>
          <p:nvPr/>
        </p:nvSpPr>
        <p:spPr>
          <a:xfrm>
            <a:off x="8361560" y="4164704"/>
            <a:ext cx="2923176" cy="1022545"/>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None/>
            </a:pPr>
            <a:r>
              <a:rPr lang="ru-RU" sz="3200" dirty="0">
                <a:solidFill>
                  <a:schemeClr val="bg2">
                    <a:lumMod val="75000"/>
                  </a:schemeClr>
                </a:solidFill>
                <a:latin typeface="Core Sans N SC 47 Cn Regular" panose="020B0506030302020204" pitchFamily="34" charset="0"/>
              </a:rPr>
              <a:t>ЗАГРОЗИ</a:t>
            </a:r>
          </a:p>
        </p:txBody>
      </p:sp>
      <p:sp>
        <p:nvSpPr>
          <p:cNvPr id="19" name="Объект 2">
            <a:extLst>
              <a:ext uri="{FF2B5EF4-FFF2-40B4-BE49-F238E27FC236}">
                <a16:creationId xmlns:a16="http://schemas.microsoft.com/office/drawing/2014/main" id="{7DBAFE42-8209-41BB-B328-B68E74BD20C9}"/>
              </a:ext>
            </a:extLst>
          </p:cNvPr>
          <p:cNvSpPr txBox="1">
            <a:spLocks/>
          </p:cNvSpPr>
          <p:nvPr/>
        </p:nvSpPr>
        <p:spPr>
          <a:xfrm>
            <a:off x="626209" y="951349"/>
            <a:ext cx="3702382" cy="608641"/>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pPr marL="0" indent="0">
              <a:buFont typeface="Tw Cen MT" panose="020B0602020104020603" pitchFamily="34" charset="0"/>
              <a:buNone/>
            </a:pPr>
            <a:r>
              <a:rPr lang="ru-RU" sz="2800" dirty="0">
                <a:solidFill>
                  <a:schemeClr val="bg2">
                    <a:lumMod val="75000"/>
                  </a:schemeClr>
                </a:solidFill>
                <a:latin typeface="Core Sans N SC 47 Cn Regular" panose="020B0506030302020204" pitchFamily="34" charset="0"/>
              </a:rPr>
              <a:t>СИЛЬНІ СТОРОНИ</a:t>
            </a:r>
          </a:p>
        </p:txBody>
      </p:sp>
      <p:cxnSp>
        <p:nvCxnSpPr>
          <p:cNvPr id="20" name="Соединительная линия уступом 23">
            <a:extLst>
              <a:ext uri="{FF2B5EF4-FFF2-40B4-BE49-F238E27FC236}">
                <a16:creationId xmlns:a16="http://schemas.microsoft.com/office/drawing/2014/main" id="{127FE1B3-FC86-41C1-88A8-21A28AEC2A77}"/>
              </a:ext>
            </a:extLst>
          </p:cNvPr>
          <p:cNvCxnSpPr>
            <a:cxnSpLocks/>
            <a:stCxn id="4" idx="1"/>
          </p:cNvCxnSpPr>
          <p:nvPr/>
        </p:nvCxnSpPr>
        <p:spPr>
          <a:xfrm rot="10800000" flipV="1">
            <a:off x="7373581" y="1040286"/>
            <a:ext cx="1129275" cy="1578292"/>
          </a:xfrm>
          <a:prstGeom prst="bentConnector2">
            <a:avLst/>
          </a:prstGeom>
          <a:ln>
            <a:solidFill>
              <a:schemeClr val="tx1"/>
            </a:solidFill>
            <a:tailEnd type="oval"/>
          </a:ln>
        </p:spPr>
        <p:style>
          <a:lnRef idx="3">
            <a:schemeClr val="accent2"/>
          </a:lnRef>
          <a:fillRef idx="0">
            <a:schemeClr val="accent2"/>
          </a:fillRef>
          <a:effectRef idx="2">
            <a:schemeClr val="accent2"/>
          </a:effectRef>
          <a:fontRef idx="minor">
            <a:schemeClr val="tx1"/>
          </a:fontRef>
        </p:style>
      </p:cxnSp>
      <p:cxnSp>
        <p:nvCxnSpPr>
          <p:cNvPr id="21" name="Соединительная линия уступом 30">
            <a:extLst>
              <a:ext uri="{FF2B5EF4-FFF2-40B4-BE49-F238E27FC236}">
                <a16:creationId xmlns:a16="http://schemas.microsoft.com/office/drawing/2014/main" id="{39C14F79-0D5D-44C1-B4F4-2467292DFF39}"/>
              </a:ext>
            </a:extLst>
          </p:cNvPr>
          <p:cNvCxnSpPr>
            <a:cxnSpLocks/>
          </p:cNvCxnSpPr>
          <p:nvPr/>
        </p:nvCxnSpPr>
        <p:spPr>
          <a:xfrm flipV="1">
            <a:off x="3413760" y="3290299"/>
            <a:ext cx="1262479" cy="949387"/>
          </a:xfrm>
          <a:prstGeom prst="bentConnector3">
            <a:avLst>
              <a:gd name="adj1" fmla="val 50000"/>
            </a:avLst>
          </a:prstGeom>
          <a:ln>
            <a:solidFill>
              <a:schemeClr val="tx1"/>
            </a:solidFill>
            <a:tailEnd type="oval"/>
          </a:ln>
        </p:spPr>
        <p:style>
          <a:lnRef idx="3">
            <a:schemeClr val="accent2"/>
          </a:lnRef>
          <a:fillRef idx="0">
            <a:schemeClr val="accent2"/>
          </a:fillRef>
          <a:effectRef idx="2">
            <a:schemeClr val="accent2"/>
          </a:effectRef>
          <a:fontRef idx="minor">
            <a:schemeClr val="tx1"/>
          </a:fontRef>
        </p:style>
      </p:cxnSp>
      <p:cxnSp>
        <p:nvCxnSpPr>
          <p:cNvPr id="22" name="Соединительная линия уступом 33">
            <a:extLst>
              <a:ext uri="{FF2B5EF4-FFF2-40B4-BE49-F238E27FC236}">
                <a16:creationId xmlns:a16="http://schemas.microsoft.com/office/drawing/2014/main" id="{2AFA3F62-5EC3-459E-BA5F-FB1A029FF2A2}"/>
              </a:ext>
            </a:extLst>
          </p:cNvPr>
          <p:cNvCxnSpPr>
            <a:cxnSpLocks/>
          </p:cNvCxnSpPr>
          <p:nvPr/>
        </p:nvCxnSpPr>
        <p:spPr>
          <a:xfrm rot="10800000">
            <a:off x="6808942" y="4210215"/>
            <a:ext cx="1436341" cy="244244"/>
          </a:xfrm>
          <a:prstGeom prst="bentConnector3">
            <a:avLst>
              <a:gd name="adj1" fmla="val 50000"/>
            </a:avLst>
          </a:prstGeom>
          <a:ln>
            <a:solidFill>
              <a:schemeClr val="tx1"/>
            </a:solidFill>
            <a:tailEnd type="oval"/>
          </a:ln>
        </p:spPr>
        <p:style>
          <a:lnRef idx="3">
            <a:schemeClr val="accent2"/>
          </a:lnRef>
          <a:fillRef idx="0">
            <a:schemeClr val="accent2"/>
          </a:fillRef>
          <a:effectRef idx="2">
            <a:schemeClr val="accent2"/>
          </a:effectRef>
          <a:fontRef idx="minor">
            <a:schemeClr val="tx1"/>
          </a:fontRef>
        </p:style>
      </p:cxnSp>
      <p:cxnSp>
        <p:nvCxnSpPr>
          <p:cNvPr id="23" name="Соединительная линия уступом 36">
            <a:extLst>
              <a:ext uri="{FF2B5EF4-FFF2-40B4-BE49-F238E27FC236}">
                <a16:creationId xmlns:a16="http://schemas.microsoft.com/office/drawing/2014/main" id="{A5510A35-5084-4267-8609-76B5F96A69EB}"/>
              </a:ext>
            </a:extLst>
          </p:cNvPr>
          <p:cNvCxnSpPr>
            <a:cxnSpLocks/>
          </p:cNvCxnSpPr>
          <p:nvPr/>
        </p:nvCxnSpPr>
        <p:spPr>
          <a:xfrm>
            <a:off x="3892731" y="1241356"/>
            <a:ext cx="1673485" cy="812667"/>
          </a:xfrm>
          <a:prstGeom prst="bentConnector3">
            <a:avLst>
              <a:gd name="adj1" fmla="val 50000"/>
            </a:avLst>
          </a:prstGeom>
          <a:ln>
            <a:solidFill>
              <a:schemeClr val="tx1"/>
            </a:solidFill>
            <a:tailEnd type="oval"/>
          </a:ln>
        </p:spPr>
        <p:style>
          <a:lnRef idx="3">
            <a:schemeClr val="accent2"/>
          </a:lnRef>
          <a:fillRef idx="0">
            <a:schemeClr val="accent2"/>
          </a:fillRef>
          <a:effectRef idx="2">
            <a:schemeClr val="accent2"/>
          </a:effectRef>
          <a:fontRef idx="minor">
            <a:schemeClr val="tx1"/>
          </a:fontRef>
        </p:style>
      </p:cxnSp>
      <p:sp>
        <p:nvSpPr>
          <p:cNvPr id="24" name="Объект 2">
            <a:extLst>
              <a:ext uri="{FF2B5EF4-FFF2-40B4-BE49-F238E27FC236}">
                <a16:creationId xmlns:a16="http://schemas.microsoft.com/office/drawing/2014/main" id="{B174600E-B735-460C-9B98-6F34EBF8EC41}"/>
              </a:ext>
            </a:extLst>
          </p:cNvPr>
          <p:cNvSpPr txBox="1">
            <a:spLocks/>
          </p:cNvSpPr>
          <p:nvPr/>
        </p:nvSpPr>
        <p:spPr>
          <a:xfrm>
            <a:off x="516552" y="6071351"/>
            <a:ext cx="3241903" cy="502672"/>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endParaRPr lang="ru-RU" dirty="0">
              <a:latin typeface="Roboto Condensed" panose="02000000000000000000" pitchFamily="2" charset="0"/>
              <a:ea typeface="Roboto Condensed" panose="02000000000000000000" pitchFamily="2" charset="0"/>
              <a:cs typeface="Roboto Condensed" panose="02000000000000000000" pitchFamily="2" charset="0"/>
            </a:endParaRPr>
          </a:p>
        </p:txBody>
      </p:sp>
      <p:sp>
        <p:nvSpPr>
          <p:cNvPr id="28" name="Ромб 27">
            <a:extLst>
              <a:ext uri="{FF2B5EF4-FFF2-40B4-BE49-F238E27FC236}">
                <a16:creationId xmlns:a16="http://schemas.microsoft.com/office/drawing/2014/main" id="{DB0A9266-2CC9-49C8-88B2-5E975975450E}"/>
              </a:ext>
            </a:extLst>
          </p:cNvPr>
          <p:cNvSpPr/>
          <p:nvPr/>
        </p:nvSpPr>
        <p:spPr>
          <a:xfrm>
            <a:off x="5637791" y="2527983"/>
            <a:ext cx="1191373" cy="1103062"/>
          </a:xfrm>
          <a:prstGeom prst="diamond">
            <a:avLst/>
          </a:prstGeom>
          <a:effectLst>
            <a:outerShdw blurRad="50800" dist="38100" dir="2700000" algn="tl" rotWithShape="0">
              <a:prstClr val="black">
                <a:alpha val="4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en-US" sz="1000" dirty="0">
                <a:latin typeface="Roboto Condensed" panose="02000000000000000000" pitchFamily="2" charset="0"/>
                <a:ea typeface="Roboto Condensed" panose="02000000000000000000" pitchFamily="2" charset="0"/>
                <a:cs typeface="Roboto Condensed" panose="02000000000000000000" pitchFamily="2" charset="0"/>
              </a:rPr>
              <a:t>SWOT</a:t>
            </a:r>
            <a:endParaRPr lang="ru-RU" sz="1000" dirty="0">
              <a:latin typeface="Roboto Condensed" panose="02000000000000000000" pitchFamily="2" charset="0"/>
              <a:ea typeface="Roboto Condensed" panose="02000000000000000000" pitchFamily="2" charset="0"/>
              <a:cs typeface="Roboto Condensed" panose="02000000000000000000" pitchFamily="2" charset="0"/>
            </a:endParaRPr>
          </a:p>
        </p:txBody>
      </p:sp>
      <p:pic>
        <p:nvPicPr>
          <p:cNvPr id="29" name="Рисунок 28">
            <a:extLst>
              <a:ext uri="{FF2B5EF4-FFF2-40B4-BE49-F238E27FC236}">
                <a16:creationId xmlns:a16="http://schemas.microsoft.com/office/drawing/2014/main" id="{DB9A675C-E860-4FC7-AA4C-437C4D34B63F}"/>
              </a:ext>
            </a:extLst>
          </p:cNvPr>
          <p:cNvPicPr>
            <a:picLocks noChangeAspect="1"/>
          </p:cNvPicPr>
          <p:nvPr/>
        </p:nvPicPr>
        <p:blipFill rotWithShape="1">
          <a:blip r:embed="rId2" cstate="print">
            <a:grayscl/>
            <a:extLst>
              <a:ext uri="{28A0092B-C50C-407E-A947-70E740481C1C}">
                <a14:useLocalDpi xmlns:a14="http://schemas.microsoft.com/office/drawing/2010/main" val="0"/>
              </a:ext>
            </a:extLst>
          </a:blip>
          <a:srcRect b="33472"/>
          <a:stretch/>
        </p:blipFill>
        <p:spPr>
          <a:xfrm>
            <a:off x="5778943" y="1707355"/>
            <a:ext cx="909067" cy="604782"/>
          </a:xfrm>
          <a:prstGeom prst="rect">
            <a:avLst/>
          </a:prstGeom>
        </p:spPr>
      </p:pic>
      <p:pic>
        <p:nvPicPr>
          <p:cNvPr id="30" name="Рисунок 29">
            <a:extLst>
              <a:ext uri="{FF2B5EF4-FFF2-40B4-BE49-F238E27FC236}">
                <a16:creationId xmlns:a16="http://schemas.microsoft.com/office/drawing/2014/main" id="{772C4F4B-AE92-4FAF-BAD8-847CE1DDB8BB}"/>
              </a:ext>
            </a:extLst>
          </p:cNvPr>
          <p:cNvPicPr>
            <a:picLocks noChangeAspect="1"/>
          </p:cNvPicPr>
          <p:nvPr/>
        </p:nvPicPr>
        <p:blipFill rotWithShape="1">
          <a:blip r:embed="rId3" cstate="print">
            <a:duotone>
              <a:prstClr val="black"/>
              <a:srgbClr val="D9C3A5">
                <a:tint val="50000"/>
                <a:satMod val="180000"/>
              </a:srgbClr>
            </a:duotone>
            <a:extLst>
              <a:ext uri="{28A0092B-C50C-407E-A947-70E740481C1C}">
                <a14:useLocalDpi xmlns:a14="http://schemas.microsoft.com/office/drawing/2010/main" val="0"/>
              </a:ext>
            </a:extLst>
          </a:blip>
          <a:srcRect b="15833"/>
          <a:stretch/>
        </p:blipFill>
        <p:spPr>
          <a:xfrm>
            <a:off x="4808582" y="2824541"/>
            <a:ext cx="684807" cy="576379"/>
          </a:xfrm>
          <a:prstGeom prst="rect">
            <a:avLst/>
          </a:prstGeom>
        </p:spPr>
      </p:pic>
      <p:pic>
        <p:nvPicPr>
          <p:cNvPr id="31" name="Рисунок 30">
            <a:extLst>
              <a:ext uri="{FF2B5EF4-FFF2-40B4-BE49-F238E27FC236}">
                <a16:creationId xmlns:a16="http://schemas.microsoft.com/office/drawing/2014/main" id="{FDB6F75F-CDF0-4BA2-BBB5-66B3567133A3}"/>
              </a:ext>
            </a:extLst>
          </p:cNvPr>
          <p:cNvPicPr>
            <a:picLocks noChangeAspect="1"/>
          </p:cNvPicPr>
          <p:nvPr/>
        </p:nvPicPr>
        <p:blipFill rotWithShape="1">
          <a:blip r:embed="rId4" cstate="print">
            <a:duotone>
              <a:prstClr val="black"/>
              <a:srgbClr val="D9C3A5">
                <a:tint val="50000"/>
                <a:satMod val="180000"/>
              </a:srgbClr>
            </a:duotone>
            <a:extLst>
              <a:ext uri="{28A0092B-C50C-407E-A947-70E740481C1C}">
                <a14:useLocalDpi xmlns:a14="http://schemas.microsoft.com/office/drawing/2010/main" val="0"/>
              </a:ext>
            </a:extLst>
          </a:blip>
          <a:srcRect b="13056"/>
          <a:stretch/>
        </p:blipFill>
        <p:spPr>
          <a:xfrm>
            <a:off x="5909251" y="3899522"/>
            <a:ext cx="581025" cy="505169"/>
          </a:xfrm>
          <a:prstGeom prst="rect">
            <a:avLst/>
          </a:prstGeom>
        </p:spPr>
      </p:pic>
      <p:sp>
        <p:nvSpPr>
          <p:cNvPr id="33" name="Прямоугольник 32">
            <a:extLst>
              <a:ext uri="{FF2B5EF4-FFF2-40B4-BE49-F238E27FC236}">
                <a16:creationId xmlns:a16="http://schemas.microsoft.com/office/drawing/2014/main" id="{B08EAFA6-485B-4C9B-9A07-53F97F8C38C9}"/>
              </a:ext>
            </a:extLst>
          </p:cNvPr>
          <p:cNvSpPr/>
          <p:nvPr/>
        </p:nvSpPr>
        <p:spPr>
          <a:xfrm>
            <a:off x="8245282" y="4775053"/>
            <a:ext cx="45719" cy="1631333"/>
          </a:xfrm>
          <a:prstGeom prst="rect">
            <a:avLst/>
          </a:prstGeom>
          <a:solidFill>
            <a:srgbClr val="C00000"/>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4" name="Прямоугольник 33">
            <a:extLst>
              <a:ext uri="{FF2B5EF4-FFF2-40B4-BE49-F238E27FC236}">
                <a16:creationId xmlns:a16="http://schemas.microsoft.com/office/drawing/2014/main" id="{3DA5401F-C1ED-4505-B9ED-3FCCBB4A3C10}"/>
              </a:ext>
            </a:extLst>
          </p:cNvPr>
          <p:cNvSpPr/>
          <p:nvPr/>
        </p:nvSpPr>
        <p:spPr>
          <a:xfrm flipH="1">
            <a:off x="594009" y="4549302"/>
            <a:ext cx="45719" cy="1773385"/>
          </a:xfrm>
          <a:prstGeom prst="rect">
            <a:avLst/>
          </a:prstGeom>
          <a:solidFill>
            <a:srgbClr val="00B050"/>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Прямоугольник 34">
            <a:extLst>
              <a:ext uri="{FF2B5EF4-FFF2-40B4-BE49-F238E27FC236}">
                <a16:creationId xmlns:a16="http://schemas.microsoft.com/office/drawing/2014/main" id="{2CFB2358-E985-4D9A-90D8-109D20E088FD}"/>
              </a:ext>
            </a:extLst>
          </p:cNvPr>
          <p:cNvSpPr/>
          <p:nvPr/>
        </p:nvSpPr>
        <p:spPr>
          <a:xfrm flipH="1">
            <a:off x="729343" y="1527827"/>
            <a:ext cx="45719" cy="1417157"/>
          </a:xfrm>
          <a:prstGeom prst="rect">
            <a:avLst/>
          </a:prstGeom>
          <a:solidFill>
            <a:schemeClr val="accent1">
              <a:lumMod val="75000"/>
            </a:schemeClr>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32" name="Рисунок 31">
            <a:extLst>
              <a:ext uri="{FF2B5EF4-FFF2-40B4-BE49-F238E27FC236}">
                <a16:creationId xmlns:a16="http://schemas.microsoft.com/office/drawing/2014/main" id="{A02F285B-D56D-45D2-B1E2-E8F28B425CF0}"/>
              </a:ext>
            </a:extLst>
          </p:cNvPr>
          <p:cNvPicPr>
            <a:picLocks noChangeAspect="1"/>
          </p:cNvPicPr>
          <p:nvPr/>
        </p:nvPicPr>
        <p:blipFill rotWithShape="1">
          <a:blip r:embed="rId5" cstate="print">
            <a:alphaModFix/>
            <a:duotone>
              <a:prstClr val="black"/>
              <a:srgbClr val="D9C3A5">
                <a:tint val="50000"/>
                <a:satMod val="180000"/>
              </a:srgbClr>
            </a:duotone>
            <a:extLst>
              <a:ext uri="{28A0092B-C50C-407E-A947-70E740481C1C}">
                <a14:useLocalDpi xmlns:a14="http://schemas.microsoft.com/office/drawing/2010/main" val="0"/>
              </a:ext>
            </a:extLst>
          </a:blip>
          <a:srcRect b="26667"/>
          <a:stretch/>
        </p:blipFill>
        <p:spPr>
          <a:xfrm>
            <a:off x="6737175" y="2779504"/>
            <a:ext cx="908801" cy="666454"/>
          </a:xfrm>
          <a:prstGeom prst="rect">
            <a:avLst/>
          </a:prstGeom>
        </p:spPr>
      </p:pic>
      <p:sp>
        <p:nvSpPr>
          <p:cNvPr id="36" name="Прямоугольник 35">
            <a:extLst>
              <a:ext uri="{FF2B5EF4-FFF2-40B4-BE49-F238E27FC236}">
                <a16:creationId xmlns:a16="http://schemas.microsoft.com/office/drawing/2014/main" id="{0AFABABC-3547-40ED-B10E-761CC629A2FC}"/>
              </a:ext>
            </a:extLst>
          </p:cNvPr>
          <p:cNvSpPr/>
          <p:nvPr/>
        </p:nvSpPr>
        <p:spPr>
          <a:xfrm>
            <a:off x="8600038" y="1394229"/>
            <a:ext cx="58972" cy="1271782"/>
          </a:xfrm>
          <a:prstGeom prst="rect">
            <a:avLst/>
          </a:prstGeom>
          <a:solidFill>
            <a:srgbClr val="FFC000"/>
          </a:solidFill>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Прямоугольник 1"/>
          <p:cNvSpPr/>
          <p:nvPr/>
        </p:nvSpPr>
        <p:spPr>
          <a:xfrm>
            <a:off x="838936" y="1559990"/>
            <a:ext cx="3731400" cy="1384995"/>
          </a:xfrm>
          <a:prstGeom prst="rect">
            <a:avLst/>
          </a:prstGeom>
        </p:spPr>
        <p:txBody>
          <a:bodyPr wrap="square">
            <a:spAutoFit/>
          </a:bodyPr>
          <a:lstStyle/>
          <a:p>
            <a:pPr marL="285750" indent="-285750">
              <a:buFont typeface="Arial" panose="020B0604020202020204" pitchFamily="34" charset="0"/>
              <a:buChar char="•"/>
            </a:pPr>
            <a:r>
              <a:rPr lang="ru-RU" sz="1400" b="1" dirty="0" err="1">
                <a:latin typeface="Times New Roman" panose="02020603050405020304" pitchFamily="18" charset="0"/>
                <a:ea typeface="Calibri" panose="020F0502020204030204" pitchFamily="34" charset="0"/>
                <a:cs typeface="Times New Roman" panose="02020603050405020304" pitchFamily="18" charset="0"/>
              </a:rPr>
              <a:t>Високий</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рівень</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обізнаності</a:t>
            </a:r>
            <a:r>
              <a:rPr lang="ru-RU" sz="1400" b="1" dirty="0">
                <a:latin typeface="Times New Roman" panose="02020603050405020304" pitchFamily="18" charset="0"/>
                <a:ea typeface="Calibri" panose="020F0502020204030204" pitchFamily="34" charset="0"/>
                <a:cs typeface="Times New Roman" panose="02020603050405020304" pitchFamily="18" charset="0"/>
              </a:rPr>
              <a:t> про </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бренд.</a:t>
            </a:r>
          </a:p>
          <a:p>
            <a:pPr marL="285750" indent="-285750">
              <a:buFont typeface="Arial" panose="020B0604020202020204" pitchFamily="34" charset="0"/>
              <a:buChar char="•"/>
            </a:pPr>
            <a:r>
              <a:rPr lang="ru-RU" sz="1400" b="1" dirty="0" smtClean="0">
                <a:latin typeface="Times New Roman" panose="02020603050405020304" pitchFamily="18" charset="0"/>
                <a:cs typeface="Times New Roman" panose="02020603050405020304" pitchFamily="18" charset="0"/>
              </a:rPr>
              <a:t>Широкий</a:t>
            </a:r>
            <a:r>
              <a:rPr lang="ru-RU" sz="1400" b="1" dirty="0">
                <a:latin typeface="Times New Roman" panose="02020603050405020304" pitchFamily="18" charset="0"/>
                <a:cs typeface="Times New Roman" panose="02020603050405020304" pitchFamily="18" charset="0"/>
              </a:rPr>
              <a:t>, але </a:t>
            </a:r>
            <a:r>
              <a:rPr lang="ru-RU" sz="1400" b="1" dirty="0" err="1">
                <a:latin typeface="Times New Roman" panose="02020603050405020304" pitchFamily="18" charset="0"/>
                <a:cs typeface="Times New Roman" panose="02020603050405020304" pitchFamily="18" charset="0"/>
              </a:rPr>
              <a:t>орієнтований</a:t>
            </a:r>
            <a:r>
              <a:rPr lang="ru-RU" sz="1400" b="1" dirty="0">
                <a:latin typeface="Times New Roman" panose="02020603050405020304" pitchFamily="18" charset="0"/>
                <a:cs typeface="Times New Roman" panose="02020603050405020304" pitchFamily="18" charset="0"/>
              </a:rPr>
              <a:t> портфель </a:t>
            </a:r>
            <a:r>
              <a:rPr lang="ru-RU" sz="1400" b="1" dirty="0" err="1" smtClean="0">
                <a:latin typeface="Times New Roman" panose="02020603050405020304" pitchFamily="18" charset="0"/>
                <a:cs typeface="Times New Roman" panose="02020603050405020304" pitchFamily="18" charset="0"/>
              </a:rPr>
              <a:t>брендів</a:t>
            </a:r>
            <a:r>
              <a:rPr lang="ru-RU" sz="1400" b="1" dirty="0" smtClean="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uk-UA" sz="1400" b="1" dirty="0" smtClean="0">
                <a:latin typeface="Times New Roman" panose="02020603050405020304" pitchFamily="18" charset="0"/>
                <a:cs typeface="Times New Roman" panose="02020603050405020304" pitchFamily="18" charset="0"/>
              </a:rPr>
              <a:t>Гнучка бізнес-модель.</a:t>
            </a:r>
          </a:p>
          <a:p>
            <a:pPr marL="285750" indent="-285750">
              <a:buFont typeface="Arial" panose="020B0604020202020204" pitchFamily="34" charset="0"/>
              <a:buChar char="•"/>
            </a:pPr>
            <a:r>
              <a:rPr lang="ru-RU" sz="1400" b="1" dirty="0" err="1">
                <a:latin typeface="Times New Roman" panose="02020603050405020304" pitchFamily="18" charset="0"/>
                <a:ea typeface="Calibri" panose="020F0502020204030204" pitchFamily="34" charset="0"/>
                <a:cs typeface="Times New Roman" panose="02020603050405020304" pitchFamily="18" charset="0"/>
              </a:rPr>
              <a:t>Найбільший</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постачальник</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медичних</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послуг</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1400" b="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8806568" y="1478567"/>
            <a:ext cx="3085189" cy="1661993"/>
          </a:xfrm>
          <a:prstGeom prst="rect">
            <a:avLst/>
          </a:prstGeom>
        </p:spPr>
        <p:txBody>
          <a:bodyPr wrap="square">
            <a:spAutoFit/>
          </a:bodyPr>
          <a:lstStyle/>
          <a:p>
            <a:pPr marL="285750" indent="-285750" algn="just">
              <a:buFont typeface="Arial" panose="020B0604020202020204" pitchFamily="34" charset="0"/>
              <a:buChar char="•"/>
            </a:pPr>
            <a:r>
              <a:rPr lang="ru-RU" sz="1400" b="1" dirty="0" err="1">
                <a:latin typeface="Times New Roman" panose="02020603050405020304" pitchFamily="18" charset="0"/>
                <a:ea typeface="Calibri" panose="020F0502020204030204" pitchFamily="34" charset="0"/>
                <a:cs typeface="Times New Roman" panose="02020603050405020304" pitchFamily="18" charset="0"/>
              </a:rPr>
              <a:t>Пошкодження</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іміджу</a:t>
            </a:r>
            <a:r>
              <a:rPr lang="ru-RU" sz="1400" b="1" dirty="0">
                <a:latin typeface="Times New Roman" panose="02020603050405020304" pitchFamily="18" charset="0"/>
                <a:ea typeface="Calibri" panose="020F0502020204030204" pitchFamily="34" charset="0"/>
                <a:cs typeface="Times New Roman" panose="02020603050405020304" pitchFamily="18" charset="0"/>
              </a:rPr>
              <a:t> бренда через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серію</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скандалів</a:t>
            </a:r>
            <a:r>
              <a:rPr lang="ru-RU" sz="1400" b="1" dirty="0">
                <a:latin typeface="Times New Roman" panose="02020603050405020304" pitchFamily="18" charset="0"/>
                <a:ea typeface="Calibri" panose="020F0502020204030204" pitchFamily="34" charset="0"/>
                <a:cs typeface="Times New Roman" panose="02020603050405020304" pitchFamily="18" charset="0"/>
              </a:rPr>
              <a:t>;</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необхідність</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відкликати</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велику</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кількість</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лікарських</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засобів</a:t>
            </a:r>
            <a:r>
              <a:rPr lang="ru-RU" sz="1400" b="1" dirty="0">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Інтенсивний</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суперник</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на ринку.</a:t>
            </a:r>
          </a:p>
          <a:p>
            <a:pPr algn="just"/>
            <a:r>
              <a:rPr lang="ru-RU"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4" name="Прямоугольник 3"/>
          <p:cNvSpPr/>
          <p:nvPr/>
        </p:nvSpPr>
        <p:spPr>
          <a:xfrm>
            <a:off x="8502855" y="747898"/>
            <a:ext cx="3755836" cy="584775"/>
          </a:xfrm>
          <a:prstGeom prst="rect">
            <a:avLst/>
          </a:prstGeom>
        </p:spPr>
        <p:txBody>
          <a:bodyPr wrap="none">
            <a:spAutoFit/>
          </a:bodyPr>
          <a:lstStyle/>
          <a:p>
            <a:r>
              <a:rPr lang="ru-RU" sz="3200" dirty="0">
                <a:solidFill>
                  <a:schemeClr val="bg2">
                    <a:lumMod val="75000"/>
                  </a:schemeClr>
                </a:solidFill>
                <a:latin typeface="Core Sans N SC 47 Cn Regular" panose="020B0506030302020204" pitchFamily="34" charset="0"/>
              </a:rPr>
              <a:t>СЛАБКІ СТОРОНИ</a:t>
            </a:r>
          </a:p>
        </p:txBody>
      </p:sp>
      <p:sp>
        <p:nvSpPr>
          <p:cNvPr id="25" name="Прямоугольник 24"/>
          <p:cNvSpPr/>
          <p:nvPr/>
        </p:nvSpPr>
        <p:spPr>
          <a:xfrm>
            <a:off x="741334" y="4669089"/>
            <a:ext cx="3880854" cy="1680588"/>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Уникнення</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використання</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шкідливих</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інгредієнтів</a:t>
            </a:r>
            <a:r>
              <a:rPr lang="ru-RU" sz="1400" b="1" dirty="0">
                <a:latin typeface="Times New Roman" panose="02020603050405020304" pitchFamily="18" charset="0"/>
                <a:ea typeface="Calibri" panose="020F0502020204030204" pitchFamily="34" charset="0"/>
                <a:cs typeface="Times New Roman" panose="02020603050405020304" pitchFamily="18" charset="0"/>
              </a:rPr>
              <a:t> у </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продуктах</a:t>
            </a:r>
            <a:r>
              <a:rPr lang="en-US" sz="1400" b="1" dirty="0">
                <a:latin typeface="Times New Roman" panose="02020603050405020304" pitchFamily="18" charset="0"/>
                <a:ea typeface="Calibri" panose="020F0502020204030204" pitchFamily="34" charset="0"/>
                <a:cs typeface="Times New Roman" panose="02020603050405020304" pitchFamily="18" charset="0"/>
              </a:rPr>
              <a:t>.</a:t>
            </a:r>
          </a:p>
          <a:p>
            <a:pPr marL="285750" indent="-285750" algn="just">
              <a:lnSpc>
                <a:spcPct val="107000"/>
              </a:lnSpc>
              <a:spcAft>
                <a:spcPts val="800"/>
              </a:spcAft>
              <a:buFont typeface="Arial" panose="020B0604020202020204" pitchFamily="34" charset="0"/>
              <a:buChar char="•"/>
            </a:pP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Формування</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стратегічних</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альянсів</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із</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компаніями</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охорони</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здоров'я</a:t>
            </a:r>
            <a:r>
              <a:rPr lang="en-US" sz="1400" b="1" dirty="0" smtClean="0">
                <a:latin typeface="Times New Roman" panose="02020603050405020304" pitchFamily="18" charset="0"/>
                <a:ea typeface="Calibri" panose="020F0502020204030204" pitchFamily="34" charset="0"/>
                <a:cs typeface="Times New Roman" panose="02020603050405020304" pitchFamily="18" charset="0"/>
              </a:rPr>
              <a:t>.</a:t>
            </a:r>
            <a:endParaRPr lang="uk-UA" sz="1400" b="1"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Пошук</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r>
              <a:rPr lang="ru-RU" sz="1400" b="1" dirty="0">
                <a:latin typeface="Times New Roman" panose="02020603050405020304" pitchFamily="18" charset="0"/>
                <a:ea typeface="Calibri" panose="020F0502020204030204" pitchFamily="34" charset="0"/>
                <a:cs typeface="Times New Roman" panose="02020603050405020304" pitchFamily="18" charset="0"/>
              </a:rPr>
              <a:t>та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використання</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нових</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джерел</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a:latin typeface="Times New Roman" panose="02020603050405020304" pitchFamily="18" charset="0"/>
                <a:ea typeface="Calibri" panose="020F0502020204030204" pitchFamily="34" charset="0"/>
                <a:cs typeface="Times New Roman" panose="02020603050405020304" pitchFamily="18" charset="0"/>
              </a:rPr>
              <a:t>конкурентної</a:t>
            </a:r>
            <a:r>
              <a:rPr lang="ru-RU" sz="1400" b="1" dirty="0">
                <a:latin typeface="Times New Roman" panose="02020603050405020304" pitchFamily="18" charset="0"/>
                <a:ea typeface="Calibri" panose="020F0502020204030204" pitchFamily="34" charset="0"/>
                <a:cs typeface="Times New Roman" panose="02020603050405020304" pitchFamily="18" charset="0"/>
              </a:rPr>
              <a:t> </a:t>
            </a:r>
            <a:r>
              <a:rPr lang="ru-RU" sz="1400" b="1" dirty="0" err="1" smtClean="0">
                <a:latin typeface="Times New Roman" panose="02020603050405020304" pitchFamily="18" charset="0"/>
                <a:ea typeface="Calibri" panose="020F0502020204030204" pitchFamily="34" charset="0"/>
                <a:cs typeface="Times New Roman" panose="02020603050405020304" pitchFamily="18" charset="0"/>
              </a:rPr>
              <a:t>переваги</a:t>
            </a:r>
            <a:r>
              <a:rPr lang="en-US" sz="1400" b="1"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406748203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1191</Words>
  <Application>Microsoft Office PowerPoint</Application>
  <PresentationFormat>Широкоэкранный</PresentationFormat>
  <Paragraphs>97</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Arial</vt:lpstr>
      <vt:lpstr>Calibri</vt:lpstr>
      <vt:lpstr>Calibri Light</vt:lpstr>
      <vt:lpstr>Core Sans N SC 47 Cn Regular</vt:lpstr>
      <vt:lpstr>Roboto Condensed</vt:lpstr>
      <vt:lpstr>Times New Roman</vt:lpstr>
      <vt:lpstr>Tw Cen MT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ВИСНОВКИ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lady.monallisa@gmail.com</dc:creator>
  <cp:lastModifiedBy>HP</cp:lastModifiedBy>
  <cp:revision>28</cp:revision>
  <dcterms:created xsi:type="dcterms:W3CDTF">2018-10-17T15:52:12Z</dcterms:created>
  <dcterms:modified xsi:type="dcterms:W3CDTF">2018-11-08T08:07:25Z</dcterms:modified>
</cp:coreProperties>
</file>