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326" y="12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7552D5F-5556-4C33-8951-5480C6BEC7E8}" type="datetimeFigureOut">
              <a:rPr lang="uk-UA" smtClean="0"/>
              <a:t>19.11.2023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06AF280-D7F7-443A-9126-C1FAF5EB3ADB}" type="slidenum">
              <a:rPr lang="uk-UA" smtClean="0"/>
              <a:t>‹#›</a:t>
            </a:fld>
            <a:endParaRPr lang="uk-UA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52D5F-5556-4C33-8951-5480C6BEC7E8}" type="datetimeFigureOut">
              <a:rPr lang="uk-UA" smtClean="0"/>
              <a:t>19.11.2023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AF280-D7F7-443A-9126-C1FAF5EB3ADB}" type="slidenum">
              <a:rPr lang="uk-UA" smtClean="0"/>
              <a:t>‹#›</a:t>
            </a:fld>
            <a:endParaRPr lang="uk-UA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52D5F-5556-4C33-8951-5480C6BEC7E8}" type="datetimeFigureOut">
              <a:rPr lang="uk-UA" smtClean="0"/>
              <a:t>19.11.2023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AF280-D7F7-443A-9126-C1FAF5EB3ADB}" type="slidenum">
              <a:rPr lang="uk-UA" smtClean="0"/>
              <a:t>‹#›</a:t>
            </a:fld>
            <a:endParaRPr lang="uk-UA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52D5F-5556-4C33-8951-5480C6BEC7E8}" type="datetimeFigureOut">
              <a:rPr lang="uk-UA" smtClean="0"/>
              <a:t>19.11.2023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AF280-D7F7-443A-9126-C1FAF5EB3ADB}" type="slidenum">
              <a:rPr lang="uk-UA" smtClean="0"/>
              <a:t>‹#›</a:t>
            </a:fld>
            <a:endParaRPr lang="uk-UA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52D5F-5556-4C33-8951-5480C6BEC7E8}" type="datetimeFigureOut">
              <a:rPr lang="uk-UA" smtClean="0"/>
              <a:t>19.11.2023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AF280-D7F7-443A-9126-C1FAF5EB3ADB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52D5F-5556-4C33-8951-5480C6BEC7E8}" type="datetimeFigureOut">
              <a:rPr lang="uk-UA" smtClean="0"/>
              <a:t>19.11.2023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AF280-D7F7-443A-9126-C1FAF5EB3ADB}" type="slidenum">
              <a:rPr lang="uk-UA" smtClean="0"/>
              <a:t>‹#›</a:t>
            </a:fld>
            <a:endParaRPr lang="uk-UA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52D5F-5556-4C33-8951-5480C6BEC7E8}" type="datetimeFigureOut">
              <a:rPr lang="uk-UA" smtClean="0"/>
              <a:t>19.11.2023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AF280-D7F7-443A-9126-C1FAF5EB3ADB}" type="slidenum">
              <a:rPr lang="uk-UA" smtClean="0"/>
              <a:t>‹#›</a:t>
            </a:fld>
            <a:endParaRPr lang="uk-UA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52D5F-5556-4C33-8951-5480C6BEC7E8}" type="datetimeFigureOut">
              <a:rPr lang="uk-UA" smtClean="0"/>
              <a:t>19.11.2023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AF280-D7F7-443A-9126-C1FAF5EB3ADB}" type="slidenum">
              <a:rPr lang="uk-UA" smtClean="0"/>
              <a:t>‹#›</a:t>
            </a:fld>
            <a:endParaRPr lang="uk-UA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52D5F-5556-4C33-8951-5480C6BEC7E8}" type="datetimeFigureOut">
              <a:rPr lang="uk-UA" smtClean="0"/>
              <a:t>19.11.2023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AF280-D7F7-443A-9126-C1FAF5EB3ADB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52D5F-5556-4C33-8951-5480C6BEC7E8}" type="datetimeFigureOut">
              <a:rPr lang="uk-UA" smtClean="0"/>
              <a:t>19.11.2023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AF280-D7F7-443A-9126-C1FAF5EB3ADB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52D5F-5556-4C33-8951-5480C6BEC7E8}" type="datetimeFigureOut">
              <a:rPr lang="uk-UA" smtClean="0"/>
              <a:t>19.11.2023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AF280-D7F7-443A-9126-C1FAF5EB3ADB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A7552D5F-5556-4C33-8951-5480C6BEC7E8}" type="datetimeFigureOut">
              <a:rPr lang="uk-UA" smtClean="0"/>
              <a:t>19.11.2023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306AF280-D7F7-443A-9126-C1FAF5EB3ADB}" type="slidenum">
              <a:rPr lang="uk-UA" smtClean="0"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89311" y="5589239"/>
            <a:ext cx="3930681" cy="1200329"/>
          </a:xfrm>
          <a:prstGeom prst="rect">
            <a:avLst/>
          </a:prstGeom>
          <a:solidFill>
            <a:schemeClr val="accent2">
              <a:lumMod val="75000"/>
            </a:schemeClr>
          </a:solidFill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b="1" i="1" dirty="0" smtClean="0">
                <a:solidFill>
                  <a:schemeClr val="tx1"/>
                </a:solidFill>
              </a:rPr>
              <a:t>Школа збудована у 1974 році. </a:t>
            </a:r>
          </a:p>
          <a:p>
            <a:pPr algn="ctr"/>
            <a:r>
              <a:rPr lang="uk-UA" b="1" i="1" dirty="0" smtClean="0">
                <a:solidFill>
                  <a:schemeClr val="tx1"/>
                </a:solidFill>
              </a:rPr>
              <a:t>Проєктом</a:t>
            </a:r>
            <a:r>
              <a:rPr lang="uk-UA" b="1" i="1" dirty="0">
                <a:solidFill>
                  <a:schemeClr val="tx1"/>
                </a:solidFill>
              </a:rPr>
              <a:t> </a:t>
            </a:r>
            <a:r>
              <a:rPr lang="uk-UA" b="1" i="1" dirty="0" smtClean="0">
                <a:solidFill>
                  <a:schemeClr val="tx1"/>
                </a:solidFill>
              </a:rPr>
              <a:t>не передбачено </a:t>
            </a:r>
            <a:r>
              <a:rPr lang="uk-UA" b="1" i="1" dirty="0" smtClean="0">
                <a:solidFill>
                  <a:schemeClr val="tx1"/>
                </a:solidFill>
              </a:rPr>
              <a:t>встановлення вуличних тренажерів та </a:t>
            </a:r>
            <a:r>
              <a:rPr lang="uk-UA" b="1" i="1" dirty="0" smtClean="0">
                <a:solidFill>
                  <a:schemeClr val="tx1"/>
                </a:solidFill>
              </a:rPr>
              <a:t>футбольного міні-поля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40299" y="2105542"/>
            <a:ext cx="4768024" cy="861774"/>
          </a:xfrm>
          <a:prstGeom prst="rect">
            <a:avLst/>
          </a:prstGeom>
          <a:solidFill>
            <a:srgbClr val="00B0F0"/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b="1" i="1" dirty="0" smtClean="0">
                <a:solidFill>
                  <a:schemeClr val="tx1"/>
                </a:solidFill>
              </a:rPr>
              <a:t>Не організований </a:t>
            </a:r>
            <a:r>
              <a:rPr lang="uk-UA" sz="1600" b="1" i="1" dirty="0" smtClean="0">
                <a:solidFill>
                  <a:schemeClr val="tx1"/>
                </a:solidFill>
              </a:rPr>
              <a:t>комфортний простір </a:t>
            </a:r>
            <a:r>
              <a:rPr lang="uk-UA" sz="1600" b="1" i="1" dirty="0" smtClean="0">
                <a:solidFill>
                  <a:schemeClr val="tx1"/>
                </a:solidFill>
              </a:rPr>
              <a:t>для </a:t>
            </a:r>
            <a:r>
              <a:rPr lang="uk-UA" sz="1600" b="1" i="1" dirty="0" smtClean="0">
                <a:solidFill>
                  <a:schemeClr val="tx1"/>
                </a:solidFill>
              </a:rPr>
              <a:t>тренувань, спортивних ігор, естафет, </a:t>
            </a:r>
            <a:r>
              <a:rPr lang="uk-UA" sz="1600" b="1" i="1" dirty="0" err="1" smtClean="0">
                <a:solidFill>
                  <a:schemeClr val="tx1"/>
                </a:solidFill>
              </a:rPr>
              <a:t>челенджів</a:t>
            </a:r>
            <a:r>
              <a:rPr lang="uk-UA" sz="1600" b="1" i="1" dirty="0" smtClean="0">
                <a:solidFill>
                  <a:schemeClr val="tx1"/>
                </a:solidFill>
              </a:rPr>
              <a:t>  </a:t>
            </a:r>
            <a:r>
              <a:rPr lang="uk-UA" sz="1600" b="1" i="1" dirty="0" smtClean="0">
                <a:solidFill>
                  <a:schemeClr val="tx1"/>
                </a:solidFill>
              </a:rPr>
              <a:t>під час </a:t>
            </a:r>
            <a:r>
              <a:rPr lang="uk-UA" sz="1600" b="1" i="1" dirty="0" smtClean="0">
                <a:solidFill>
                  <a:schemeClr val="tx1"/>
                </a:solidFill>
              </a:rPr>
              <a:t>перерв, після уроків </a:t>
            </a:r>
            <a:r>
              <a:rPr lang="uk-UA" sz="1600" b="1" i="1" dirty="0" smtClean="0">
                <a:solidFill>
                  <a:schemeClr val="tx1"/>
                </a:solidFill>
              </a:rPr>
              <a:t>чи шкільних канікул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37572" y="5553239"/>
            <a:ext cx="4282900" cy="1200329"/>
          </a:xfrm>
          <a:prstGeom prst="rect">
            <a:avLst/>
          </a:prstGeom>
          <a:solidFill>
            <a:srgbClr val="FF660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b="1" i="1" dirty="0" smtClean="0">
                <a:solidFill>
                  <a:schemeClr val="tx1"/>
                </a:solidFill>
              </a:rPr>
              <a:t>Невідповідність вимогам</a:t>
            </a:r>
          </a:p>
          <a:p>
            <a:pPr algn="ctr"/>
            <a:r>
              <a:rPr lang="uk-UA" b="1" i="1" dirty="0" smtClean="0">
                <a:solidFill>
                  <a:schemeClr val="tx1"/>
                </a:solidFill>
              </a:rPr>
              <a:t>концепції НУШ про </a:t>
            </a:r>
            <a:r>
              <a:rPr lang="uk-UA" b="1" i="1" dirty="0" smtClean="0">
                <a:solidFill>
                  <a:schemeClr val="tx1"/>
                </a:solidFill>
              </a:rPr>
              <a:t>організацію простору для проведення уроків та спортивних занять на свіжому </a:t>
            </a:r>
            <a:r>
              <a:rPr lang="uk-UA" b="1" i="1" dirty="0" smtClean="0">
                <a:solidFill>
                  <a:schemeClr val="tx1"/>
                </a:solidFill>
              </a:rPr>
              <a:t>повітрі</a:t>
            </a:r>
            <a:endParaRPr lang="ru-RU" sz="2000" i="1" dirty="0">
              <a:solidFill>
                <a:schemeClr val="tx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934591" y="4543908"/>
            <a:ext cx="5023960" cy="92333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b="1" i="1" dirty="0" smtClean="0">
                <a:solidFill>
                  <a:schemeClr val="tx1"/>
                </a:solidFill>
              </a:rPr>
              <a:t>Спонсорські та бюджетні кошти</a:t>
            </a:r>
          </a:p>
          <a:p>
            <a:pPr algn="ctr"/>
            <a:r>
              <a:rPr lang="uk-UA" b="1" i="1" dirty="0" smtClean="0">
                <a:solidFill>
                  <a:schemeClr val="tx1"/>
                </a:solidFill>
              </a:rPr>
              <a:t> виділялися на інші потреби:  ремонтні роботи, придбання шкільного обладнання…</a:t>
            </a:r>
            <a:endParaRPr lang="ru-RU" b="1" i="1" dirty="0">
              <a:solidFill>
                <a:schemeClr val="tx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2448" y="2133496"/>
            <a:ext cx="3687464" cy="861774"/>
          </a:xfrm>
          <a:prstGeom prst="rect">
            <a:avLst/>
          </a:prstGeom>
          <a:solidFill>
            <a:srgbClr val="92D050"/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b="1" i="1" dirty="0" smtClean="0">
                <a:solidFill>
                  <a:schemeClr val="tx1"/>
                </a:solidFill>
              </a:rPr>
              <a:t>Відсутнє </a:t>
            </a:r>
            <a:r>
              <a:rPr lang="uk-UA" sz="1600" b="1" i="1" dirty="0" smtClean="0">
                <a:solidFill>
                  <a:schemeClr val="tx1"/>
                </a:solidFill>
              </a:rPr>
              <a:t>комфортне місце для проведення спортивних ігор та тренувань на свіжому повітрі </a:t>
            </a:r>
            <a:endParaRPr lang="ru-RU" sz="1600" b="1" i="1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692225" y="692696"/>
            <a:ext cx="4128247" cy="861774"/>
          </a:xfrm>
          <a:prstGeom prst="rect">
            <a:avLst/>
          </a:prstGeom>
          <a:solidFill>
            <a:srgbClr val="FF6600"/>
          </a:solidFill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b="1" i="1" dirty="0" smtClean="0">
                <a:solidFill>
                  <a:schemeClr val="tx1"/>
                </a:solidFill>
              </a:rPr>
              <a:t>Відсутня </a:t>
            </a:r>
            <a:r>
              <a:rPr lang="uk-UA" sz="1600" b="1" i="1" dirty="0" smtClean="0">
                <a:solidFill>
                  <a:schemeClr val="tx1"/>
                </a:solidFill>
              </a:rPr>
              <a:t>сучасна локація  для зустрічей школярів та неформального спілкування </a:t>
            </a:r>
            <a:r>
              <a:rPr lang="uk-UA" sz="1600" b="1" i="1" dirty="0" smtClean="0">
                <a:solidFill>
                  <a:schemeClr val="tx1"/>
                </a:solidFill>
              </a:rPr>
              <a:t>у процесі занять спортом</a:t>
            </a:r>
            <a:endParaRPr lang="ru-RU" sz="1600" b="1" i="1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50770" y="3295602"/>
            <a:ext cx="8173603" cy="954107"/>
          </a:xfrm>
          <a:prstGeom prst="rect">
            <a:avLst/>
          </a:prstGeom>
          <a:solidFill>
            <a:srgbClr val="0070C0"/>
          </a:solidFill>
          <a:ln>
            <a:solidFill>
              <a:srgbClr val="7030A0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38100" dist="254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Відсутність </a:t>
            </a:r>
            <a:r>
              <a:rPr lang="uk-UA" sz="2800" dirty="0" smtClean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сучасного спортивного комплексу на території освітнього закладу</a:t>
            </a:r>
            <a:endParaRPr lang="ru-RU" sz="2800" dirty="0">
              <a:ln w="1841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2448" y="715310"/>
            <a:ext cx="3960000" cy="861774"/>
          </a:xfrm>
          <a:prstGeom prst="rect">
            <a:avLst/>
          </a:prstGeom>
          <a:solidFill>
            <a:srgbClr val="FFC000"/>
          </a:solid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b="1" i="1" dirty="0" smtClean="0">
                <a:solidFill>
                  <a:schemeClr val="tx1"/>
                </a:solidFill>
              </a:rPr>
              <a:t>Немає </a:t>
            </a:r>
            <a:r>
              <a:rPr lang="uk-UA" sz="1600" b="1" i="1" dirty="0" smtClean="0">
                <a:solidFill>
                  <a:schemeClr val="tx1"/>
                </a:solidFill>
              </a:rPr>
              <a:t>естетично облаштованого </a:t>
            </a:r>
          </a:p>
          <a:p>
            <a:pPr algn="ctr"/>
            <a:r>
              <a:rPr lang="uk-UA" sz="1600" b="1" i="1" dirty="0" smtClean="0">
                <a:solidFill>
                  <a:schemeClr val="tx1"/>
                </a:solidFill>
              </a:rPr>
              <a:t>місця для проведення змагань, включаючи команди ТГ</a:t>
            </a:r>
            <a:endParaRPr lang="ru-RU" sz="1600" b="1" i="1" dirty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94529" y="-115687"/>
            <a:ext cx="54726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800" b="1" i="1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0070C0"/>
                </a:solidFill>
              </a:rPr>
              <a:t>Дерево проблем</a:t>
            </a:r>
            <a:endParaRPr lang="ru-RU" sz="4800" b="1" i="1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rgbClr val="0070C0"/>
              </a:solidFill>
            </a:endParaRPr>
          </a:p>
        </p:txBody>
      </p:sp>
      <p:sp>
        <p:nvSpPr>
          <p:cNvPr id="28" name="Стрелка вниз 27"/>
          <p:cNvSpPr/>
          <p:nvPr/>
        </p:nvSpPr>
        <p:spPr>
          <a:xfrm>
            <a:off x="1259632" y="4313446"/>
            <a:ext cx="180000" cy="1217241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трелка вниз 28"/>
          <p:cNvSpPr/>
          <p:nvPr/>
        </p:nvSpPr>
        <p:spPr>
          <a:xfrm>
            <a:off x="4357572" y="4313446"/>
            <a:ext cx="180000" cy="216000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трелка вниз 29"/>
          <p:cNvSpPr/>
          <p:nvPr/>
        </p:nvSpPr>
        <p:spPr>
          <a:xfrm>
            <a:off x="7467137" y="4313446"/>
            <a:ext cx="195963" cy="1152000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трелка вниз 30"/>
          <p:cNvSpPr/>
          <p:nvPr/>
        </p:nvSpPr>
        <p:spPr>
          <a:xfrm rot="10800000">
            <a:off x="2303966" y="2995270"/>
            <a:ext cx="179801" cy="216001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трелка вниз 31"/>
          <p:cNvSpPr/>
          <p:nvPr/>
        </p:nvSpPr>
        <p:spPr>
          <a:xfrm rot="10800000">
            <a:off x="6424311" y="2995272"/>
            <a:ext cx="180000" cy="216000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Управляющая кнопка: домой 17">
            <a:hlinkClick r:id="rId2" action="ppaction://hlinksldjump" highlightClick="1"/>
          </p:cNvPr>
          <p:cNvSpPr/>
          <p:nvPr/>
        </p:nvSpPr>
        <p:spPr>
          <a:xfrm>
            <a:off x="92448" y="6484676"/>
            <a:ext cx="296863" cy="26064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9" name="TextBox 18"/>
          <p:cNvSpPr txBox="1"/>
          <p:nvPr/>
        </p:nvSpPr>
        <p:spPr>
          <a:xfrm>
            <a:off x="1259633" y="1609905"/>
            <a:ext cx="6696744" cy="3693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b="1" i="1" dirty="0" smtClean="0">
                <a:solidFill>
                  <a:schemeClr val="tx1"/>
                </a:solidFill>
              </a:rPr>
              <a:t>Немає відповідного місця </a:t>
            </a:r>
            <a:r>
              <a:rPr lang="uk-UA" sz="1600" b="1" i="1" dirty="0" smtClean="0">
                <a:solidFill>
                  <a:schemeClr val="tx1"/>
                </a:solidFill>
              </a:rPr>
              <a:t>для занять спортом дітям з ООП</a:t>
            </a:r>
            <a:endParaRPr lang="ru-RU" sz="1600" b="1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662431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1172" y="4118226"/>
            <a:ext cx="5837802" cy="830997"/>
          </a:xfrm>
          <a:prstGeom prst="rect">
            <a:avLst/>
          </a:prstGeom>
          <a:ln w="38100">
            <a:solidFill>
              <a:schemeClr val="accent5">
                <a:lumMod val="75000"/>
              </a:schemeClr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38100" dist="30000" dir="5400000" rotWithShape="0">
              <a:srgbClr val="000000">
                <a:alpha val="45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2400" b="1" dirty="0" smtClean="0">
                <a:solidFill>
                  <a:srgbClr val="002060"/>
                </a:solidFill>
              </a:rPr>
              <a:t>Встановлення </a:t>
            </a:r>
            <a:r>
              <a:rPr lang="uk-UA" sz="2400" b="1" dirty="0" smtClean="0">
                <a:solidFill>
                  <a:srgbClr val="002060"/>
                </a:solidFill>
              </a:rPr>
              <a:t>тренажерів, </a:t>
            </a:r>
            <a:r>
              <a:rPr lang="uk-UA" sz="2400" b="1" dirty="0" smtClean="0">
                <a:solidFill>
                  <a:srgbClr val="002060"/>
                </a:solidFill>
              </a:rPr>
              <a:t>футбольного міні-поля </a:t>
            </a:r>
            <a:r>
              <a:rPr lang="uk-UA" sz="2400" b="1" dirty="0" smtClean="0">
                <a:solidFill>
                  <a:srgbClr val="002060"/>
                </a:solidFill>
              </a:rPr>
              <a:t>та </a:t>
            </a:r>
            <a:r>
              <a:rPr lang="uk-UA" sz="2400" b="1" dirty="0" err="1" smtClean="0">
                <a:solidFill>
                  <a:srgbClr val="002060"/>
                </a:solidFill>
              </a:rPr>
              <a:t>боулдерингового</a:t>
            </a:r>
            <a:r>
              <a:rPr lang="uk-UA" sz="2400" b="1" dirty="0" smtClean="0">
                <a:solidFill>
                  <a:srgbClr val="002060"/>
                </a:solidFill>
              </a:rPr>
              <a:t> </a:t>
            </a:r>
            <a:r>
              <a:rPr lang="uk-UA" sz="2400" b="1" dirty="0" err="1" smtClean="0">
                <a:solidFill>
                  <a:srgbClr val="002060"/>
                </a:solidFill>
              </a:rPr>
              <a:t>скеледрому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54459" y="6141812"/>
            <a:ext cx="3541421" cy="584775"/>
          </a:xfrm>
          <a:prstGeom prst="rect">
            <a:avLst/>
          </a:prstGeom>
          <a:solidFill>
            <a:srgbClr val="FFFFCC"/>
          </a:solidFill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k-UA" sz="16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Будуть установлені лавки/трибуни </a:t>
            </a:r>
          </a:p>
          <a:p>
            <a:pPr algn="ctr"/>
            <a:r>
              <a:rPr lang="uk-UA" sz="16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для глядачів </a:t>
            </a:r>
            <a:endParaRPr lang="ru-RU" sz="1600" b="1" i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26973" y="775177"/>
            <a:ext cx="3929003" cy="830997"/>
          </a:xfrm>
          <a:prstGeom prst="rect">
            <a:avLst/>
          </a:prstGeom>
          <a:solidFill>
            <a:srgbClr val="FFFFCC"/>
          </a:solidFill>
          <a:ln w="2857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k-UA" sz="16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Реалізовуватимуться рекомендації НУШ</a:t>
            </a:r>
          </a:p>
          <a:p>
            <a:pPr algn="ctr"/>
            <a:r>
              <a:rPr lang="uk-UA" sz="16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щодо проведення фізичної культури</a:t>
            </a:r>
          </a:p>
          <a:p>
            <a:pPr algn="ctr"/>
            <a:r>
              <a:rPr lang="uk-UA" sz="16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на свіжому повітрі</a:t>
            </a:r>
            <a:endParaRPr lang="ru-RU" sz="16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 rot="365750">
            <a:off x="179468" y="5049764"/>
            <a:ext cx="5603253" cy="830997"/>
          </a:xfrm>
          <a:prstGeom prst="rect">
            <a:avLst/>
          </a:prstGeom>
          <a:solidFill>
            <a:srgbClr val="FFFFCC"/>
          </a:solidFill>
          <a:ln w="28575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k-UA" sz="16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Організований </a:t>
            </a:r>
            <a:r>
              <a:rPr lang="uk-UA" sz="16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простір для </a:t>
            </a:r>
            <a:r>
              <a:rPr lang="uk-UA" sz="16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проведення уроків, спортивних занять та ігор </a:t>
            </a:r>
            <a:r>
              <a:rPr lang="uk-UA" sz="16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на </a:t>
            </a:r>
            <a:r>
              <a:rPr lang="uk-UA" sz="1600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свіжому </a:t>
            </a:r>
            <a:r>
              <a:rPr lang="uk-UA" sz="16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повітрі: </a:t>
            </a:r>
          </a:p>
          <a:p>
            <a:pPr algn="ctr"/>
            <a:r>
              <a:rPr lang="uk-UA" sz="16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вуличні </a:t>
            </a:r>
            <a:r>
              <a:rPr lang="uk-UA" sz="16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т</a:t>
            </a:r>
            <a:r>
              <a:rPr lang="uk-UA" sz="1600" b="1" i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ренажери</a:t>
            </a:r>
            <a:r>
              <a:rPr lang="uk-UA" sz="1600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uk-UA" sz="1600" b="1" i="1" dirty="0" err="1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боулдеринговий</a:t>
            </a:r>
            <a:r>
              <a:rPr lang="uk-UA" sz="1600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uk-UA" sz="1600" b="1" i="1" dirty="0" err="1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скеледром</a:t>
            </a:r>
            <a:endParaRPr lang="ru-RU" sz="1600" b="1" i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 rot="21279212">
            <a:off x="4497990" y="353944"/>
            <a:ext cx="4363695" cy="830997"/>
          </a:xfrm>
          <a:prstGeom prst="rect">
            <a:avLst/>
          </a:prstGeom>
          <a:solidFill>
            <a:srgbClr val="FFFFCC"/>
          </a:solidFill>
          <a:ln w="28575"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uk-UA" sz="1600" b="1" i="1" dirty="0" smtClean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Сприятиме розвитку </a:t>
            </a:r>
            <a:r>
              <a:rPr lang="uk-UA" sz="1600" b="1" i="1" dirty="0" smtClean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лідерських здібностей, </a:t>
            </a:r>
          </a:p>
          <a:p>
            <a:pPr algn="ctr"/>
            <a:r>
              <a:rPr lang="uk-UA" sz="1600" b="1" i="1" dirty="0" smtClean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командної </a:t>
            </a:r>
            <a:r>
              <a:rPr lang="uk-UA" sz="1600" b="1" i="1" dirty="0" smtClean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роботи,</a:t>
            </a:r>
          </a:p>
          <a:p>
            <a:pPr algn="ctr"/>
            <a:r>
              <a:rPr lang="uk-UA" sz="1600" b="1" i="1" dirty="0" smtClean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співпраці та взаємодії між учнями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084168" y="5636031"/>
            <a:ext cx="2696223" cy="830997"/>
          </a:xfrm>
          <a:prstGeom prst="rect">
            <a:avLst/>
          </a:prstGeom>
          <a:solidFill>
            <a:srgbClr val="FFFFCC"/>
          </a:solidFill>
          <a:ln w="28575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600" b="1" i="1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Буде </a:t>
            </a:r>
            <a:r>
              <a:rPr lang="ru-RU" sz="1600" b="1" i="1" dirty="0" err="1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облаштоване</a:t>
            </a:r>
            <a:r>
              <a:rPr lang="ru-RU" sz="1600" b="1" i="1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1600" b="1" i="1" dirty="0" err="1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ф</a:t>
            </a:r>
            <a:r>
              <a:rPr lang="ru-RU" sz="1600" b="1" i="1" dirty="0" err="1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утбольне</a:t>
            </a:r>
            <a:r>
              <a:rPr lang="ru-RU" sz="1600" b="1" i="1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1600" b="1" i="1" dirty="0" err="1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міні</a:t>
            </a:r>
            <a:r>
              <a:rPr lang="ru-RU" sz="1600" b="1" i="1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-поле </a:t>
            </a:r>
            <a:r>
              <a:rPr lang="ru-RU" sz="1600" b="1" i="1" dirty="0" err="1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зі</a:t>
            </a:r>
            <a:r>
              <a:rPr lang="ru-RU" sz="1600" b="1" i="1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1600" b="1" i="1" dirty="0" err="1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штучним</a:t>
            </a:r>
            <a:r>
              <a:rPr lang="ru-RU" sz="1600" b="1" i="1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1600" b="1" i="1" dirty="0" err="1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покриттям</a:t>
            </a:r>
            <a:r>
              <a:rPr lang="ru-RU" sz="1600" b="1" i="1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 </a:t>
            </a:r>
            <a:endParaRPr lang="ru-RU" sz="1600" b="1" i="1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68767" y="2218008"/>
            <a:ext cx="4135682" cy="830997"/>
          </a:xfrm>
          <a:prstGeom prst="rect">
            <a:avLst/>
          </a:prstGeom>
          <a:solidFill>
            <a:srgbClr val="FFFFCC"/>
          </a:solidFill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1600" b="1" i="1" dirty="0" smtClean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Локація  може бути корисна для покращення концентрації, що позитивно вплине на навчальну продуктивність учнів</a:t>
            </a:r>
            <a:endParaRPr lang="ru-RU" sz="1600" b="1" i="1" dirty="0">
              <a:solidFill>
                <a:srgbClr val="00B05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 rot="157961">
            <a:off x="79756" y="3081023"/>
            <a:ext cx="3642833" cy="830997"/>
          </a:xfrm>
          <a:prstGeom prst="rect">
            <a:avLst/>
          </a:prstGeom>
          <a:solidFill>
            <a:srgbClr val="FFFFCC"/>
          </a:solidFill>
          <a:ln w="28575"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k-UA" sz="1600" b="1" i="1" dirty="0" smtClean="0">
                <a:solidFill>
                  <a:schemeClr val="tx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Діти вчитимуться </a:t>
            </a:r>
            <a:r>
              <a:rPr lang="uk-UA" sz="1600" b="1" i="1" dirty="0" smtClean="0">
                <a:solidFill>
                  <a:schemeClr val="tx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отримувати перемоги та </a:t>
            </a:r>
            <a:r>
              <a:rPr lang="uk-UA" sz="1600" b="1" i="1" dirty="0" smtClean="0">
                <a:solidFill>
                  <a:schemeClr val="tx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поразки, </a:t>
            </a:r>
            <a:r>
              <a:rPr lang="uk-UA" sz="1600" b="1" i="1" dirty="0" smtClean="0">
                <a:solidFill>
                  <a:schemeClr val="tx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вирішувати конфлікти та слідувати правилам</a:t>
            </a:r>
            <a:endParaRPr lang="ru-RU" sz="1600" b="1" i="1" dirty="0">
              <a:solidFill>
                <a:schemeClr val="tx2">
                  <a:lumMod val="5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2587" y="1583698"/>
            <a:ext cx="3317255" cy="584775"/>
          </a:xfrm>
          <a:prstGeom prst="rect">
            <a:avLst/>
          </a:prstGeom>
          <a:solidFill>
            <a:srgbClr val="FFFFCC"/>
          </a:solidFill>
          <a:ln w="28575">
            <a:solidFill>
              <a:srgbClr val="7030A0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uk-UA" sz="1600" b="1" i="1" dirty="0" smtClean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Локація використовуватиметься</a:t>
            </a:r>
          </a:p>
          <a:p>
            <a:pPr algn="ctr"/>
            <a:r>
              <a:rPr lang="uk-UA" sz="1600" b="1" i="1" dirty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з</a:t>
            </a:r>
            <a:r>
              <a:rPr lang="uk-UA" sz="1600" b="1" i="1" dirty="0" smtClean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добувачами освіти з ООП</a:t>
            </a:r>
            <a:endParaRPr lang="ru-RU" sz="1600" b="1" i="1" dirty="0">
              <a:solidFill>
                <a:srgbClr val="7030A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rot="272912">
            <a:off x="198859" y="2307673"/>
            <a:ext cx="3971536" cy="584775"/>
          </a:xfrm>
          <a:prstGeom prst="rect">
            <a:avLst/>
          </a:prstGeom>
          <a:solidFill>
            <a:srgbClr val="FFFFCC"/>
          </a:solidFill>
          <a:ln w="28575"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uk-UA" sz="16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Сприятиме неформальному спілкуванню</a:t>
            </a:r>
          </a:p>
          <a:p>
            <a:pPr algn="ctr"/>
            <a:r>
              <a:rPr lang="uk-UA" sz="16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учасників освітнього процесу</a:t>
            </a:r>
            <a:endParaRPr lang="ru-RU" sz="1600" b="1" i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90613" y="1"/>
            <a:ext cx="417114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400" b="1" i="1" dirty="0">
                <a:ln>
                  <a:solidFill>
                    <a:srgbClr val="002060"/>
                  </a:solidFill>
                </a:ln>
                <a:solidFill>
                  <a:srgbClr val="0070C0"/>
                </a:solidFill>
              </a:rPr>
              <a:t>Дерево </a:t>
            </a:r>
            <a:r>
              <a:rPr lang="uk-UA" sz="4400" b="1" i="1" dirty="0" smtClean="0">
                <a:ln>
                  <a:solidFill>
                    <a:srgbClr val="002060"/>
                  </a:solidFill>
                </a:ln>
                <a:solidFill>
                  <a:srgbClr val="0070C0"/>
                </a:solidFill>
              </a:rPr>
              <a:t>цілей</a:t>
            </a:r>
            <a:endParaRPr lang="ru-RU" sz="4400" b="1" i="1" dirty="0">
              <a:ln>
                <a:solidFill>
                  <a:srgbClr val="002060"/>
                </a:solidFill>
              </a:ln>
              <a:solidFill>
                <a:srgbClr val="0070C0"/>
              </a:solidFill>
            </a:endParaRPr>
          </a:p>
        </p:txBody>
      </p:sp>
      <p:sp>
        <p:nvSpPr>
          <p:cNvPr id="19" name="Стрелка углом 18"/>
          <p:cNvSpPr/>
          <p:nvPr/>
        </p:nvSpPr>
        <p:spPr>
          <a:xfrm rot="16200000">
            <a:off x="766684" y="4126482"/>
            <a:ext cx="540000" cy="360000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Управляющая кнопка: домой 21">
            <a:hlinkClick r:id="rId2" action="ppaction://hlinksldjump" highlightClick="1"/>
          </p:cNvPr>
          <p:cNvSpPr/>
          <p:nvPr/>
        </p:nvSpPr>
        <p:spPr>
          <a:xfrm>
            <a:off x="257840" y="6467028"/>
            <a:ext cx="296863" cy="26064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3" name="Стрелка углом 22"/>
          <p:cNvSpPr/>
          <p:nvPr/>
        </p:nvSpPr>
        <p:spPr>
          <a:xfrm rot="5400000" flipV="1">
            <a:off x="1241641" y="4478224"/>
            <a:ext cx="540000" cy="360000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 углом 23"/>
          <p:cNvSpPr/>
          <p:nvPr/>
        </p:nvSpPr>
        <p:spPr>
          <a:xfrm rot="5400000" flipH="1">
            <a:off x="8134243" y="4190224"/>
            <a:ext cx="540000" cy="360000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углом 24"/>
          <p:cNvSpPr/>
          <p:nvPr/>
        </p:nvSpPr>
        <p:spPr>
          <a:xfrm rot="16200000" flipH="1" flipV="1">
            <a:off x="7682634" y="4872743"/>
            <a:ext cx="825037" cy="360001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 rot="21197891">
            <a:off x="3525208" y="1513319"/>
            <a:ext cx="2202847" cy="584775"/>
          </a:xfrm>
          <a:prstGeom prst="rect">
            <a:avLst/>
          </a:prstGeom>
          <a:solidFill>
            <a:srgbClr val="FFFFCC"/>
          </a:solidFill>
          <a:ln w="28575">
            <a:solidFill>
              <a:schemeClr val="accent6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uk-UA" sz="1600" b="1" i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Покращиться дизайн </a:t>
            </a:r>
          </a:p>
          <a:p>
            <a:pPr algn="ctr"/>
            <a:r>
              <a:rPr lang="uk-UA" sz="1600" b="1" i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шкільного подвір’я</a:t>
            </a:r>
            <a:endParaRPr lang="ru-RU" sz="1600" b="1" i="1" dirty="0">
              <a:solidFill>
                <a:schemeClr val="accent5">
                  <a:lumMod val="5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 rot="20989657">
            <a:off x="5712388" y="1445165"/>
            <a:ext cx="3456000" cy="576000"/>
          </a:xfrm>
          <a:prstGeom prst="rect">
            <a:avLst/>
          </a:prstGeom>
          <a:solidFill>
            <a:srgbClr val="FFFFCC"/>
          </a:solidFill>
          <a:ln w="28575"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k-UA" sz="1600" b="1" i="1" dirty="0" smtClean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Вплине на формування естетичних смаків учнівської молоді</a:t>
            </a:r>
            <a:endParaRPr lang="ru-RU" sz="1600" b="1" i="1" dirty="0">
              <a:solidFill>
                <a:schemeClr val="bg2">
                  <a:lumMod val="1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048594" y="3263449"/>
            <a:ext cx="4976028" cy="584775"/>
          </a:xfrm>
          <a:prstGeom prst="rect">
            <a:avLst/>
          </a:prstGeom>
          <a:solidFill>
            <a:srgbClr val="FFFFCC"/>
          </a:solidFill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k-UA" sz="16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Сприятиме відкриттю нових можливостей, спортивних здібностей та талантів</a:t>
            </a:r>
            <a:endParaRPr lang="ru-RU" sz="1600" b="1" i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129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вердый переплет">
  <a:themeElements>
    <a:clrScheme name="Твердый переплет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вердый переплет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85</TotalTime>
  <Words>251</Words>
  <Application>Microsoft Office PowerPoint</Application>
  <PresentationFormat>Экран (4:3)</PresentationFormat>
  <Paragraphs>37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Твердый переплет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Master</dc:creator>
  <cp:lastModifiedBy>Таня))</cp:lastModifiedBy>
  <cp:revision>10</cp:revision>
  <dcterms:created xsi:type="dcterms:W3CDTF">2023-11-18T11:03:10Z</dcterms:created>
  <dcterms:modified xsi:type="dcterms:W3CDTF">2023-11-19T16:59:58Z</dcterms:modified>
</cp:coreProperties>
</file>