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82" r:id="rId3"/>
    <p:sldId id="261" r:id="rId4"/>
    <p:sldId id="262" r:id="rId5"/>
    <p:sldId id="264" r:id="rId6"/>
    <p:sldId id="263" r:id="rId7"/>
    <p:sldId id="284" r:id="rId8"/>
    <p:sldId id="270" r:id="rId9"/>
    <p:sldId id="271" r:id="rId10"/>
    <p:sldId id="272" r:id="rId11"/>
    <p:sldId id="289" r:id="rId12"/>
    <p:sldId id="273" r:id="rId13"/>
    <p:sldId id="276" r:id="rId14"/>
    <p:sldId id="290" r:id="rId15"/>
    <p:sldId id="277" r:id="rId16"/>
    <p:sldId id="278" r:id="rId17"/>
    <p:sldId id="286" r:id="rId18"/>
    <p:sldId id="291" r:id="rId19"/>
    <p:sldId id="292" r:id="rId20"/>
    <p:sldId id="294" r:id="rId21"/>
    <p:sldId id="293" r:id="rId22"/>
    <p:sldId id="285" r:id="rId23"/>
    <p:sldId id="259" r:id="rId24"/>
    <p:sldId id="29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285992"/>
            <a:ext cx="8286808" cy="185738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Современные проблемы загрязнения водоемов Казахстана.</a:t>
            </a:r>
            <a:endParaRPr lang="ru-RU" altLang="ru-RU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0" y="214290"/>
            <a:ext cx="3576176" cy="107157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МИНИСТЕРСТВО ЗДРАВОХРАНЕНИЯ И СОЦИАЛЬНОГО РАЗВИТИЯ РЕСПУБИКИ КАЗАХСТАН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5000628" y="285728"/>
            <a:ext cx="4008076" cy="8572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ЮЖНО-КАЗАХСАНСКАЯ ГОСУДАРСТВЕННАЯ ФАРМАЦЕВТИЧЕСКАЯ АКАДЕМИЯ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75" name="Содержимое 4"/>
          <p:cNvSpPr>
            <a:spLocks noGrp="1"/>
          </p:cNvSpPr>
          <p:nvPr>
            <p:ph sz="quarter" idx="2"/>
          </p:nvPr>
        </p:nvSpPr>
        <p:spPr>
          <a:xfrm>
            <a:off x="4572000" y="4429132"/>
            <a:ext cx="4143404" cy="1428760"/>
          </a:xfrm>
        </p:spPr>
        <p:txBody>
          <a:bodyPr>
            <a:normAutofit/>
          </a:bodyPr>
          <a:lstStyle/>
          <a:p>
            <a:pPr algn="r">
              <a:buFont typeface="Wingdings" pitchFamily="2" charset="2"/>
              <a:buNone/>
            </a:pPr>
            <a:r>
              <a:rPr lang="ru-RU" altLang="ru-RU" sz="1600" b="1" dirty="0" smtClean="0"/>
              <a:t>Выполнил</a:t>
            </a:r>
            <a:r>
              <a:rPr lang="en-US" altLang="ru-RU" sz="1600" b="1" dirty="0" smtClean="0"/>
              <a:t>a: </a:t>
            </a:r>
            <a:r>
              <a:rPr lang="ru-RU" altLang="ru-RU" sz="1600" b="1" dirty="0" err="1" smtClean="0"/>
              <a:t>Муталиева</a:t>
            </a:r>
            <a:r>
              <a:rPr lang="ru-RU" altLang="ru-RU" sz="1600" b="1" dirty="0" smtClean="0"/>
              <a:t> К. </a:t>
            </a:r>
          </a:p>
          <a:p>
            <a:pPr algn="r">
              <a:buFont typeface="Wingdings" pitchFamily="2" charset="2"/>
              <a:buNone/>
            </a:pPr>
            <a:r>
              <a:rPr lang="ru-RU" altLang="ru-RU" sz="1600" b="1" dirty="0" smtClean="0"/>
              <a:t>Группа</a:t>
            </a:r>
            <a:r>
              <a:rPr lang="en-US" altLang="ru-RU" sz="1600" b="1" dirty="0" smtClean="0"/>
              <a:t>: </a:t>
            </a:r>
            <a:r>
              <a:rPr lang="ru-RU" altLang="ru-RU" sz="1600" b="1" dirty="0" smtClean="0"/>
              <a:t>409 </a:t>
            </a:r>
            <a:r>
              <a:rPr lang="ru-RU" altLang="ru-RU" sz="1600" b="1" dirty="0" smtClean="0"/>
              <a:t>ОЗ</a:t>
            </a:r>
          </a:p>
          <a:p>
            <a:pPr algn="r">
              <a:buFont typeface="Wingdings" pitchFamily="2" charset="2"/>
              <a:buNone/>
            </a:pPr>
            <a:r>
              <a:rPr lang="ru-RU" altLang="ru-RU" sz="1600" b="1" dirty="0" smtClean="0"/>
              <a:t>Приняла</a:t>
            </a:r>
            <a:r>
              <a:rPr lang="en-US" altLang="ru-RU" sz="1600" b="1" dirty="0" smtClean="0"/>
              <a:t>:</a:t>
            </a:r>
            <a:r>
              <a:rPr lang="ru-RU" sz="1600" dirty="0" smtClean="0"/>
              <a:t> </a:t>
            </a:r>
            <a:r>
              <a:rPr lang="ru-RU" sz="1600" b="1" dirty="0" smtClean="0"/>
              <a:t>К.м.н</a:t>
            </a:r>
            <a:r>
              <a:rPr lang="ru-RU" sz="1600" dirty="0" smtClean="0"/>
              <a:t>.</a:t>
            </a:r>
          </a:p>
          <a:p>
            <a:pPr algn="r">
              <a:buNone/>
            </a:pPr>
            <a:r>
              <a:rPr lang="kk-KZ" sz="1600" b="1" dirty="0" smtClean="0"/>
              <a:t>Ескерова </a:t>
            </a:r>
            <a:r>
              <a:rPr lang="kk-KZ" sz="1600" b="1" dirty="0" smtClean="0"/>
              <a:t>С. У.</a:t>
            </a:r>
            <a:endParaRPr lang="ru-RU" sz="1600" b="1" dirty="0" smtClean="0"/>
          </a:p>
          <a:p>
            <a:pPr algn="r">
              <a:buFont typeface="Wingdings" pitchFamily="2" charset="2"/>
              <a:buNone/>
            </a:pPr>
            <a:endParaRPr lang="ru-RU" altLang="ru-RU" sz="1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57158" y="1571612"/>
            <a:ext cx="8572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«Гигиена и эпидемиология» 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614364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Шымкент-2017 г.</a:t>
            </a:r>
            <a:endParaRPr lang="ru-RU" sz="1400" b="1" dirty="0"/>
          </a:p>
        </p:txBody>
      </p:sp>
      <p:pic>
        <p:nvPicPr>
          <p:cNvPr id="8" name="Рисунок 7" descr="скачанные файл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14290"/>
            <a:ext cx="1071570" cy="10715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31432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К степени </a:t>
            </a:r>
            <a:r>
              <a:rPr lang="ru-RU" b="1" dirty="0" smtClean="0"/>
              <a:t>«умеренного уровня загрязнения«</a:t>
            </a:r>
            <a:r>
              <a:rPr lang="ru-RU" dirty="0" smtClean="0"/>
              <a:t> отнесены: 31 река, 8 водохранилищ, одно озеро и два канала. Это реки </a:t>
            </a:r>
            <a:r>
              <a:rPr lang="ru-RU" dirty="0" err="1" smtClean="0"/>
              <a:t>Ертис</a:t>
            </a:r>
            <a:r>
              <a:rPr lang="ru-RU" dirty="0" smtClean="0"/>
              <a:t>, </a:t>
            </a:r>
            <a:r>
              <a:rPr lang="ru-RU" dirty="0" err="1" smtClean="0"/>
              <a:t>Буктырма</a:t>
            </a:r>
            <a:r>
              <a:rPr lang="ru-RU" dirty="0" smtClean="0"/>
              <a:t>, Оба, Емель, </a:t>
            </a:r>
            <a:r>
              <a:rPr lang="ru-RU" dirty="0" err="1" smtClean="0"/>
              <a:t>Шаранова</a:t>
            </a:r>
            <a:r>
              <a:rPr lang="ru-RU" dirty="0" smtClean="0"/>
              <a:t>, </a:t>
            </a:r>
            <a:r>
              <a:rPr lang="ru-RU" dirty="0" err="1" smtClean="0"/>
              <a:t>Кигаш</a:t>
            </a:r>
            <a:r>
              <a:rPr lang="ru-RU" dirty="0" smtClean="0"/>
              <a:t>, </a:t>
            </a:r>
            <a:r>
              <a:rPr lang="ru-RU" dirty="0" err="1" smtClean="0"/>
              <a:t>Жайык</a:t>
            </a:r>
            <a:r>
              <a:rPr lang="ru-RU" dirty="0" smtClean="0"/>
              <a:t>, Шаган, </a:t>
            </a:r>
            <a:r>
              <a:rPr lang="ru-RU" dirty="0" err="1" smtClean="0"/>
              <a:t>Дерколь</a:t>
            </a:r>
            <a:r>
              <a:rPr lang="ru-RU" dirty="0" smtClean="0"/>
              <a:t>, </a:t>
            </a:r>
            <a:r>
              <a:rPr lang="ru-RU" dirty="0" err="1" smtClean="0"/>
              <a:t>Тобыл</a:t>
            </a:r>
            <a:r>
              <a:rPr lang="ru-RU" dirty="0" smtClean="0"/>
              <a:t>, </a:t>
            </a:r>
            <a:r>
              <a:rPr lang="ru-RU" dirty="0" err="1" smtClean="0"/>
              <a:t>Тогызак</a:t>
            </a:r>
            <a:r>
              <a:rPr lang="ru-RU" dirty="0" smtClean="0"/>
              <a:t>, Есиль, Акбулак, Нура (</a:t>
            </a:r>
            <a:r>
              <a:rPr lang="ru-RU" dirty="0" err="1" smtClean="0"/>
              <a:t>Акмолинская</a:t>
            </a:r>
            <a:r>
              <a:rPr lang="ru-RU" dirty="0" smtClean="0"/>
              <a:t>), </a:t>
            </a:r>
            <a:r>
              <a:rPr lang="ru-RU" dirty="0" err="1" smtClean="0"/>
              <a:t>Беттыбулак</a:t>
            </a:r>
            <a:r>
              <a:rPr lang="ru-RU" dirty="0" smtClean="0"/>
              <a:t>, Иле, </a:t>
            </a:r>
            <a:r>
              <a:rPr lang="ru-RU" dirty="0" err="1" smtClean="0"/>
              <a:t>Коргас</a:t>
            </a:r>
            <a:r>
              <a:rPr lang="ru-RU" dirty="0" smtClean="0"/>
              <a:t>, Киши </a:t>
            </a:r>
            <a:r>
              <a:rPr lang="ru-RU" dirty="0" err="1" smtClean="0"/>
              <a:t>Алматы</a:t>
            </a:r>
            <a:r>
              <a:rPr lang="ru-RU" dirty="0" smtClean="0"/>
              <a:t>, </a:t>
            </a:r>
            <a:r>
              <a:rPr lang="ru-RU" dirty="0" err="1" smtClean="0"/>
              <a:t>Есентай</a:t>
            </a:r>
            <a:r>
              <a:rPr lang="ru-RU" dirty="0" smtClean="0"/>
              <a:t>, Талас, Асса, </a:t>
            </a:r>
            <a:r>
              <a:rPr lang="ru-RU" dirty="0" err="1" smtClean="0"/>
              <a:t>Шу</a:t>
            </a:r>
            <a:r>
              <a:rPr lang="ru-RU" dirty="0" smtClean="0"/>
              <a:t>, </a:t>
            </a:r>
            <a:r>
              <a:rPr lang="ru-RU" u="sng" dirty="0" smtClean="0"/>
              <a:t>Аксу, </a:t>
            </a:r>
            <a:r>
              <a:rPr lang="ru-RU" dirty="0" err="1" smtClean="0"/>
              <a:t>Карабалта</a:t>
            </a:r>
            <a:r>
              <a:rPr lang="ru-RU" dirty="0" smtClean="0"/>
              <a:t>, </a:t>
            </a:r>
            <a:r>
              <a:rPr lang="ru-RU" dirty="0" err="1" smtClean="0"/>
              <a:t>Токташ</a:t>
            </a:r>
            <a:r>
              <a:rPr lang="ru-RU" dirty="0" smtClean="0"/>
              <a:t>, </a:t>
            </a:r>
            <a:r>
              <a:rPr lang="ru-RU" dirty="0" err="1" smtClean="0"/>
              <a:t>Сарыкау</a:t>
            </a:r>
            <a:r>
              <a:rPr lang="ru-RU" dirty="0" smtClean="0"/>
              <a:t>, </a:t>
            </a:r>
            <a:r>
              <a:rPr lang="ru-RU" dirty="0" err="1" smtClean="0"/>
              <a:t>Келес</a:t>
            </a:r>
            <a:r>
              <a:rPr lang="ru-RU" dirty="0" smtClean="0"/>
              <a:t>, </a:t>
            </a:r>
            <a:r>
              <a:rPr lang="ru-RU" dirty="0" err="1" smtClean="0"/>
              <a:t>Бадам</a:t>
            </a:r>
            <a:r>
              <a:rPr lang="ru-RU" dirty="0" smtClean="0"/>
              <a:t>, </a:t>
            </a:r>
            <a:r>
              <a:rPr lang="ru-RU" dirty="0" err="1" smtClean="0"/>
              <a:t>Арыс</a:t>
            </a:r>
            <a:r>
              <a:rPr lang="ru-RU" dirty="0" smtClean="0"/>
              <a:t>, </a:t>
            </a:r>
            <a:r>
              <a:rPr lang="ru-RU" dirty="0" err="1" smtClean="0"/>
              <a:t>Боген</a:t>
            </a:r>
            <a:r>
              <a:rPr lang="ru-RU" dirty="0" smtClean="0"/>
              <a:t>, </a:t>
            </a:r>
            <a:r>
              <a:rPr lang="ru-RU" dirty="0" err="1" smtClean="0"/>
              <a:t>Сырдария</a:t>
            </a:r>
            <a:r>
              <a:rPr lang="ru-RU" dirty="0" smtClean="0"/>
              <a:t>, </a:t>
            </a:r>
            <a:r>
              <a:rPr lang="ru-RU" dirty="0" err="1" smtClean="0"/>
              <a:t>вдхр</a:t>
            </a:r>
            <a:r>
              <a:rPr lang="ru-RU" dirty="0" smtClean="0"/>
              <a:t>. </a:t>
            </a:r>
            <a:r>
              <a:rPr lang="ru-RU" dirty="0" err="1" smtClean="0"/>
              <a:t>Аманкельды</a:t>
            </a:r>
            <a:r>
              <a:rPr lang="ru-RU" dirty="0" smtClean="0"/>
              <a:t>, </a:t>
            </a:r>
            <a:r>
              <a:rPr lang="ru-RU" dirty="0" err="1" smtClean="0"/>
              <a:t>Сергеевское</a:t>
            </a:r>
            <a:r>
              <a:rPr lang="ru-RU" dirty="0" smtClean="0"/>
              <a:t>, </a:t>
            </a:r>
            <a:r>
              <a:rPr lang="ru-RU" dirty="0" err="1" smtClean="0"/>
              <a:t>Вячеславское</a:t>
            </a:r>
            <a:r>
              <a:rPr lang="ru-RU" dirty="0" smtClean="0"/>
              <a:t>, </a:t>
            </a:r>
            <a:r>
              <a:rPr lang="ru-RU" dirty="0" err="1" smtClean="0"/>
              <a:t>Самаркан</a:t>
            </a:r>
            <a:r>
              <a:rPr lang="ru-RU" dirty="0" smtClean="0"/>
              <a:t>, </a:t>
            </a:r>
            <a:r>
              <a:rPr lang="ru-RU" u="sng" dirty="0" err="1" smtClean="0"/>
              <a:t>Капшагай</a:t>
            </a:r>
            <a:r>
              <a:rPr lang="ru-RU" dirty="0" smtClean="0"/>
              <a:t>, </a:t>
            </a:r>
            <a:r>
              <a:rPr lang="ru-RU" dirty="0" err="1" smtClean="0"/>
              <a:t>Кенгир</a:t>
            </a:r>
            <a:r>
              <a:rPr lang="ru-RU" dirty="0" smtClean="0"/>
              <a:t>, Тасоткель, </a:t>
            </a:r>
            <a:r>
              <a:rPr lang="ru-RU" dirty="0" err="1" smtClean="0"/>
              <a:t>Шардара</a:t>
            </a:r>
            <a:r>
              <a:rPr lang="ru-RU" dirty="0" smtClean="0"/>
              <a:t>, Аральское море, канал Нура-Есиль.</a:t>
            </a:r>
          </a:p>
          <a:p>
            <a:endParaRPr lang="ru-RU" dirty="0"/>
          </a:p>
        </p:txBody>
      </p:sp>
      <p:pic>
        <p:nvPicPr>
          <p:cNvPr id="13314" name="Picture 2" descr="Картинки по запросу капшагай су койма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3810027" cy="2857520"/>
          </a:xfrm>
          <a:prstGeom prst="rect">
            <a:avLst/>
          </a:prstGeom>
          <a:noFill/>
        </p:spPr>
      </p:pic>
      <p:pic>
        <p:nvPicPr>
          <p:cNvPr id="13318" name="Picture 6" descr="Картинки по запросу аксу река"/>
          <p:cNvPicPr>
            <a:picLocks noChangeAspect="1" noChangeArrowheads="1"/>
          </p:cNvPicPr>
          <p:nvPr/>
        </p:nvPicPr>
        <p:blipFill>
          <a:blip r:embed="rId3"/>
          <a:srcRect r="18794"/>
          <a:stretch>
            <a:fillRect/>
          </a:stretch>
        </p:blipFill>
        <p:spPr bwMode="auto">
          <a:xfrm>
            <a:off x="4714875" y="285728"/>
            <a:ext cx="3605519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32147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К степени </a:t>
            </a:r>
            <a:r>
              <a:rPr lang="ru-RU" b="1" dirty="0" smtClean="0"/>
              <a:t>«высокого уровня загрязнения»</a:t>
            </a:r>
            <a:r>
              <a:rPr lang="ru-RU" dirty="0" smtClean="0"/>
              <a:t> отнесены: 13 рек, 2 водохранилища, 10 озер и один канал. Это реки </a:t>
            </a:r>
            <a:r>
              <a:rPr lang="ru-RU" u="sng" dirty="0" smtClean="0"/>
              <a:t>Кара </a:t>
            </a:r>
            <a:r>
              <a:rPr lang="ru-RU" u="sng" dirty="0" err="1" smtClean="0"/>
              <a:t>Ертис</a:t>
            </a:r>
            <a:r>
              <a:rPr lang="ru-RU" dirty="0" smtClean="0"/>
              <a:t>, </a:t>
            </a:r>
            <a:r>
              <a:rPr lang="ru-RU" dirty="0" err="1" smtClean="0"/>
              <a:t>Ульби</a:t>
            </a:r>
            <a:r>
              <a:rPr lang="ru-RU" dirty="0" smtClean="0"/>
              <a:t>, </a:t>
            </a:r>
            <a:r>
              <a:rPr lang="ru-RU" dirty="0" err="1" smtClean="0"/>
              <a:t>Глубочанка</a:t>
            </a:r>
            <a:r>
              <a:rPr lang="ru-RU" dirty="0" smtClean="0"/>
              <a:t>, </a:t>
            </a:r>
            <a:r>
              <a:rPr lang="ru-RU" dirty="0" err="1" smtClean="0"/>
              <a:t>Елек</a:t>
            </a:r>
            <a:r>
              <a:rPr lang="ru-RU" dirty="0" smtClean="0"/>
              <a:t> (Актюбинская), Сарыбулак, </a:t>
            </a:r>
            <a:r>
              <a:rPr lang="ru-RU" u="sng" dirty="0" smtClean="0"/>
              <a:t>Нура</a:t>
            </a:r>
            <a:r>
              <a:rPr lang="ru-RU" dirty="0" smtClean="0"/>
              <a:t> (Карагандинская), Кара </a:t>
            </a:r>
            <a:r>
              <a:rPr lang="ru-RU" dirty="0" err="1" smtClean="0"/>
              <a:t>Кенгир</a:t>
            </a:r>
            <a:r>
              <a:rPr lang="ru-RU" dirty="0" smtClean="0"/>
              <a:t>, </a:t>
            </a:r>
            <a:r>
              <a:rPr lang="ru-RU" dirty="0" err="1" smtClean="0"/>
              <a:t>Айет</a:t>
            </a:r>
            <a:r>
              <a:rPr lang="ru-RU" dirty="0" smtClean="0"/>
              <a:t>, </a:t>
            </a:r>
            <a:r>
              <a:rPr lang="ru-RU" dirty="0" err="1" smtClean="0"/>
              <a:t>Уй</a:t>
            </a:r>
            <a:r>
              <a:rPr lang="ru-RU" dirty="0" smtClean="0"/>
              <a:t>, </a:t>
            </a:r>
            <a:r>
              <a:rPr lang="ru-RU" dirty="0" err="1" smtClean="0"/>
              <a:t>Желкуар</a:t>
            </a:r>
            <a:r>
              <a:rPr lang="ru-RU" dirty="0" smtClean="0"/>
              <a:t>, </a:t>
            </a:r>
            <a:r>
              <a:rPr lang="ru-RU" dirty="0" err="1" smtClean="0"/>
              <a:t>Шерубайнура</a:t>
            </a:r>
            <a:r>
              <a:rPr lang="ru-RU" dirty="0" smtClean="0"/>
              <a:t>, </a:t>
            </a:r>
            <a:r>
              <a:rPr lang="ru-RU" dirty="0" err="1" smtClean="0"/>
              <a:t>Улькен</a:t>
            </a:r>
            <a:r>
              <a:rPr lang="ru-RU" dirty="0" smtClean="0"/>
              <a:t> </a:t>
            </a:r>
            <a:r>
              <a:rPr lang="ru-RU" dirty="0" err="1" smtClean="0"/>
              <a:t>Алматы</a:t>
            </a:r>
            <a:r>
              <a:rPr lang="ru-RU" dirty="0" smtClean="0"/>
              <a:t>, </a:t>
            </a:r>
            <a:r>
              <a:rPr lang="ru-RU" dirty="0" err="1" smtClean="0"/>
              <a:t>Текес</a:t>
            </a:r>
            <a:r>
              <a:rPr lang="ru-RU" dirty="0" smtClean="0"/>
              <a:t>, </a:t>
            </a:r>
            <a:r>
              <a:rPr lang="ru-RU" dirty="0" err="1" smtClean="0"/>
              <a:t>вдхр</a:t>
            </a:r>
            <a:r>
              <a:rPr lang="ru-RU" dirty="0" smtClean="0"/>
              <a:t>. </a:t>
            </a:r>
            <a:r>
              <a:rPr lang="ru-RU" dirty="0" err="1" smtClean="0"/>
              <a:t>Каратомар</a:t>
            </a:r>
            <a:r>
              <a:rPr lang="ru-RU" dirty="0" smtClean="0"/>
              <a:t>, </a:t>
            </a:r>
            <a:r>
              <a:rPr lang="ru-RU" dirty="0" err="1" smtClean="0"/>
              <a:t>Жогаргы</a:t>
            </a:r>
            <a:r>
              <a:rPr lang="ru-RU" dirty="0" smtClean="0"/>
              <a:t> </a:t>
            </a:r>
            <a:r>
              <a:rPr lang="ru-RU" dirty="0" err="1" smtClean="0"/>
              <a:t>Тобыл</a:t>
            </a:r>
            <a:r>
              <a:rPr lang="ru-RU" dirty="0" smtClean="0"/>
              <a:t>, оз. </a:t>
            </a:r>
            <a:r>
              <a:rPr lang="ru-RU" dirty="0" err="1" smtClean="0"/>
              <a:t>Биликоль,Султанкельды</a:t>
            </a:r>
            <a:r>
              <a:rPr lang="ru-RU" dirty="0" smtClean="0"/>
              <a:t>, Копа, Зеренды, </a:t>
            </a:r>
            <a:r>
              <a:rPr lang="ru-RU" dirty="0" err="1" smtClean="0"/>
              <a:t>Бурабай</a:t>
            </a:r>
            <a:r>
              <a:rPr lang="ru-RU" dirty="0" smtClean="0"/>
              <a:t>, </a:t>
            </a:r>
            <a:r>
              <a:rPr lang="ru-RU" dirty="0" err="1" smtClean="0"/>
              <a:t>Улькен</a:t>
            </a:r>
            <a:r>
              <a:rPr lang="ru-RU" dirty="0" smtClean="0"/>
              <a:t> </a:t>
            </a:r>
            <a:r>
              <a:rPr lang="ru-RU" dirty="0" err="1" smtClean="0"/>
              <a:t>Шабакты</a:t>
            </a:r>
            <a:r>
              <a:rPr lang="ru-RU" dirty="0" smtClean="0"/>
              <a:t>, Щучье, Киши </a:t>
            </a:r>
            <a:r>
              <a:rPr lang="ru-RU" dirty="0" err="1" smtClean="0"/>
              <a:t>Шабакты,Карасье</a:t>
            </a:r>
            <a:r>
              <a:rPr lang="ru-RU" dirty="0" smtClean="0"/>
              <a:t>, </a:t>
            </a:r>
            <a:r>
              <a:rPr lang="ru-RU" dirty="0" err="1" smtClean="0"/>
              <a:t>Сулуколь</a:t>
            </a:r>
            <a:r>
              <a:rPr lang="ru-RU" dirty="0" smtClean="0"/>
              <a:t>, канал </a:t>
            </a:r>
            <a:r>
              <a:rPr lang="ru-RU" dirty="0" err="1" smtClean="0"/>
              <a:t>Ертис-Караганды</a:t>
            </a:r>
            <a:r>
              <a:rPr lang="ru-RU" dirty="0" smtClean="0"/>
              <a:t>;</a:t>
            </a:r>
          </a:p>
          <a:p>
            <a:endParaRPr lang="ru-RU" dirty="0"/>
          </a:p>
        </p:txBody>
      </p:sp>
      <p:pic>
        <p:nvPicPr>
          <p:cNvPr id="47106" name="Picture 2" descr="Картинки по запросу кара ерти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429156" cy="2891607"/>
          </a:xfrm>
          <a:prstGeom prst="rect">
            <a:avLst/>
          </a:prstGeom>
          <a:noFill/>
        </p:spPr>
      </p:pic>
      <p:pic>
        <p:nvPicPr>
          <p:cNvPr id="47108" name="Picture 4" descr="Картинки по запросу нура караганда"/>
          <p:cNvPicPr>
            <a:picLocks noChangeAspect="1" noChangeArrowheads="1"/>
          </p:cNvPicPr>
          <p:nvPr/>
        </p:nvPicPr>
        <p:blipFill>
          <a:blip r:embed="rId3"/>
          <a:srcRect l="12963"/>
          <a:stretch>
            <a:fillRect/>
          </a:stretch>
        </p:blipFill>
        <p:spPr bwMode="auto">
          <a:xfrm>
            <a:off x="5000628" y="214290"/>
            <a:ext cx="3357586" cy="2893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16430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 степени «чрезвычайно высокого уровня загрязнения» отнесены четыре реки: </a:t>
            </a:r>
            <a:r>
              <a:rPr lang="ru-RU" dirty="0" err="1" smtClean="0"/>
              <a:t>Брекса</a:t>
            </a:r>
            <a:r>
              <a:rPr lang="ru-RU" dirty="0" smtClean="0"/>
              <a:t>, Тихая, Красноярка и </a:t>
            </a:r>
            <a:r>
              <a:rPr lang="ru-RU" dirty="0" err="1" smtClean="0"/>
              <a:t>Сокыр</a:t>
            </a:r>
            <a:endParaRPr lang="ru-RU" dirty="0"/>
          </a:p>
        </p:txBody>
      </p:sp>
      <p:pic>
        <p:nvPicPr>
          <p:cNvPr id="12290" name="Picture 2" descr="Картинки по запросу брек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2643207" cy="20304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4786322"/>
            <a:ext cx="1571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Река </a:t>
            </a:r>
            <a:r>
              <a:rPr lang="ru-RU" dirty="0" err="1" smtClean="0"/>
              <a:t>Брекса</a:t>
            </a:r>
            <a:endParaRPr lang="ru-RU" dirty="0"/>
          </a:p>
        </p:txBody>
      </p:sp>
      <p:pic>
        <p:nvPicPr>
          <p:cNvPr id="12292" name="Picture 4" descr="Картинки по запросу река сокыр"/>
          <p:cNvPicPr>
            <a:picLocks noChangeAspect="1" noChangeArrowheads="1"/>
          </p:cNvPicPr>
          <p:nvPr/>
        </p:nvPicPr>
        <p:blipFill>
          <a:blip r:embed="rId3"/>
          <a:srcRect l="26415" b="16509"/>
          <a:stretch>
            <a:fillRect/>
          </a:stretch>
        </p:blipFill>
        <p:spPr bwMode="auto">
          <a:xfrm>
            <a:off x="3000364" y="3500438"/>
            <a:ext cx="2928958" cy="221550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7620" y="5857892"/>
            <a:ext cx="1311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Река </a:t>
            </a:r>
            <a:r>
              <a:rPr lang="ru-RU" dirty="0" err="1" smtClean="0"/>
              <a:t>Сокыр</a:t>
            </a:r>
            <a:endParaRPr lang="ru-RU" dirty="0"/>
          </a:p>
        </p:txBody>
      </p:sp>
      <p:pic>
        <p:nvPicPr>
          <p:cNvPr id="12294" name="Picture 6" descr="Картинки по запросу река красноярка казахстан"/>
          <p:cNvPicPr>
            <a:picLocks noChangeAspect="1" noChangeArrowheads="1"/>
          </p:cNvPicPr>
          <p:nvPr/>
        </p:nvPicPr>
        <p:blipFill>
          <a:blip r:embed="rId4"/>
          <a:srcRect l="33088"/>
          <a:stretch>
            <a:fillRect/>
          </a:stretch>
        </p:blipFill>
        <p:spPr bwMode="auto">
          <a:xfrm>
            <a:off x="6215074" y="2285992"/>
            <a:ext cx="2714644" cy="22910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572264" y="4786322"/>
            <a:ext cx="1828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Река Красноярка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Химические вещества загрязняющие водоемы РК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50435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smtClean="0"/>
              <a:t>Медь</a:t>
            </a:r>
            <a:r>
              <a:rPr lang="ru-RU" dirty="0" smtClean="0"/>
              <a:t> присутствует в реках: </a:t>
            </a:r>
            <a:r>
              <a:rPr lang="ru-RU" dirty="0" err="1" smtClean="0"/>
              <a:t>Ертис</a:t>
            </a:r>
            <a:r>
              <a:rPr lang="ru-RU" dirty="0" smtClean="0"/>
              <a:t>, </a:t>
            </a:r>
            <a:r>
              <a:rPr lang="ru-RU" dirty="0" err="1" smtClean="0"/>
              <a:t>Буктырма</a:t>
            </a:r>
            <a:r>
              <a:rPr lang="ru-RU" dirty="0" smtClean="0"/>
              <a:t>, </a:t>
            </a:r>
            <a:r>
              <a:rPr lang="ru-RU" dirty="0" err="1" smtClean="0"/>
              <a:t>Брекса</a:t>
            </a:r>
            <a:r>
              <a:rPr lang="ru-RU" dirty="0" smtClean="0"/>
              <a:t>, Тихая, Ульба, </a:t>
            </a:r>
            <a:r>
              <a:rPr lang="ru-RU" dirty="0" err="1" smtClean="0"/>
              <a:t>Глубочанка</a:t>
            </a:r>
            <a:r>
              <a:rPr lang="ru-RU" dirty="0" smtClean="0"/>
              <a:t>, Красноярка, Оба, </a:t>
            </a:r>
            <a:r>
              <a:rPr lang="ru-RU" dirty="0" err="1" smtClean="0"/>
              <a:t>Жайык</a:t>
            </a:r>
            <a:r>
              <a:rPr lang="ru-RU" dirty="0" smtClean="0"/>
              <a:t> (</a:t>
            </a:r>
            <a:r>
              <a:rPr lang="ru-RU" dirty="0" err="1" smtClean="0"/>
              <a:t>Атырауская</a:t>
            </a:r>
            <a:r>
              <a:rPr lang="ru-RU" dirty="0" smtClean="0"/>
              <a:t>), </a:t>
            </a:r>
            <a:r>
              <a:rPr lang="ru-RU" dirty="0" err="1" smtClean="0"/>
              <a:t>Елек</a:t>
            </a:r>
            <a:r>
              <a:rPr lang="ru-RU" dirty="0" smtClean="0"/>
              <a:t> (Актюбинская), </a:t>
            </a:r>
            <a:r>
              <a:rPr lang="ru-RU" dirty="0" err="1" smtClean="0"/>
              <a:t>Тобыл</a:t>
            </a:r>
            <a:r>
              <a:rPr lang="ru-RU" dirty="0" smtClean="0"/>
              <a:t>, </a:t>
            </a:r>
            <a:r>
              <a:rPr lang="ru-RU" dirty="0" err="1" smtClean="0"/>
              <a:t>Айет</a:t>
            </a:r>
            <a:r>
              <a:rPr lang="ru-RU" dirty="0" smtClean="0"/>
              <a:t>, </a:t>
            </a:r>
            <a:r>
              <a:rPr lang="ru-RU" dirty="0" err="1" smtClean="0"/>
              <a:t>Тогызак</a:t>
            </a:r>
            <a:r>
              <a:rPr lang="ru-RU" dirty="0" smtClean="0"/>
              <a:t>, </a:t>
            </a:r>
            <a:r>
              <a:rPr lang="ru-RU" dirty="0" err="1" smtClean="0"/>
              <a:t>Уй</a:t>
            </a:r>
            <a:r>
              <a:rPr lang="ru-RU" dirty="0" smtClean="0"/>
              <a:t>, </a:t>
            </a:r>
            <a:r>
              <a:rPr lang="ru-RU" dirty="0" err="1" smtClean="0"/>
              <a:t>Желкуар</a:t>
            </a:r>
            <a:r>
              <a:rPr lang="ru-RU" dirty="0" smtClean="0"/>
              <a:t>, Есиль, Акбулак, Кара </a:t>
            </a:r>
            <a:r>
              <a:rPr lang="ru-RU" dirty="0" err="1" smtClean="0"/>
              <a:t>Кенгир</a:t>
            </a:r>
            <a:r>
              <a:rPr lang="ru-RU" dirty="0" smtClean="0"/>
              <a:t>, Иле, </a:t>
            </a:r>
            <a:r>
              <a:rPr lang="ru-RU" dirty="0" err="1" smtClean="0"/>
              <a:t>Текес</a:t>
            </a:r>
            <a:r>
              <a:rPr lang="ru-RU" dirty="0" smtClean="0"/>
              <a:t>, </a:t>
            </a:r>
            <a:r>
              <a:rPr lang="ru-RU" dirty="0" err="1" smtClean="0"/>
              <a:t>Коргас</a:t>
            </a:r>
            <a:r>
              <a:rPr lang="ru-RU" dirty="0" smtClean="0"/>
              <a:t>, Киши </a:t>
            </a:r>
            <a:r>
              <a:rPr lang="ru-RU" dirty="0" err="1" smtClean="0"/>
              <a:t>Алматы</a:t>
            </a:r>
            <a:r>
              <a:rPr lang="ru-RU" dirty="0" smtClean="0"/>
              <a:t>, </a:t>
            </a:r>
            <a:r>
              <a:rPr lang="ru-RU" dirty="0" err="1" smtClean="0"/>
              <a:t>Есентай</a:t>
            </a:r>
            <a:r>
              <a:rPr lang="ru-RU" dirty="0" smtClean="0"/>
              <a:t>, </a:t>
            </a:r>
            <a:r>
              <a:rPr lang="ru-RU" dirty="0" err="1" smtClean="0"/>
              <a:t>Улькен</a:t>
            </a:r>
            <a:r>
              <a:rPr lang="ru-RU" dirty="0" smtClean="0"/>
              <a:t> </a:t>
            </a:r>
            <a:r>
              <a:rPr lang="ru-RU" dirty="0" err="1" smtClean="0"/>
              <a:t>Алматы</a:t>
            </a:r>
            <a:r>
              <a:rPr lang="ru-RU" dirty="0" smtClean="0"/>
              <a:t>, Талас, </a:t>
            </a:r>
            <a:r>
              <a:rPr lang="ru-RU" dirty="0" err="1" smtClean="0"/>
              <a:t>Карабалта</a:t>
            </a:r>
            <a:r>
              <a:rPr lang="ru-RU" dirty="0" smtClean="0"/>
              <a:t>, </a:t>
            </a:r>
            <a:r>
              <a:rPr lang="ru-RU" dirty="0" err="1" smtClean="0"/>
              <a:t>Токташ</a:t>
            </a:r>
            <a:r>
              <a:rPr lang="ru-RU" dirty="0" smtClean="0"/>
              <a:t>, </a:t>
            </a:r>
            <a:r>
              <a:rPr lang="ru-RU" dirty="0" err="1" smtClean="0"/>
              <a:t>Сарыкау</a:t>
            </a:r>
            <a:r>
              <a:rPr lang="ru-RU" dirty="0" smtClean="0"/>
              <a:t>, </a:t>
            </a:r>
            <a:r>
              <a:rPr lang="ru-RU" dirty="0" err="1" smtClean="0"/>
              <a:t>Сырдария</a:t>
            </a:r>
            <a:r>
              <a:rPr lang="ru-RU" dirty="0" smtClean="0"/>
              <a:t> и так далее. Хватает меди и в водоёмах </a:t>
            </a:r>
            <a:r>
              <a:rPr lang="ru-RU" dirty="0" err="1" smtClean="0"/>
              <a:t>Капшагай</a:t>
            </a:r>
            <a:r>
              <a:rPr lang="ru-RU" dirty="0" smtClean="0"/>
              <a:t>, Зеренды, </a:t>
            </a:r>
            <a:r>
              <a:rPr lang="ru-RU" dirty="0" err="1" smtClean="0"/>
              <a:t>Улькен</a:t>
            </a:r>
            <a:r>
              <a:rPr lang="ru-RU" dirty="0" smtClean="0"/>
              <a:t> </a:t>
            </a:r>
            <a:r>
              <a:rPr lang="ru-RU" dirty="0" err="1" smtClean="0"/>
              <a:t>Шабакты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Нефтепродукты </a:t>
            </a:r>
            <a:r>
              <a:rPr lang="ru-RU" dirty="0" smtClean="0"/>
              <a:t>заполонили реки: Шаган, </a:t>
            </a:r>
            <a:r>
              <a:rPr lang="ru-RU" dirty="0" err="1" smtClean="0"/>
              <a:t>Дерколь</a:t>
            </a:r>
            <a:r>
              <a:rPr lang="ru-RU" dirty="0" smtClean="0"/>
              <a:t>, </a:t>
            </a:r>
            <a:r>
              <a:rPr lang="ru-RU" dirty="0" err="1" smtClean="0"/>
              <a:t>Елек</a:t>
            </a:r>
            <a:r>
              <a:rPr lang="ru-RU" dirty="0" smtClean="0"/>
              <a:t> (Актюбинская), </a:t>
            </a:r>
            <a:r>
              <a:rPr lang="ru-RU" dirty="0" err="1" smtClean="0"/>
              <a:t>Тобыл</a:t>
            </a:r>
            <a:r>
              <a:rPr lang="ru-RU" dirty="0" smtClean="0"/>
              <a:t>, </a:t>
            </a:r>
            <a:r>
              <a:rPr lang="ru-RU" dirty="0" err="1" smtClean="0"/>
              <a:t>Тогызак</a:t>
            </a:r>
            <a:r>
              <a:rPr lang="ru-RU" dirty="0" smtClean="0"/>
              <a:t>, </a:t>
            </a:r>
            <a:r>
              <a:rPr lang="ru-RU" dirty="0" err="1" smtClean="0"/>
              <a:t>Уй</a:t>
            </a:r>
            <a:r>
              <a:rPr lang="ru-RU" dirty="0" smtClean="0"/>
              <a:t>, </a:t>
            </a:r>
            <a:r>
              <a:rPr lang="ru-RU" dirty="0" err="1" smtClean="0"/>
              <a:t>Беттыбулак</a:t>
            </a:r>
            <a:r>
              <a:rPr lang="ru-RU" dirty="0" smtClean="0"/>
              <a:t>, </a:t>
            </a:r>
            <a:r>
              <a:rPr lang="ru-RU" dirty="0" err="1" smtClean="0"/>
              <a:t>Текес</a:t>
            </a:r>
            <a:r>
              <a:rPr lang="ru-RU" dirty="0" smtClean="0"/>
              <a:t>, </a:t>
            </a:r>
            <a:r>
              <a:rPr lang="ru-RU" dirty="0" err="1" smtClean="0"/>
              <a:t>Коргас</a:t>
            </a:r>
            <a:r>
              <a:rPr lang="ru-RU" dirty="0" smtClean="0"/>
              <a:t>, </a:t>
            </a:r>
            <a:r>
              <a:rPr lang="ru-RU" dirty="0" err="1" smtClean="0"/>
              <a:t>Карабалта</a:t>
            </a:r>
            <a:r>
              <a:rPr lang="ru-RU" dirty="0" smtClean="0"/>
              <a:t>, </a:t>
            </a:r>
            <a:r>
              <a:rPr lang="ru-RU" dirty="0" err="1" smtClean="0"/>
              <a:t>Сарыкау</a:t>
            </a:r>
            <a:r>
              <a:rPr lang="ru-RU" dirty="0" smtClean="0"/>
              <a:t>, озера </a:t>
            </a:r>
            <a:r>
              <a:rPr lang="ru-RU" dirty="0" err="1" smtClean="0"/>
              <a:t>Султанкельды</a:t>
            </a:r>
            <a:r>
              <a:rPr lang="ru-RU" dirty="0" smtClean="0"/>
              <a:t>, </a:t>
            </a:r>
            <a:r>
              <a:rPr lang="ru-RU" dirty="0" err="1" smtClean="0"/>
              <a:t>Биликоль</a:t>
            </a:r>
            <a:r>
              <a:rPr lang="ru-RU" dirty="0" smtClean="0"/>
              <a:t>, водохранилище </a:t>
            </a:r>
            <a:r>
              <a:rPr lang="ru-RU" dirty="0" err="1" smtClean="0"/>
              <a:t>Сергеевское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 smtClean="0"/>
              <a:t>Аммоний солевой</a:t>
            </a:r>
            <a:r>
              <a:rPr lang="ru-RU" dirty="0" smtClean="0"/>
              <a:t> находится в реках: Тихая, Оба, </a:t>
            </a:r>
            <a:r>
              <a:rPr lang="ru-RU" dirty="0" err="1" smtClean="0"/>
              <a:t>Елек</a:t>
            </a:r>
            <a:r>
              <a:rPr lang="ru-RU" dirty="0" smtClean="0"/>
              <a:t> (Актюбинская), Сарыбулак, Кара </a:t>
            </a:r>
            <a:r>
              <a:rPr lang="ru-RU" dirty="0" err="1" smtClean="0"/>
              <a:t>Кенгир</a:t>
            </a:r>
            <a:r>
              <a:rPr lang="ru-RU" dirty="0" smtClean="0"/>
              <a:t>, </a:t>
            </a:r>
            <a:r>
              <a:rPr lang="ru-RU" dirty="0" err="1" smtClean="0"/>
              <a:t>Сокыр</a:t>
            </a:r>
            <a:r>
              <a:rPr lang="ru-RU" dirty="0" smtClean="0"/>
              <a:t>, </a:t>
            </a:r>
            <a:r>
              <a:rPr lang="ru-RU" dirty="0" err="1" smtClean="0"/>
              <a:t>Шерубайнура</a:t>
            </a:r>
            <a:r>
              <a:rPr lang="ru-RU" dirty="0" smtClean="0"/>
              <a:t>, Киши </a:t>
            </a:r>
            <a:r>
              <a:rPr lang="ru-RU" dirty="0" err="1" smtClean="0"/>
              <a:t>Алматы</a:t>
            </a:r>
            <a:r>
              <a:rPr lang="ru-RU" dirty="0" smtClean="0"/>
              <a:t>, </a:t>
            </a:r>
            <a:r>
              <a:rPr lang="ru-RU" dirty="0" err="1" smtClean="0"/>
              <a:t>Шу</a:t>
            </a:r>
            <a:r>
              <a:rPr lang="ru-RU" dirty="0" smtClean="0"/>
              <a:t>, оз. </a:t>
            </a:r>
            <a:r>
              <a:rPr lang="ru-RU" dirty="0" err="1" smtClean="0"/>
              <a:t>Султанкельды</a:t>
            </a:r>
            <a:r>
              <a:rPr lang="ru-RU" dirty="0" smtClean="0"/>
              <a:t>, Киши </a:t>
            </a:r>
            <a:r>
              <a:rPr lang="ru-RU" dirty="0" err="1" smtClean="0"/>
              <a:t>Шабакты</a:t>
            </a:r>
            <a:r>
              <a:rPr lang="ru-RU" dirty="0" smtClean="0"/>
              <a:t>, </a:t>
            </a:r>
            <a:r>
              <a:rPr lang="ru-RU" dirty="0" err="1" smtClean="0"/>
              <a:t>Биликоль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Магний </a:t>
            </a:r>
            <a:r>
              <a:rPr lang="ru-RU" dirty="0" smtClean="0"/>
              <a:t>: реки </a:t>
            </a:r>
            <a:r>
              <a:rPr lang="ru-RU" dirty="0" err="1" smtClean="0"/>
              <a:t>Дерколь</a:t>
            </a:r>
            <a:r>
              <a:rPr lang="ru-RU" dirty="0" smtClean="0"/>
              <a:t>, </a:t>
            </a:r>
            <a:r>
              <a:rPr lang="ru-RU" dirty="0" err="1" smtClean="0"/>
              <a:t>Тобыл</a:t>
            </a:r>
            <a:r>
              <a:rPr lang="ru-RU" dirty="0" smtClean="0"/>
              <a:t>, </a:t>
            </a:r>
            <a:r>
              <a:rPr lang="ru-RU" dirty="0" err="1" smtClean="0"/>
              <a:t>Айет</a:t>
            </a:r>
            <a:r>
              <a:rPr lang="ru-RU" dirty="0" smtClean="0"/>
              <a:t>, </a:t>
            </a:r>
            <a:r>
              <a:rPr lang="ru-RU" dirty="0" err="1" smtClean="0"/>
              <a:t>Тогызак</a:t>
            </a:r>
            <a:r>
              <a:rPr lang="ru-RU" dirty="0" smtClean="0"/>
              <a:t>, </a:t>
            </a:r>
            <a:r>
              <a:rPr lang="ru-RU" dirty="0" err="1" smtClean="0"/>
              <a:t>Уй</a:t>
            </a:r>
            <a:r>
              <a:rPr lang="ru-RU" dirty="0" smtClean="0"/>
              <a:t>, </a:t>
            </a:r>
            <a:r>
              <a:rPr lang="ru-RU" dirty="0" err="1" smtClean="0"/>
              <a:t>Желкуар</a:t>
            </a:r>
            <a:r>
              <a:rPr lang="ru-RU" dirty="0" smtClean="0"/>
              <a:t>, Есиль, Сарыбулак, Нура, Кара </a:t>
            </a:r>
            <a:r>
              <a:rPr lang="ru-RU" dirty="0" err="1" smtClean="0"/>
              <a:t>Кенгир</a:t>
            </a:r>
            <a:r>
              <a:rPr lang="ru-RU" dirty="0" smtClean="0"/>
              <a:t>, </a:t>
            </a:r>
            <a:r>
              <a:rPr lang="ru-RU" dirty="0" err="1" smtClean="0"/>
              <a:t>Сокыр</a:t>
            </a:r>
            <a:r>
              <a:rPr lang="ru-RU" dirty="0" smtClean="0"/>
              <a:t>, </a:t>
            </a:r>
            <a:r>
              <a:rPr lang="ru-RU" dirty="0" err="1" smtClean="0"/>
              <a:t>Шерубайнура</a:t>
            </a:r>
            <a:r>
              <a:rPr lang="ru-RU" dirty="0" smtClean="0"/>
              <a:t>, Аксу, </a:t>
            </a:r>
            <a:r>
              <a:rPr lang="ru-RU" dirty="0" err="1" smtClean="0"/>
              <a:t>Карабалта</a:t>
            </a:r>
            <a:r>
              <a:rPr lang="ru-RU" dirty="0" smtClean="0"/>
              <a:t>, </a:t>
            </a:r>
            <a:r>
              <a:rPr lang="ru-RU" dirty="0" err="1" smtClean="0"/>
              <a:t>Сарыкау</a:t>
            </a:r>
            <a:r>
              <a:rPr lang="ru-RU" dirty="0" smtClean="0"/>
              <a:t>, </a:t>
            </a:r>
            <a:r>
              <a:rPr lang="ru-RU" dirty="0" err="1" smtClean="0"/>
              <a:t>Сырдария</a:t>
            </a:r>
            <a:r>
              <a:rPr lang="ru-RU" dirty="0" smtClean="0"/>
              <a:t> (ЮКО), </a:t>
            </a:r>
            <a:r>
              <a:rPr lang="ru-RU" dirty="0" err="1" smtClean="0"/>
              <a:t>Келес</a:t>
            </a:r>
            <a:r>
              <a:rPr lang="ru-RU" dirty="0" smtClean="0"/>
              <a:t>, водохранилище </a:t>
            </a:r>
            <a:r>
              <a:rPr lang="ru-RU" dirty="0" err="1" smtClean="0"/>
              <a:t>Аманкельды</a:t>
            </a:r>
            <a:r>
              <a:rPr lang="ru-RU" dirty="0" smtClean="0"/>
              <a:t>, </a:t>
            </a:r>
            <a:r>
              <a:rPr lang="ru-RU" dirty="0" err="1" smtClean="0"/>
              <a:t>Жогаргы</a:t>
            </a:r>
            <a:r>
              <a:rPr lang="ru-RU" dirty="0" smtClean="0"/>
              <a:t> </a:t>
            </a:r>
            <a:r>
              <a:rPr lang="ru-RU" dirty="0" err="1" smtClean="0"/>
              <a:t>Тобыл</a:t>
            </a:r>
            <a:r>
              <a:rPr lang="ru-RU" dirty="0" smtClean="0"/>
              <a:t>, </a:t>
            </a:r>
            <a:r>
              <a:rPr lang="ru-RU" dirty="0" err="1" smtClean="0"/>
              <a:t>Шардара</a:t>
            </a:r>
            <a:r>
              <a:rPr lang="ru-RU" dirty="0" smtClean="0"/>
              <a:t>, озерах </a:t>
            </a:r>
            <a:r>
              <a:rPr lang="ru-RU" dirty="0" err="1" smtClean="0"/>
              <a:t>Султанкельды</a:t>
            </a:r>
            <a:r>
              <a:rPr lang="ru-RU" dirty="0" smtClean="0"/>
              <a:t>, Копа, Зеренды, </a:t>
            </a:r>
            <a:r>
              <a:rPr lang="ru-RU" dirty="0" err="1" smtClean="0"/>
              <a:t>Улькен</a:t>
            </a:r>
            <a:r>
              <a:rPr lang="ru-RU" dirty="0" smtClean="0"/>
              <a:t> </a:t>
            </a:r>
            <a:r>
              <a:rPr lang="ru-RU" dirty="0" err="1" smtClean="0"/>
              <a:t>Шабакты</a:t>
            </a:r>
            <a:r>
              <a:rPr lang="ru-RU" dirty="0" smtClean="0"/>
              <a:t>, Киши </a:t>
            </a:r>
            <a:r>
              <a:rPr lang="ru-RU" dirty="0" err="1" smtClean="0"/>
              <a:t>Шабакты</a:t>
            </a:r>
            <a:r>
              <a:rPr lang="ru-RU" dirty="0" smtClean="0"/>
              <a:t>, </a:t>
            </a:r>
            <a:r>
              <a:rPr lang="ru-RU" dirty="0" err="1" smtClean="0"/>
              <a:t>Биликоль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00052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Фенолы</a:t>
            </a:r>
            <a:r>
              <a:rPr lang="ru-RU" dirty="0" smtClean="0"/>
              <a:t> в повышенном количестве обнаружены в реках: </a:t>
            </a:r>
            <a:r>
              <a:rPr lang="ru-RU" dirty="0" err="1" smtClean="0"/>
              <a:t>Жайык</a:t>
            </a:r>
            <a:r>
              <a:rPr lang="ru-RU" dirty="0" smtClean="0"/>
              <a:t> (ЗКО), </a:t>
            </a:r>
            <a:r>
              <a:rPr lang="ru-RU" dirty="0" err="1" smtClean="0"/>
              <a:t>Тобыл</a:t>
            </a:r>
            <a:r>
              <a:rPr lang="ru-RU" dirty="0" smtClean="0"/>
              <a:t>, </a:t>
            </a:r>
            <a:r>
              <a:rPr lang="ru-RU" dirty="0" err="1" smtClean="0"/>
              <a:t>Уй</a:t>
            </a:r>
            <a:r>
              <a:rPr lang="ru-RU" dirty="0" smtClean="0"/>
              <a:t>, </a:t>
            </a:r>
            <a:r>
              <a:rPr lang="ru-RU" dirty="0" err="1" smtClean="0"/>
              <a:t>Шерубайнура</a:t>
            </a:r>
            <a:r>
              <a:rPr lang="ru-RU" dirty="0" smtClean="0"/>
              <a:t>, </a:t>
            </a:r>
            <a:r>
              <a:rPr lang="ru-RU" dirty="0" err="1" smtClean="0"/>
              <a:t>Карабалта</a:t>
            </a:r>
            <a:r>
              <a:rPr lang="ru-RU" dirty="0" smtClean="0"/>
              <a:t>, </a:t>
            </a:r>
            <a:r>
              <a:rPr lang="ru-RU" dirty="0" err="1" smtClean="0"/>
              <a:t>Шу</a:t>
            </a:r>
            <a:r>
              <a:rPr lang="ru-RU" dirty="0" smtClean="0"/>
              <a:t>, Аксу, </a:t>
            </a:r>
            <a:r>
              <a:rPr lang="ru-RU" dirty="0" err="1" smtClean="0"/>
              <a:t>Сарыкау</a:t>
            </a:r>
            <a:r>
              <a:rPr lang="ru-RU" dirty="0" smtClean="0"/>
              <a:t>, </a:t>
            </a:r>
            <a:r>
              <a:rPr lang="ru-RU" dirty="0" err="1" smtClean="0"/>
              <a:t>Сырдария</a:t>
            </a:r>
            <a:r>
              <a:rPr lang="ru-RU" dirty="0" smtClean="0"/>
              <a:t> (ЮКО), озеро </a:t>
            </a:r>
            <a:r>
              <a:rPr lang="ru-RU" dirty="0" err="1" smtClean="0"/>
              <a:t>Султанкельды</a:t>
            </a:r>
            <a:r>
              <a:rPr lang="ru-RU" dirty="0" smtClean="0"/>
              <a:t>, канал сточных вод, </a:t>
            </a:r>
            <a:r>
              <a:rPr lang="ru-RU" dirty="0" err="1" smtClean="0"/>
              <a:t>вдхр</a:t>
            </a:r>
            <a:r>
              <a:rPr lang="ru-RU" dirty="0" smtClean="0"/>
              <a:t>. </a:t>
            </a:r>
            <a:r>
              <a:rPr lang="ru-RU" dirty="0" err="1" smtClean="0"/>
              <a:t>Шардара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33575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Отдельно </a:t>
            </a:r>
            <a:r>
              <a:rPr lang="ru-RU" dirty="0" smtClean="0"/>
              <a:t>нужно сказать о проблемах такой крупной реки как Иртыш (</a:t>
            </a:r>
            <a:r>
              <a:rPr lang="ru-RU" dirty="0" err="1" smtClean="0"/>
              <a:t>Ертiс</a:t>
            </a:r>
            <a:r>
              <a:rPr lang="ru-RU" dirty="0" smtClean="0"/>
              <a:t>). </a:t>
            </a:r>
            <a:r>
              <a:rPr lang="ru-RU" dirty="0" smtClean="0"/>
              <a:t> Иртыш вполне можно считать «больной рекой». В реку попадают такие ядовитые вещества, как бериллий, свинец, селен, ртуть, мышьяк, кобальт, кадмий, теллур, хром, цианиды и так далее. Периодически содержание тяжелых металлов и других загрязняющих веществ в районе промышленных зон увеличивается в разы, а их концентрации превышают допустимые нормы в десятки раз.</a:t>
            </a:r>
            <a:endParaRPr lang="ru-RU" dirty="0"/>
          </a:p>
        </p:txBody>
      </p:sp>
      <p:pic>
        <p:nvPicPr>
          <p:cNvPr id="7170" name="Picture 2" descr="Картинки по запросу ирты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857628"/>
            <a:ext cx="3357586" cy="2662913"/>
          </a:xfrm>
          <a:prstGeom prst="rect">
            <a:avLst/>
          </a:prstGeom>
          <a:noFill/>
        </p:spPr>
      </p:pic>
      <p:pic>
        <p:nvPicPr>
          <p:cNvPr id="7172" name="Picture 4" descr="Картинки по запросу ирты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929066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6186502" cy="62151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fontAlgn="base"/>
            <a:r>
              <a:rPr lang="ru-RU" b="1" dirty="0" smtClean="0"/>
              <a:t>Статья 258. Экологические требования при осуществлении хозяйственной и иной деятельности в </a:t>
            </a:r>
            <a:r>
              <a:rPr lang="ru-RU" b="1" dirty="0" err="1" smtClean="0"/>
              <a:t>водоохранной</a:t>
            </a:r>
            <a:r>
              <a:rPr lang="ru-RU" b="1" dirty="0" smtClean="0"/>
              <a:t> зоне</a:t>
            </a:r>
            <a:endParaRPr lang="ru-RU" dirty="0" smtClean="0"/>
          </a:p>
          <a:p>
            <a:pPr fontAlgn="base"/>
            <a:r>
              <a:rPr lang="ru-RU" dirty="0" smtClean="0"/>
              <a:t>1. Ширина </a:t>
            </a:r>
            <a:r>
              <a:rPr lang="ru-RU" dirty="0" err="1" smtClean="0"/>
              <a:t>водоохранной</a:t>
            </a:r>
            <a:r>
              <a:rPr lang="ru-RU" dirty="0" smtClean="0"/>
              <a:t> зоны по берегу Каспийского моря принимается равной 2 000 метров от отметки </a:t>
            </a:r>
            <a:r>
              <a:rPr lang="ru-RU" dirty="0" err="1" smtClean="0"/>
              <a:t>средне-многолетнего</a:t>
            </a:r>
            <a:r>
              <a:rPr lang="ru-RU" dirty="0" smtClean="0"/>
              <a:t> уровня моря за последнее десятилетие, равной минус 27,0 метра.</a:t>
            </a:r>
          </a:p>
          <a:p>
            <a:pPr fontAlgn="base"/>
            <a:r>
              <a:rPr lang="ru-RU" dirty="0" smtClean="0"/>
              <a:t>В пределах населенных пунктов границы </a:t>
            </a:r>
            <a:r>
              <a:rPr lang="ru-RU" dirty="0" err="1" smtClean="0"/>
              <a:t>водоохранной</a:t>
            </a:r>
            <a:r>
              <a:rPr lang="ru-RU" dirty="0" smtClean="0"/>
              <a:t> зоны устанавливаются исходя из конкретных условий их планировки и застройки при обязательном инженерном или лесомелиоративном обустройстве береговой зоны (парапеты, обвалование, лесокустарниковые полосы), исключающем засорение и загрязнение водного объекта.</a:t>
            </a:r>
          </a:p>
          <a:p>
            <a:endParaRPr lang="ru-RU" dirty="0"/>
          </a:p>
        </p:txBody>
      </p:sp>
      <p:pic>
        <p:nvPicPr>
          <p:cNvPr id="45058" name="Picture 2" descr="Картинки по запросу экологический кодекс р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714488"/>
            <a:ext cx="1905000" cy="2962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7072362" cy="62865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dirty="0" smtClean="0"/>
              <a:t>2. В пределах </a:t>
            </a:r>
            <a:r>
              <a:rPr lang="ru-RU" dirty="0" err="1" smtClean="0"/>
              <a:t>водоохранной</a:t>
            </a:r>
            <a:r>
              <a:rPr lang="ru-RU" dirty="0" smtClean="0"/>
              <a:t> зоны запрещаются:</a:t>
            </a:r>
          </a:p>
          <a:p>
            <a:pPr fontAlgn="base">
              <a:buNone/>
            </a:pPr>
            <a:r>
              <a:rPr lang="ru-RU" dirty="0" smtClean="0"/>
              <a:t>1) проектирование, строительство и ввод в эксплуатацию новых и реконструируемых объектов, не обеспеченных сооружениями и устройствами, предотвращающими загрязнение и засорение водных объектов и их </a:t>
            </a:r>
            <a:r>
              <a:rPr lang="ru-RU" dirty="0" err="1" smtClean="0"/>
              <a:t>водоохранных</a:t>
            </a:r>
            <a:r>
              <a:rPr lang="ru-RU" dirty="0" smtClean="0"/>
              <a:t> зон и полос;</a:t>
            </a:r>
          </a:p>
          <a:p>
            <a:pPr fontAlgn="base">
              <a:buNone/>
            </a:pPr>
            <a:r>
              <a:rPr lang="ru-RU" dirty="0" smtClean="0"/>
              <a:t>2) размещение и строительство за пределами населенных пунктов складов для хранения нефтепродуктов, пунктов технического обслуживания спецтехники, механических мастерских, моек, мест размещения отходов, а также размещение других объектов, негативно влияющих на качество воды;</a:t>
            </a:r>
          </a:p>
          <a:p>
            <a:pPr fontAlgn="base">
              <a:buNone/>
            </a:pPr>
            <a:r>
              <a:rPr lang="ru-RU" dirty="0" smtClean="0"/>
              <a:t>3) производство строительных, дноуглубительных и взрывных работ, добыча полезных ископаемых, прокладка кабелей, трубопроводов и других коммуникаций, буровых, сельскохозяйственных и иных работ, за исключением случаев, когда эти работы согласованы с уполномоченными государственными органами в области охраны окружающей среды и использования и охраны водного фонда.</a:t>
            </a:r>
          </a:p>
          <a:p>
            <a:endParaRPr lang="ru-RU" dirty="0"/>
          </a:p>
        </p:txBody>
      </p:sp>
      <p:pic>
        <p:nvPicPr>
          <p:cNvPr id="51202" name="Picture 2" descr="Картинки по запросу знак запреще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785794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Санитарные требования к сточным водам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186766" cy="30718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Не сбрасывают в водные объекты: 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/>
              <a:t>) сточные воды, содержащие вещества или продукты трансформации веществ в воде, для которых не установлены ПДК или ориентировочные допустимые уровни, а также вещества, для которых отсутствуют методы аналитического контроля;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</a:t>
            </a:r>
            <a:r>
              <a:rPr lang="ru-RU" dirty="0" smtClean="0"/>
              <a:t>) сточные воды, которые могут быть устранены путем организации бессточных производств, рациональной технологии, максимального использования в системах оборотного и повторного водоснабжения после соответствующей очистки и обеззараживания в промышленности, городском хозяйстве и для орошения в сельском хозяйстве; </a:t>
            </a:r>
            <a:endParaRPr lang="ru-RU" dirty="0" smtClean="0"/>
          </a:p>
        </p:txBody>
      </p:sp>
      <p:pic>
        <p:nvPicPr>
          <p:cNvPr id="50178" name="Picture 2" descr="Картинки по запросу сточные воды шымкен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572008"/>
            <a:ext cx="3714776" cy="2099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</a:p>
          <a:p>
            <a:r>
              <a:rPr lang="ru-RU" dirty="0" smtClean="0"/>
              <a:t>Понятие о загрязнении водных ресурсов</a:t>
            </a:r>
          </a:p>
          <a:p>
            <a:r>
              <a:rPr lang="ru-RU" dirty="0" smtClean="0"/>
              <a:t>Состояние водоемов РК</a:t>
            </a:r>
          </a:p>
          <a:p>
            <a:r>
              <a:rPr lang="ru-RU" dirty="0" smtClean="0"/>
              <a:t>Санитарные требования к сточным </a:t>
            </a:r>
            <a:r>
              <a:rPr lang="ru-RU" dirty="0" smtClean="0"/>
              <a:t>водам</a:t>
            </a:r>
          </a:p>
          <a:p>
            <a:r>
              <a:rPr lang="ru-RU" dirty="0" smtClean="0"/>
              <a:t>Заключение</a:t>
            </a:r>
          </a:p>
          <a:p>
            <a:r>
              <a:rPr lang="ru-RU" dirty="0" smtClean="0"/>
              <a:t>Список источников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4829180" cy="58579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3) не обеззараженные, неочищенные или недостаточно очищенные производственные, хозяйственно-бытовые сточные воды и поверхностный сток с территорий промышленных площадок и населенных мест; </a:t>
            </a:r>
          </a:p>
          <a:p>
            <a:pPr>
              <a:buNone/>
            </a:pPr>
            <a:r>
              <a:rPr lang="ru-RU" dirty="0" smtClean="0"/>
              <a:t>4) сточные воды, содержащие возбудителей инфекционных заболеваний. Сточные воды, опасные в эпидемическом отношении, могут сбрасываться в водные объекты после соответствующей очистки и обеззараживания до </a:t>
            </a:r>
            <a:r>
              <a:rPr lang="ru-RU" dirty="0" err="1" smtClean="0"/>
              <a:t>коли-индекса</a:t>
            </a:r>
            <a:r>
              <a:rPr lang="ru-RU" dirty="0" smtClean="0"/>
              <a:t> не более 1000 и индекса </a:t>
            </a:r>
            <a:r>
              <a:rPr lang="ru-RU" dirty="0" err="1" smtClean="0"/>
              <a:t>коли-фага</a:t>
            </a:r>
            <a:r>
              <a:rPr lang="ru-RU" dirty="0" smtClean="0"/>
              <a:t> не более 1000 </a:t>
            </a:r>
            <a:r>
              <a:rPr lang="ru-RU" dirty="0" err="1" smtClean="0"/>
              <a:t>бляшкообразующих</a:t>
            </a:r>
            <a:r>
              <a:rPr lang="ru-RU" dirty="0" smtClean="0"/>
              <a:t> единиц (далее – БОЕ) в кубических дециметрах (далее – дм3);</a:t>
            </a:r>
          </a:p>
          <a:p>
            <a:endParaRPr lang="ru-RU" dirty="0"/>
          </a:p>
        </p:txBody>
      </p:sp>
      <p:pic>
        <p:nvPicPr>
          <p:cNvPr id="52226" name="Picture 2" descr="Картинки по запросу коли индек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14422"/>
            <a:ext cx="3429056" cy="2103716"/>
          </a:xfrm>
          <a:prstGeom prst="rect">
            <a:avLst/>
          </a:prstGeom>
          <a:noFill/>
        </p:spPr>
      </p:pic>
      <p:pic>
        <p:nvPicPr>
          <p:cNvPr id="52228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714752"/>
            <a:ext cx="3299927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4614866" cy="60007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5</a:t>
            </a:r>
            <a:r>
              <a:rPr lang="ru-RU" dirty="0" smtClean="0"/>
              <a:t>) пульпы, концентрированных кубовых остатков, осадков, образующихся в результате обезвреживания сточных вод, содержащих радионуклиды и другие, технологические и бытовые отходы;</a:t>
            </a:r>
          </a:p>
          <a:p>
            <a:pPr>
              <a:buNone/>
            </a:pPr>
            <a:r>
              <a:rPr lang="ru-RU" dirty="0" smtClean="0"/>
              <a:t> 6) утечку от </a:t>
            </a:r>
            <a:r>
              <a:rPr lang="ru-RU" dirty="0" err="1" smtClean="0"/>
              <a:t>нефте</a:t>
            </a:r>
            <a:r>
              <a:rPr lang="ru-RU" dirty="0" smtClean="0"/>
              <a:t>- и продуктопроводов, нефтепромыслов, сброс мусора, неочищенных сточных, </a:t>
            </a:r>
            <a:r>
              <a:rPr lang="ru-RU" dirty="0" err="1" smtClean="0"/>
              <a:t>подсланевых</a:t>
            </a:r>
            <a:r>
              <a:rPr lang="ru-RU" dirty="0" smtClean="0"/>
              <a:t>, балластных вод и утечек других веществ с плавучих средств водного транспорта; </a:t>
            </a:r>
          </a:p>
          <a:p>
            <a:pPr>
              <a:buNone/>
            </a:pPr>
            <a:r>
              <a:rPr lang="ru-RU" dirty="0" smtClean="0"/>
              <a:t>7) сточные воды в водоемы, используемые для </a:t>
            </a:r>
            <a:r>
              <a:rPr lang="ru-RU" dirty="0" err="1" smtClean="0"/>
              <a:t>водо</a:t>
            </a:r>
            <a:r>
              <a:rPr lang="ru-RU" dirty="0" smtClean="0"/>
              <a:t>- и грязелечения;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8</a:t>
            </a:r>
            <a:r>
              <a:rPr lang="ru-RU" dirty="0" smtClean="0"/>
              <a:t>) промывные воды после очистных сооружений. </a:t>
            </a:r>
          </a:p>
          <a:p>
            <a:endParaRPr lang="ru-RU" dirty="0"/>
          </a:p>
        </p:txBody>
      </p:sp>
      <p:pic>
        <p:nvPicPr>
          <p:cNvPr id="49154" name="Picture 2" descr="Картинки по запросу актау неф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571480"/>
            <a:ext cx="3571900" cy="2423789"/>
          </a:xfrm>
          <a:prstGeom prst="rect">
            <a:avLst/>
          </a:prstGeom>
          <a:noFill/>
        </p:spPr>
      </p:pic>
      <p:pic>
        <p:nvPicPr>
          <p:cNvPr id="49156" name="Picture 4" descr="Картинки по запросу радионуклид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286124"/>
            <a:ext cx="3524274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Таким образом, загрязнение </a:t>
            </a:r>
            <a:r>
              <a:rPr lang="ru-RU" dirty="0" smtClean="0"/>
              <a:t>и дефицит водных ресурсов представляет собой серьезную экологическую проблему для устойчивого развития не только Казахстана, но и Земли в целом. И эту проблему стоит решать как в больших масштабах — на уровне государств и предприятий, так и в маленьких — на уровне, региональных и местных властей, а также на уровне каждого человеческого существа.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Список источников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6"/>
            <a:ext cx="8786874" cy="60007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base"/>
            <a:r>
              <a:rPr lang="ru-RU" sz="1900" dirty="0" smtClean="0"/>
              <a:t>Э</a:t>
            </a:r>
            <a:r>
              <a:rPr lang="ru-RU" sz="1900" dirty="0" smtClean="0"/>
              <a:t>кологический кодекс республики </a:t>
            </a:r>
            <a:r>
              <a:rPr lang="ru-RU" sz="1900" dirty="0" err="1" smtClean="0"/>
              <a:t>казахстан</a:t>
            </a:r>
            <a:r>
              <a:rPr lang="ru-RU" sz="1900" dirty="0" smtClean="0"/>
              <a:t> </a:t>
            </a:r>
            <a:r>
              <a:rPr lang="ru-RU" sz="1900" i="1" dirty="0" smtClean="0"/>
              <a:t>(с</a:t>
            </a:r>
            <a:r>
              <a:rPr lang="ru-RU" sz="1900" dirty="0" smtClean="0"/>
              <a:t> изменениями и дополнениями</a:t>
            </a:r>
            <a:r>
              <a:rPr lang="ru-RU" sz="1900" i="1" dirty="0" smtClean="0"/>
              <a:t> по состоянию на 15.06.2017 г.)</a:t>
            </a:r>
            <a:endParaRPr lang="ru-RU" sz="1900" dirty="0" smtClean="0"/>
          </a:p>
          <a:p>
            <a:pPr fontAlgn="base"/>
            <a:r>
              <a:rPr lang="ru-RU" sz="1900" dirty="0" smtClean="0"/>
              <a:t>Об </a:t>
            </a:r>
            <a:r>
              <a:rPr lang="ru-RU" sz="1900" dirty="0" smtClean="0"/>
              <a:t>утверждении Санитарных правил "Санитарно-эпидемиологические требования к </a:t>
            </a:r>
            <a:r>
              <a:rPr lang="ru-RU" sz="1900" dirty="0" err="1" smtClean="0"/>
              <a:t>водоисточникам</a:t>
            </a:r>
            <a:r>
              <a:rPr lang="ru-RU" sz="1900" dirty="0" smtClean="0"/>
              <a:t>, местам водозабора для хозяйственно-питьевых целей, хозяйственно- питьевому водоснабжению и местам культурно- бытового водопользования и безопасности водных объектов" Приказ Министра национальной экономики Республики Казахстан от 16 марта 2015 года № 209. Зарегистрирован в Министерстве юстиции Республики Казахстан 22 апреля 2015 года № 10774 </a:t>
            </a:r>
            <a:endParaRPr lang="ru-RU" sz="1900" dirty="0" smtClean="0"/>
          </a:p>
          <a:p>
            <a:pPr lvl="0" fontAlgn="base"/>
            <a:r>
              <a:rPr lang="ru-RU" sz="1900" dirty="0" smtClean="0"/>
              <a:t>Коммунальная гигиена / под редакцией </a:t>
            </a:r>
            <a:r>
              <a:rPr lang="ru-RU" sz="1900" dirty="0" err="1" smtClean="0"/>
              <a:t>Мазаева</a:t>
            </a:r>
            <a:r>
              <a:rPr lang="ru-RU" sz="1900" dirty="0" smtClean="0"/>
              <a:t> В.Т. В 2 ч. – М., 2006 – Ч.1. -304с, ; </a:t>
            </a:r>
            <a:endParaRPr lang="ru-RU" sz="1900" dirty="0" smtClean="0"/>
          </a:p>
          <a:p>
            <a:r>
              <a:rPr lang="ru-RU" sz="1900" dirty="0" smtClean="0"/>
              <a:t>Библиографическое </a:t>
            </a:r>
            <a:r>
              <a:rPr lang="ru-RU" sz="1900" dirty="0" smtClean="0"/>
              <a:t>описание: </a:t>
            </a:r>
            <a:r>
              <a:rPr lang="ru-RU" sz="1900" dirty="0" err="1" smtClean="0"/>
              <a:t>Берденов</a:t>
            </a:r>
            <a:r>
              <a:rPr lang="ru-RU" sz="1900" dirty="0" smtClean="0"/>
              <a:t> Ж. Г., </a:t>
            </a:r>
            <a:r>
              <a:rPr lang="ru-RU" sz="1900" dirty="0" err="1" smtClean="0"/>
              <a:t>Мендыбаев</a:t>
            </a:r>
            <a:r>
              <a:rPr lang="ru-RU" sz="1900" dirty="0" smtClean="0"/>
              <a:t> Е. Х., </a:t>
            </a:r>
            <a:r>
              <a:rPr lang="ru-RU" sz="1900" dirty="0" err="1" smtClean="0"/>
              <a:t>Джаналеева</a:t>
            </a:r>
            <a:r>
              <a:rPr lang="ru-RU" sz="1900" dirty="0" smtClean="0"/>
              <a:t> Г. М. Источники загрязнения водных ресурсов как одна из главных проблем рационального природопользования в Казахстане [Текст] // Науки о Земле: вчера, сегодня, завтра: материалы </a:t>
            </a:r>
            <a:r>
              <a:rPr lang="ru-RU" sz="1900" dirty="0" err="1" smtClean="0"/>
              <a:t>Междунар</a:t>
            </a:r>
            <a:r>
              <a:rPr lang="ru-RU" sz="1900" dirty="0" smtClean="0"/>
              <a:t>. </a:t>
            </a:r>
            <a:r>
              <a:rPr lang="ru-RU" sz="1900" dirty="0" err="1" smtClean="0"/>
              <a:t>науч</a:t>
            </a:r>
            <a:r>
              <a:rPr lang="ru-RU" sz="1900" dirty="0" smtClean="0"/>
              <a:t>. </a:t>
            </a:r>
            <a:r>
              <a:rPr lang="ru-RU" sz="1900" dirty="0" err="1" smtClean="0"/>
              <a:t>конф</a:t>
            </a:r>
            <a:r>
              <a:rPr lang="ru-RU" sz="1900" dirty="0" smtClean="0"/>
              <a:t>. (г. Казань, май 2015 г.). — Казань: Бук, 2015. — С. 78-84.</a:t>
            </a:r>
          </a:p>
          <a:p>
            <a:r>
              <a:rPr lang="ru-RU" sz="1900" dirty="0" smtClean="0"/>
              <a:t>«В Казахстане осталось всего две чистых реки», 15 апреля 2016 – Андрей Зубов,  </a:t>
            </a:r>
            <a:r>
              <a:rPr lang="en-US" sz="1900" dirty="0" smtClean="0"/>
              <a:t>https://365info.kz/2016/04/v-kazahstane-ostalos-vsego-dve-chistyh-reki/ </a:t>
            </a:r>
            <a:endParaRPr lang="ru-RU" sz="1900" dirty="0" smtClean="0"/>
          </a:p>
          <a:p>
            <a:r>
              <a:rPr lang="en-US" sz="1900" dirty="0" smtClean="0"/>
              <a:t>https://www.zakon.kz/4494302-shkala-zagrjaznenija-rek-i-ozer.html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endParaRPr lang="ru-RU" sz="1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В настоящее время проблема загрязнения водных объектов является наиболее актуальной, т. к. всем известно выражение — «вода — это жизнь». Без воды человек не может прожить более трех суток, но даже понимая всю важность роли воды в его жизни, он всё равно продолжает жестко эксплуатировать водные объекты, безвозвратно изменяя их естественный режим сбросами и отходами.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8575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Из-за своего географического положения Республика Казахстан обладает дефицитом водных ресурсов. Большая территория Казахстана относится к бессточным бассейнам внутренних озёр, не имеющих выхода к океану. Поэтому загрязнение водных ресурсов является ключевой экологической проблемой, препятствующей устойчивому развитию Казахстана.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Картинки по запросу казахстан в карте ми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6929486" cy="347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Описание: C:\Users\Жарам\AppData\Local\Microsoft\Windows\Temporary Internet Files\Content.Word\82_Ресурсы_поверхностных_в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503248" cy="5429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Рис</a:t>
            </a:r>
            <a:r>
              <a:rPr lang="ru-RU" dirty="0" smtClean="0"/>
              <a:t>. 1. Карта поверхностных вод Республики Казахстан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6432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   </a:t>
            </a:r>
            <a:r>
              <a:rPr lang="ru-RU" b="1" dirty="0" smtClean="0"/>
              <a:t>Загрязнение </a:t>
            </a:r>
            <a:r>
              <a:rPr lang="ru-RU" b="1" dirty="0" smtClean="0"/>
              <a:t>водных ресурсов </a:t>
            </a:r>
            <a:r>
              <a:rPr lang="ru-RU" dirty="0" smtClean="0"/>
              <a:t>— это снижение их качества в результате попадания в моря, реки, ручьи, озера, различных физических, химических или биологических веществ. Загрязнение водных ресурсов — это изменение ее химического и физического состояния, а также ее биологических свойств, что приводит к непригодности для употребления.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Картинки по запросу загрязнение водоем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5979048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8236" t="25390" r="52232" b="14062"/>
          <a:stretch>
            <a:fillRect/>
          </a:stretch>
        </p:blipFill>
        <p:spPr bwMode="auto">
          <a:xfrm>
            <a:off x="857224" y="214290"/>
            <a:ext cx="7383463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Состояние водоемов РК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518637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январе 2016 года РГП </a:t>
            </a:r>
            <a:r>
              <a:rPr lang="ru-RU" dirty="0" smtClean="0"/>
              <a:t>«</a:t>
            </a:r>
            <a:r>
              <a:rPr lang="ru-RU" dirty="0" err="1" smtClean="0"/>
              <a:t>Казгидромет</a:t>
            </a:r>
            <a:r>
              <a:rPr lang="ru-RU" dirty="0" smtClean="0"/>
              <a:t>» провел </a:t>
            </a:r>
            <a:r>
              <a:rPr lang="ru-RU" dirty="0" smtClean="0"/>
              <a:t>исследование </a:t>
            </a:r>
            <a:r>
              <a:rPr lang="ru-RU" dirty="0" smtClean="0"/>
              <a:t>качества поверхностных вод Республики Казахстан. Мониторинг проводился </a:t>
            </a:r>
            <a:r>
              <a:rPr lang="ru-RU" dirty="0" smtClean="0"/>
              <a:t>на </a:t>
            </a:r>
            <a:r>
              <a:rPr lang="ru-RU" dirty="0" smtClean="0"/>
              <a:t>73-х водных объектах: 48 реках, 11 озерах, 10 водохранилищах, 3 каналах, Аральском и Каспийском морях.</a:t>
            </a:r>
          </a:p>
          <a:p>
            <a:r>
              <a:rPr lang="ru-RU" dirty="0" smtClean="0"/>
              <a:t>Уровень загрязнения поверхностных вод оценивался по величине комплексного индекса загрязненности воды (КИЗВ), который используется для сравнения и выявления динамики изменения качества воды.</a:t>
            </a:r>
          </a:p>
          <a:p>
            <a:endParaRPr lang="ru-RU" dirty="0"/>
          </a:p>
        </p:txBody>
      </p:sp>
      <p:pic>
        <p:nvPicPr>
          <p:cNvPr id="15362" name="Picture 2" descr="Картинки по запросу ргп казгидром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071546"/>
            <a:ext cx="2857520" cy="2857520"/>
          </a:xfrm>
          <a:prstGeom prst="rect">
            <a:avLst/>
          </a:prstGeom>
          <a:noFill/>
        </p:spPr>
      </p:pic>
      <p:pic>
        <p:nvPicPr>
          <p:cNvPr id="15364" name="Picture 4" descr="Картинки по запросу реки р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071942"/>
            <a:ext cx="2804781" cy="18573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388" y="6072206"/>
            <a:ext cx="1906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Рис.2.Река </a:t>
            </a:r>
            <a:r>
              <a:rPr lang="ru-RU" dirty="0" smtClean="0"/>
              <a:t>Ишим 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571480"/>
            <a:ext cx="4329114" cy="60007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Из 48 рек, протекающих по территории Казахстана, только две признаны «нормативно-чистыми» — в них практически отсутствуют вредные примеси. </a:t>
            </a:r>
          </a:p>
          <a:p>
            <a:r>
              <a:rPr lang="ru-RU" dirty="0" smtClean="0"/>
              <a:t>К </a:t>
            </a:r>
            <a:r>
              <a:rPr lang="ru-RU" dirty="0" smtClean="0"/>
              <a:t>степени «нормативно-чистая» из общего количества водных объектов отнесены только две реки — </a:t>
            </a:r>
            <a:r>
              <a:rPr lang="ru-RU" dirty="0" err="1" smtClean="0"/>
              <a:t>Бериккара</a:t>
            </a:r>
            <a:r>
              <a:rPr lang="ru-RU" dirty="0" smtClean="0"/>
              <a:t> и </a:t>
            </a:r>
            <a:r>
              <a:rPr lang="ru-RU" dirty="0" err="1" smtClean="0"/>
              <a:t>Катта-</a:t>
            </a:r>
            <a:r>
              <a:rPr lang="ru-RU" u="sng" dirty="0" err="1" smtClean="0"/>
              <a:t>Бугунь</a:t>
            </a:r>
            <a:r>
              <a:rPr lang="ru-RU" dirty="0" smtClean="0"/>
              <a:t>. Обе речки находятся на юге страны. Также чистым признано Каспийское море</a:t>
            </a:r>
            <a:endParaRPr lang="ru-RU" dirty="0"/>
          </a:p>
        </p:txBody>
      </p:sp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3556024" cy="2000264"/>
          </a:xfrm>
          <a:prstGeom prst="rect">
            <a:avLst/>
          </a:prstGeom>
          <a:noFill/>
        </p:spPr>
      </p:pic>
      <p:pic>
        <p:nvPicPr>
          <p:cNvPr id="14340" name="Picture 4" descr="Картинки по запросу каспийское мо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928934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712</Words>
  <PresentationFormat>Экран (4:3)</PresentationFormat>
  <Paragraphs>97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Современные проблемы загрязнения водоемов Казахстана.</vt:lpstr>
      <vt:lpstr>План</vt:lpstr>
      <vt:lpstr>Введение</vt:lpstr>
      <vt:lpstr> </vt:lpstr>
      <vt:lpstr> </vt:lpstr>
      <vt:lpstr> </vt:lpstr>
      <vt:lpstr> </vt:lpstr>
      <vt:lpstr>Состояние водоемов РК  </vt:lpstr>
      <vt:lpstr> </vt:lpstr>
      <vt:lpstr> </vt:lpstr>
      <vt:lpstr> </vt:lpstr>
      <vt:lpstr> </vt:lpstr>
      <vt:lpstr>Химические вещества загрязняющие водоемы РК</vt:lpstr>
      <vt:lpstr> </vt:lpstr>
      <vt:lpstr> </vt:lpstr>
      <vt:lpstr> </vt:lpstr>
      <vt:lpstr> </vt:lpstr>
      <vt:lpstr> </vt:lpstr>
      <vt:lpstr>Санитарные требования к сточным водам</vt:lpstr>
      <vt:lpstr> </vt:lpstr>
      <vt:lpstr> </vt:lpstr>
      <vt:lpstr>Заключение</vt:lpstr>
      <vt:lpstr>Список источников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 Современные проблемы загрязнения водоемов Казахстана.</dc:title>
  <dc:creator>Венера</dc:creator>
  <cp:lastModifiedBy>Венера</cp:lastModifiedBy>
  <cp:revision>23</cp:revision>
  <dcterms:created xsi:type="dcterms:W3CDTF">2017-10-28T17:49:34Z</dcterms:created>
  <dcterms:modified xsi:type="dcterms:W3CDTF">2017-10-29T17:00:21Z</dcterms:modified>
</cp:coreProperties>
</file>