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5" r:id="rId6"/>
    <p:sldId id="266" r:id="rId7"/>
    <p:sldId id="261" r:id="rId8"/>
    <p:sldId id="262" r:id="rId9"/>
    <p:sldId id="263" r:id="rId10"/>
    <p:sldId id="268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F9F314-021B-4E16-91AD-B49825CA85DD}" type="datetimeFigureOut">
              <a:rPr lang="ru-RU" smtClean="0"/>
              <a:t>09.12.2022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D995C4-3343-4AC8-AA5E-FE2B4FA9F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357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2DD8C-8DA8-4D6D-9F32-CA28496E17AF}" type="datetime1">
              <a:rPr lang="ru-RU" smtClean="0"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877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FA28-9622-46F9-9BDA-3B876DCAD1AB}" type="datetime1">
              <a:rPr lang="ru-RU" smtClean="0"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301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EB9F1-3857-481D-B37F-94063112DF4F}" type="datetime1">
              <a:rPr lang="ru-RU" smtClean="0"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572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4EA6-BEBD-4732-AC96-0CB29D2A662B}" type="datetime1">
              <a:rPr lang="ru-RU" smtClean="0"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26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CD3A1-0C56-45D5-8F8E-2C9B6E81956D}" type="datetime1">
              <a:rPr lang="ru-RU" smtClean="0"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588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2EE9-B47D-4D30-BBE8-9FBBC829634D}" type="datetime1">
              <a:rPr lang="ru-RU" smtClean="0"/>
              <a:t>09.12.2022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878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218E-972F-43F1-89B0-FADFD944A202}" type="datetime1">
              <a:rPr lang="ru-RU" smtClean="0"/>
              <a:t>09.12.2022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742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330DE-E61E-42FF-AC52-CF1AD372ADD6}" type="datetime1">
              <a:rPr lang="ru-RU" smtClean="0"/>
              <a:t>09.12.2022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879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4E1C-76B2-4A67-9BD7-B340E8871160}" type="datetime1">
              <a:rPr lang="ru-RU" smtClean="0"/>
              <a:t>09.12.2022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031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C205F-5255-47C2-8F40-551E76CB0D69}" type="datetime1">
              <a:rPr lang="ru-RU" smtClean="0"/>
              <a:t>09.12.2022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85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F7EA7-92EA-4410-8279-BDFCEABBA6CC}" type="datetime1">
              <a:rPr lang="ru-RU" smtClean="0"/>
              <a:t>09.12.2022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040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88B41-5565-4DCB-8E81-D0FE1E269FD7}" type="datetime1">
              <a:rPr lang="ru-RU" smtClean="0"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797B4-B9E7-464E-850E-E21B87332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216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9891" y="544946"/>
            <a:ext cx="10012218" cy="2965018"/>
          </a:xfrm>
        </p:spPr>
        <p:txBody>
          <a:bodyPr>
            <a:normAutofit/>
          </a:bodyPr>
          <a:lstStyle/>
          <a:p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Курсова робота</a:t>
            </a:r>
            <a:b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на тему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:«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Bloom filter</a:t>
            </a: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Виконав студент 2 курсу</a:t>
            </a:r>
          </a:p>
          <a:p>
            <a:pPr algn="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групи КБ-22</a:t>
            </a:r>
          </a:p>
          <a:p>
            <a:pPr algn="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Юрченко Максим Петрович</a:t>
            </a:r>
          </a:p>
          <a:p>
            <a:pPr algn="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Керівник:</a:t>
            </a:r>
          </a:p>
          <a:p>
            <a:pPr algn="r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Олешко Олег Іванович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50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Висновки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Фільтр </a:t>
            </a:r>
            <a:r>
              <a:rPr lang="uk-UA" dirty="0" err="1" smtClean="0"/>
              <a:t>Блума</a:t>
            </a:r>
            <a:r>
              <a:rPr lang="uk-UA" dirty="0" smtClean="0"/>
              <a:t> - </a:t>
            </a:r>
            <a:r>
              <a:rPr lang="ru-RU" dirty="0" err="1" smtClean="0"/>
              <a:t>ймовірнісн</a:t>
            </a:r>
            <a:r>
              <a:rPr lang="uk-UA" dirty="0" smtClean="0"/>
              <a:t>а</a:t>
            </a:r>
            <a:r>
              <a:rPr lang="ru-RU" dirty="0" smtClean="0"/>
              <a:t> структур</a:t>
            </a:r>
            <a:r>
              <a:rPr lang="uk-UA" dirty="0" smtClean="0"/>
              <a:t>а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, </a:t>
            </a:r>
            <a:r>
              <a:rPr lang="ru-RU" dirty="0" err="1" smtClean="0"/>
              <a:t>призначен</a:t>
            </a:r>
            <a:r>
              <a:rPr lang="uk-UA" dirty="0" smtClean="0"/>
              <a:t>а</a:t>
            </a:r>
            <a:r>
              <a:rPr lang="ru-RU" dirty="0" smtClean="0"/>
              <a:t> для </a:t>
            </a:r>
            <a:r>
              <a:rPr lang="ru-RU" dirty="0" err="1" smtClean="0"/>
              <a:t>перевірки</a:t>
            </a:r>
            <a:r>
              <a:rPr lang="ru-RU" dirty="0" smtClean="0"/>
              <a:t> </a:t>
            </a:r>
            <a:r>
              <a:rPr lang="ru-RU" dirty="0" err="1" smtClean="0"/>
              <a:t>приналежності</a:t>
            </a:r>
            <a:r>
              <a:rPr lang="ru-RU" dirty="0" smtClean="0"/>
              <a:t> </a:t>
            </a:r>
            <a:r>
              <a:rPr lang="ru-RU" dirty="0" err="1" smtClean="0"/>
              <a:t>елементів</a:t>
            </a:r>
            <a:r>
              <a:rPr lang="ru-RU" dirty="0" smtClean="0"/>
              <a:t> до </a:t>
            </a:r>
            <a:r>
              <a:rPr lang="ru-RU" dirty="0" err="1" smtClean="0"/>
              <a:t>множини</a:t>
            </a:r>
            <a:r>
              <a:rPr lang="ru-RU" dirty="0"/>
              <a:t> </a:t>
            </a:r>
            <a:r>
              <a:rPr lang="ru-RU" dirty="0" smtClean="0"/>
              <a:t>і </a:t>
            </a:r>
            <a:r>
              <a:rPr lang="ru-RU" dirty="0" err="1" smtClean="0"/>
              <a:t>використовується</a:t>
            </a:r>
            <a:r>
              <a:rPr lang="ru-RU" dirty="0" smtClean="0"/>
              <a:t> у </a:t>
            </a:r>
            <a:r>
              <a:rPr lang="ru-RU" dirty="0" err="1" smtClean="0"/>
              <a:t>випадках</a:t>
            </a:r>
            <a:r>
              <a:rPr lang="ru-RU" dirty="0" smtClean="0"/>
              <a:t>, коли </a:t>
            </a:r>
            <a:r>
              <a:rPr lang="ru-RU" dirty="0" err="1" smtClean="0"/>
              <a:t>потрібна</a:t>
            </a:r>
            <a:r>
              <a:rPr lang="ru-RU" dirty="0" smtClean="0"/>
              <a:t> </a:t>
            </a:r>
            <a:r>
              <a:rPr lang="ru-RU" dirty="0" err="1" smtClean="0"/>
              <a:t>висока</a:t>
            </a:r>
            <a:r>
              <a:rPr lang="ru-RU" dirty="0" smtClean="0"/>
              <a:t> </a:t>
            </a:r>
            <a:r>
              <a:rPr lang="ru-RU" dirty="0" err="1" smtClean="0"/>
              <a:t>швидкість</a:t>
            </a:r>
            <a:r>
              <a:rPr lang="ru-RU" dirty="0" smtClean="0"/>
              <a:t>.</a:t>
            </a:r>
          </a:p>
          <a:p>
            <a:r>
              <a:rPr lang="uk-UA" dirty="0" smtClean="0"/>
              <a:t>Ми дослідили складність фільтра </a:t>
            </a:r>
            <a:r>
              <a:rPr lang="uk-UA" dirty="0" err="1" smtClean="0"/>
              <a:t>Блума</a:t>
            </a:r>
            <a:r>
              <a:rPr lang="uk-UA" dirty="0"/>
              <a:t> </a:t>
            </a:r>
            <a:r>
              <a:rPr lang="uk-UA" dirty="0" smtClean="0"/>
              <a:t>і у висновку отримали, що фільтр </a:t>
            </a:r>
            <a:r>
              <a:rPr lang="uk-UA" dirty="0" err="1" smtClean="0"/>
              <a:t>Блума</a:t>
            </a:r>
            <a:r>
              <a:rPr lang="uk-UA" dirty="0" smtClean="0"/>
              <a:t> має теоретично і практично однакову складність.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61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8200" y="2018434"/>
            <a:ext cx="10515600" cy="1325563"/>
          </a:xfrm>
        </p:spPr>
        <p:txBody>
          <a:bodyPr/>
          <a:lstStyle/>
          <a:p>
            <a:pPr algn="ctr"/>
            <a:r>
              <a:rPr lang="ru-RU" dirty="0" err="1" smtClean="0"/>
              <a:t>Дякую</a:t>
            </a:r>
            <a:r>
              <a:rPr lang="ru-RU" dirty="0" smtClean="0"/>
              <a:t> за </a:t>
            </a:r>
            <a:r>
              <a:rPr lang="ru-RU" dirty="0" err="1" smtClean="0"/>
              <a:t>увагу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38200" y="6356349"/>
            <a:ext cx="4114800" cy="365125"/>
          </a:xfrm>
        </p:spPr>
        <p:txBody>
          <a:bodyPr/>
          <a:lstStyle/>
          <a:p>
            <a:r>
              <a:rPr lang="ru-RU" dirty="0" smtClean="0"/>
              <a:t>Юрченко Максим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35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Теоретичні відомості: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795982" cy="4351338"/>
          </a:xfrm>
        </p:spPr>
        <p:txBody>
          <a:bodyPr/>
          <a:lstStyle/>
          <a:p>
            <a:r>
              <a:rPr lang="uk-UA" dirty="0"/>
              <a:t>Фільтр </a:t>
            </a:r>
            <a:r>
              <a:rPr lang="uk-UA" dirty="0" err="1"/>
              <a:t>Блума</a:t>
            </a:r>
            <a:r>
              <a:rPr lang="uk-UA" dirty="0"/>
              <a:t> </a:t>
            </a:r>
            <a:r>
              <a:rPr lang="ru-RU" dirty="0"/>
              <a:t>— </a:t>
            </a:r>
            <a:r>
              <a:rPr lang="ru-RU" dirty="0" err="1"/>
              <a:t>заощадлив</a:t>
            </a:r>
            <a:r>
              <a:rPr lang="uk-UA" dirty="0"/>
              <a:t>а</a:t>
            </a:r>
            <a:r>
              <a:rPr lang="ru-RU" dirty="0"/>
              <a:t> до </a:t>
            </a:r>
            <a:r>
              <a:rPr lang="ru-RU" dirty="0" err="1"/>
              <a:t>пам'яті</a:t>
            </a:r>
            <a:r>
              <a:rPr lang="ru-RU" dirty="0"/>
              <a:t> </a:t>
            </a:r>
            <a:r>
              <a:rPr lang="ru-RU" dirty="0" err="1"/>
              <a:t>ймовірнісн</a:t>
            </a:r>
            <a:r>
              <a:rPr lang="uk-UA" dirty="0"/>
              <a:t>а</a:t>
            </a:r>
            <a:r>
              <a:rPr lang="ru-RU" dirty="0"/>
              <a:t> структур</a:t>
            </a:r>
            <a:r>
              <a:rPr lang="uk-UA" dirty="0" smtClean="0"/>
              <a:t>а</a:t>
            </a:r>
            <a:r>
              <a:rPr lang="ru-RU" dirty="0" smtClean="0"/>
              <a:t> </a:t>
            </a:r>
            <a:r>
              <a:rPr lang="ru-RU" dirty="0" err="1"/>
              <a:t>даних</a:t>
            </a:r>
            <a:r>
              <a:rPr lang="ru-RU" dirty="0"/>
              <a:t>, </a:t>
            </a:r>
            <a:r>
              <a:rPr lang="ru-RU" dirty="0" err="1"/>
              <a:t>призначен</a:t>
            </a:r>
            <a:r>
              <a:rPr lang="uk-UA" dirty="0"/>
              <a:t>а</a:t>
            </a:r>
            <a:r>
              <a:rPr lang="ru-RU" dirty="0"/>
              <a:t> для </a:t>
            </a:r>
            <a:r>
              <a:rPr lang="ru-RU" dirty="0" err="1"/>
              <a:t>перевірки</a:t>
            </a:r>
            <a:r>
              <a:rPr lang="ru-RU" dirty="0"/>
              <a:t> </a:t>
            </a:r>
            <a:r>
              <a:rPr lang="ru-RU" dirty="0" err="1"/>
              <a:t>приналежності</a:t>
            </a:r>
            <a:r>
              <a:rPr lang="ru-RU" dirty="0"/>
              <a:t> </a:t>
            </a:r>
            <a:r>
              <a:rPr lang="ru-RU" dirty="0" err="1"/>
              <a:t>елементів</a:t>
            </a:r>
            <a:r>
              <a:rPr lang="ru-RU" dirty="0"/>
              <a:t> до </a:t>
            </a:r>
            <a:r>
              <a:rPr lang="ru-RU" dirty="0" err="1"/>
              <a:t>множини</a:t>
            </a:r>
            <a:r>
              <a:rPr lang="ru-RU" dirty="0"/>
              <a:t>. </a:t>
            </a:r>
            <a:r>
              <a:rPr lang="ru-RU" dirty="0" err="1"/>
              <a:t>Запропонована</a:t>
            </a:r>
            <a:r>
              <a:rPr lang="ru-RU" dirty="0"/>
              <a:t> Бартоном </a:t>
            </a:r>
            <a:r>
              <a:rPr lang="ru-RU" dirty="0" err="1"/>
              <a:t>Говардом</a:t>
            </a:r>
            <a:r>
              <a:rPr lang="ru-RU" dirty="0"/>
              <a:t> </a:t>
            </a:r>
            <a:r>
              <a:rPr lang="ru-RU" dirty="0" err="1"/>
              <a:t>Блумом</a:t>
            </a:r>
            <a:r>
              <a:rPr lang="ru-RU" dirty="0"/>
              <a:t> в 1970 </a:t>
            </a:r>
            <a:r>
              <a:rPr lang="ru-RU" dirty="0" err="1"/>
              <a:t>році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38200" y="6311900"/>
            <a:ext cx="4114800" cy="365125"/>
          </a:xfrm>
        </p:spPr>
        <p:txBody>
          <a:bodyPr/>
          <a:lstStyle/>
          <a:p>
            <a:r>
              <a:rPr lang="ru-RU" dirty="0" smtClean="0"/>
              <a:t>Юрченко Максим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2</a:t>
            </a:fld>
            <a:endParaRPr lang="ru-RU"/>
          </a:p>
        </p:txBody>
      </p:sp>
      <p:pic>
        <p:nvPicPr>
          <p:cNvPr id="1028" name="Picture 4" descr="Bloom filter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872" y="1690688"/>
            <a:ext cx="4959928" cy="440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03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/>
          </a:bodyPr>
          <a:lstStyle/>
          <a:p>
            <a:r>
              <a:rPr lang="ru-RU" sz="3000" dirty="0" err="1"/>
              <a:t>Порожній</a:t>
            </a:r>
            <a:r>
              <a:rPr lang="ru-RU" sz="3000" dirty="0"/>
              <a:t> </a:t>
            </a:r>
            <a:r>
              <a:rPr lang="ru-RU" sz="3000" dirty="0" err="1"/>
              <a:t>фільтр</a:t>
            </a:r>
            <a:r>
              <a:rPr lang="ru-RU" sz="3000" dirty="0"/>
              <a:t> </a:t>
            </a:r>
            <a:r>
              <a:rPr lang="ru-RU" sz="3000" dirty="0" err="1"/>
              <a:t>Bloom</a:t>
            </a:r>
            <a:r>
              <a:rPr lang="ru-RU" sz="3000" dirty="0"/>
              <a:t> - </a:t>
            </a:r>
            <a:r>
              <a:rPr lang="ru-RU" sz="3000" dirty="0" err="1"/>
              <a:t>це</a:t>
            </a:r>
            <a:r>
              <a:rPr lang="ru-RU" sz="3000" dirty="0"/>
              <a:t> </a:t>
            </a:r>
            <a:r>
              <a:rPr lang="ru-RU" sz="3000" dirty="0" err="1"/>
              <a:t>бітовий</a:t>
            </a:r>
            <a:r>
              <a:rPr lang="ru-RU" sz="3000" dirty="0"/>
              <a:t> </a:t>
            </a:r>
            <a:r>
              <a:rPr lang="ru-RU" sz="3000" dirty="0" err="1"/>
              <a:t>масив</a:t>
            </a:r>
            <a:r>
              <a:rPr lang="ru-RU" sz="3000" dirty="0"/>
              <a:t> з m </a:t>
            </a:r>
            <a:r>
              <a:rPr lang="ru-RU" sz="3000" dirty="0" err="1"/>
              <a:t>бітів</a:t>
            </a:r>
            <a:r>
              <a:rPr lang="ru-RU" sz="3000" dirty="0"/>
              <a:t>, </a:t>
            </a:r>
            <a:r>
              <a:rPr lang="ru-RU" sz="3000" dirty="0" err="1"/>
              <a:t>всі</a:t>
            </a:r>
            <a:r>
              <a:rPr lang="ru-RU" sz="3000" dirty="0"/>
              <a:t> </a:t>
            </a:r>
            <a:r>
              <a:rPr lang="ru-RU" sz="3000" dirty="0" err="1"/>
              <a:t>встановлені</a:t>
            </a:r>
            <a:r>
              <a:rPr lang="ru-RU" sz="3000" dirty="0"/>
              <a:t> в 0. </a:t>
            </a:r>
            <a:r>
              <a:rPr lang="ru-RU" sz="3000" dirty="0" err="1"/>
              <a:t>Також</a:t>
            </a:r>
            <a:r>
              <a:rPr lang="ru-RU" sz="3000" dirty="0"/>
              <a:t> </a:t>
            </a:r>
            <a:r>
              <a:rPr lang="ru-RU" sz="3000" dirty="0" err="1"/>
              <a:t>має</a:t>
            </a:r>
            <a:r>
              <a:rPr lang="ru-RU" sz="3000" dirty="0"/>
              <a:t> бути </a:t>
            </a:r>
            <a:r>
              <a:rPr lang="ru-RU" sz="3000" dirty="0" err="1"/>
              <a:t>визначено</a:t>
            </a:r>
            <a:r>
              <a:rPr lang="ru-RU" sz="3000" dirty="0"/>
              <a:t> k </a:t>
            </a:r>
            <a:r>
              <a:rPr lang="ru-RU" sz="3000" dirty="0" err="1"/>
              <a:t>різних</a:t>
            </a:r>
            <a:r>
              <a:rPr lang="ru-RU" sz="3000" dirty="0"/>
              <a:t> </a:t>
            </a:r>
            <a:r>
              <a:rPr lang="ru-RU" sz="3000" dirty="0" err="1"/>
              <a:t>хеш-функцій</a:t>
            </a:r>
            <a:r>
              <a:rPr lang="ru-RU" sz="3000" dirty="0"/>
              <a:t>, </a:t>
            </a:r>
            <a:r>
              <a:rPr lang="ru-RU" sz="3000" dirty="0" err="1"/>
              <a:t>кожна</a:t>
            </a:r>
            <a:r>
              <a:rPr lang="ru-RU" sz="3000" dirty="0"/>
              <a:t> з </a:t>
            </a:r>
            <a:r>
              <a:rPr lang="ru-RU" sz="3000" dirty="0" err="1"/>
              <a:t>яких</a:t>
            </a:r>
            <a:r>
              <a:rPr lang="ru-RU" sz="3000" dirty="0"/>
              <a:t> </a:t>
            </a:r>
            <a:r>
              <a:rPr lang="ru-RU" sz="3000" dirty="0" err="1"/>
              <a:t>відображає</a:t>
            </a:r>
            <a:r>
              <a:rPr lang="ru-RU" sz="3000" dirty="0"/>
              <a:t> </a:t>
            </a:r>
            <a:r>
              <a:rPr lang="ru-RU" sz="3000" dirty="0" err="1"/>
              <a:t>або</a:t>
            </a:r>
            <a:r>
              <a:rPr lang="ru-RU" sz="3000" dirty="0"/>
              <a:t> </a:t>
            </a:r>
            <a:r>
              <a:rPr lang="ru-RU" sz="3000" dirty="0" err="1"/>
              <a:t>хешує</a:t>
            </a:r>
            <a:r>
              <a:rPr lang="ru-RU" sz="3000" dirty="0"/>
              <a:t> </a:t>
            </a:r>
            <a:r>
              <a:rPr lang="ru-RU" sz="3000" dirty="0" err="1"/>
              <a:t>якийсь</a:t>
            </a:r>
            <a:r>
              <a:rPr lang="ru-RU" sz="3000" dirty="0"/>
              <a:t> </a:t>
            </a:r>
            <a:r>
              <a:rPr lang="ru-RU" sz="3000" dirty="0" err="1"/>
              <a:t>елемент</a:t>
            </a:r>
            <a:r>
              <a:rPr lang="ru-RU" sz="3000" dirty="0"/>
              <a:t> набору в </a:t>
            </a:r>
            <a:r>
              <a:rPr lang="ru-RU" sz="3000" dirty="0" smtClean="0"/>
              <a:t>одну </a:t>
            </a:r>
            <a:r>
              <a:rPr lang="ru-RU" sz="3000" dirty="0"/>
              <a:t>з m-</a:t>
            </a:r>
            <a:r>
              <a:rPr lang="ru-RU" sz="3000" dirty="0" err="1"/>
              <a:t>позицій</a:t>
            </a:r>
            <a:r>
              <a:rPr lang="ru-RU" sz="3000" dirty="0"/>
              <a:t> </a:t>
            </a:r>
            <a:r>
              <a:rPr lang="ru-RU" sz="3000" dirty="0" err="1"/>
              <a:t>масиву</a:t>
            </a:r>
            <a:r>
              <a:rPr lang="ru-RU" sz="3000" dirty="0"/>
              <a:t>, </a:t>
            </a:r>
            <a:r>
              <a:rPr lang="ru-RU" sz="3000" dirty="0" err="1"/>
              <a:t>створюючи</a:t>
            </a:r>
            <a:r>
              <a:rPr lang="ru-RU" sz="3000" dirty="0"/>
              <a:t> </a:t>
            </a:r>
            <a:r>
              <a:rPr lang="ru-RU" sz="3000" dirty="0" err="1"/>
              <a:t>рівномірний</a:t>
            </a:r>
            <a:r>
              <a:rPr lang="ru-RU" sz="3000" dirty="0"/>
              <a:t> </a:t>
            </a:r>
            <a:r>
              <a:rPr lang="ru-RU" sz="3000" dirty="0" err="1" smtClean="0"/>
              <a:t>випадковий</a:t>
            </a:r>
            <a:r>
              <a:rPr lang="ru-RU" sz="3000" dirty="0" smtClean="0"/>
              <a:t> </a:t>
            </a:r>
            <a:r>
              <a:rPr lang="ru-RU" sz="3000" dirty="0" err="1"/>
              <a:t>розподіл</a:t>
            </a:r>
            <a:r>
              <a:rPr lang="ru-RU" sz="3000" dirty="0" smtClean="0"/>
              <a:t>.</a:t>
            </a:r>
            <a:endParaRPr lang="en-US" sz="3000" dirty="0" smtClean="0"/>
          </a:p>
          <a:p>
            <a:r>
              <a:rPr lang="ru-RU" dirty="0"/>
              <a:t>Як правило, k - </a:t>
            </a:r>
            <a:r>
              <a:rPr lang="ru-RU" dirty="0" err="1"/>
              <a:t>це</a:t>
            </a:r>
            <a:r>
              <a:rPr lang="ru-RU" dirty="0"/>
              <a:t> мала константа, яка </a:t>
            </a:r>
            <a:r>
              <a:rPr lang="ru-RU" dirty="0" err="1"/>
              <a:t>залежить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бажаної</a:t>
            </a:r>
            <a:r>
              <a:rPr lang="ru-RU" dirty="0"/>
              <a:t> </a:t>
            </a:r>
            <a:r>
              <a:rPr lang="ru-RU" dirty="0" err="1"/>
              <a:t>частоти</a:t>
            </a:r>
            <a:r>
              <a:rPr lang="ru-RU" dirty="0"/>
              <a:t> </a:t>
            </a:r>
            <a:r>
              <a:rPr lang="ru-RU" dirty="0" err="1" smtClean="0"/>
              <a:t>помилкових</a:t>
            </a:r>
            <a:r>
              <a:rPr lang="ru-RU" dirty="0" smtClean="0"/>
              <a:t> </a:t>
            </a:r>
            <a:r>
              <a:rPr lang="ru-RU" dirty="0" err="1" smtClean="0"/>
              <a:t>подій</a:t>
            </a:r>
            <a:r>
              <a:rPr lang="ru-RU" dirty="0" smtClean="0"/>
              <a:t>, </a:t>
            </a:r>
            <a:r>
              <a:rPr lang="ru-RU" dirty="0" err="1"/>
              <a:t>тоді</a:t>
            </a:r>
            <a:r>
              <a:rPr lang="ru-RU" dirty="0"/>
              <a:t> як m </a:t>
            </a:r>
            <a:r>
              <a:rPr lang="ru-RU" dirty="0" err="1"/>
              <a:t>пропорційна</a:t>
            </a:r>
            <a:r>
              <a:rPr lang="ru-RU" dirty="0"/>
              <a:t> k та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елементів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потрібно</a:t>
            </a:r>
            <a:r>
              <a:rPr lang="ru-RU" dirty="0"/>
              <a:t> </a:t>
            </a:r>
            <a:r>
              <a:rPr lang="ru-RU" dirty="0" err="1"/>
              <a:t>додати</a:t>
            </a:r>
            <a:r>
              <a:rPr lang="ru-RU" dirty="0"/>
              <a:t>.</a:t>
            </a:r>
            <a:endParaRPr lang="ru-RU" sz="3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38200" y="6356349"/>
            <a:ext cx="4114800" cy="365125"/>
          </a:xfrm>
        </p:spPr>
        <p:txBody>
          <a:bodyPr/>
          <a:lstStyle/>
          <a:p>
            <a:r>
              <a:rPr lang="ru-RU" dirty="0" smtClean="0"/>
              <a:t>Юрченко Максим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35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127" y="157019"/>
            <a:ext cx="10762673" cy="1145308"/>
          </a:xfrm>
        </p:spPr>
        <p:txBody>
          <a:bodyPr/>
          <a:lstStyle/>
          <a:p>
            <a:r>
              <a:rPr lang="uk-UA" dirty="0" smtClean="0"/>
              <a:t>Операції, що підтримує фільтр </a:t>
            </a:r>
            <a:r>
              <a:rPr lang="uk-UA" dirty="0" err="1" smtClean="0"/>
              <a:t>Блума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918296" y="6356350"/>
            <a:ext cx="4114800" cy="365125"/>
          </a:xfrm>
        </p:spPr>
        <p:txBody>
          <a:bodyPr/>
          <a:lstStyle/>
          <a:p>
            <a:r>
              <a:rPr lang="ru-RU" dirty="0" smtClean="0"/>
              <a:t>Юрченко Максим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4</a:t>
            </a:fld>
            <a:endParaRPr lang="ru-RU"/>
          </a:p>
        </p:txBody>
      </p:sp>
      <p:pic>
        <p:nvPicPr>
          <p:cNvPr id="2050" name="Picture 2" descr="The Bloom filter concept: adding two elements. K = 3 hash functions. | 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96" y="1650922"/>
            <a:ext cx="4508789" cy="390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41237" y="5770229"/>
            <a:ext cx="3112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Додавання</a:t>
            </a:r>
            <a:r>
              <a:rPr lang="ru-RU" dirty="0" smtClean="0"/>
              <a:t> </a:t>
            </a:r>
            <a:r>
              <a:rPr lang="ru-RU" dirty="0" err="1" smtClean="0"/>
              <a:t>елементу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541818" y="2022764"/>
            <a:ext cx="6382327" cy="35306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49128" y="5770229"/>
            <a:ext cx="3112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Пошук</a:t>
            </a:r>
            <a:r>
              <a:rPr lang="ru-RU" dirty="0" smtClean="0"/>
              <a:t> </a:t>
            </a:r>
            <a:r>
              <a:rPr lang="ru-RU" dirty="0" err="1" smtClean="0"/>
              <a:t>елементу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13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Видалення</a:t>
            </a:r>
            <a:r>
              <a:rPr lang="ru-RU" dirty="0" smtClean="0"/>
              <a:t> </a:t>
            </a:r>
            <a:r>
              <a:rPr lang="ru-RU" dirty="0" err="1" smtClean="0"/>
              <a:t>елементу</a:t>
            </a:r>
            <a:r>
              <a:rPr lang="ru-RU" dirty="0" smtClean="0"/>
              <a:t> з </a:t>
            </a:r>
            <a:r>
              <a:rPr lang="uk-UA" dirty="0" smtClean="0"/>
              <a:t>фільтру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Видалити</a:t>
            </a:r>
            <a:r>
              <a:rPr lang="ru-RU" dirty="0" smtClean="0"/>
              <a:t> </a:t>
            </a:r>
            <a:r>
              <a:rPr lang="ru-RU" dirty="0" err="1" smtClean="0"/>
              <a:t>елемент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простого </a:t>
            </a:r>
            <a:r>
              <a:rPr lang="ru-RU" dirty="0" err="1" smtClean="0"/>
              <a:t>фільтра</a:t>
            </a:r>
            <a:r>
              <a:rPr lang="ru-RU" dirty="0" smtClean="0"/>
              <a:t> </a:t>
            </a:r>
            <a:r>
              <a:rPr lang="ru-RU" dirty="0" err="1" smtClean="0"/>
              <a:t>Bloom</a:t>
            </a:r>
            <a:r>
              <a:rPr lang="ru-RU" dirty="0" smtClean="0"/>
              <a:t> </a:t>
            </a:r>
            <a:r>
              <a:rPr lang="ru-RU" dirty="0" err="1" smtClean="0"/>
              <a:t>неможливо</a:t>
            </a:r>
            <a:r>
              <a:rPr lang="ru-RU" dirty="0" smtClean="0"/>
              <a:t>, </a:t>
            </a:r>
            <a:r>
              <a:rPr lang="ru-RU" dirty="0" err="1" smtClean="0"/>
              <a:t>оскільки</a:t>
            </a:r>
            <a:r>
              <a:rPr lang="ru-RU" dirty="0" smtClean="0"/>
              <a:t> </a:t>
            </a:r>
            <a:r>
              <a:rPr lang="ru-RU" dirty="0" err="1" smtClean="0"/>
              <a:t>немає</a:t>
            </a:r>
            <a:r>
              <a:rPr lang="ru-RU" dirty="0" smtClean="0"/>
              <a:t> </a:t>
            </a:r>
            <a:r>
              <a:rPr lang="ru-RU" dirty="0" err="1" smtClean="0"/>
              <a:t>можливості</a:t>
            </a:r>
            <a:r>
              <a:rPr lang="ru-RU" dirty="0" smtClean="0"/>
              <a:t> </a:t>
            </a:r>
            <a:r>
              <a:rPr lang="ru-RU" dirty="0" err="1" smtClean="0"/>
              <a:t>визначити</a:t>
            </a:r>
            <a:r>
              <a:rPr lang="ru-RU" dirty="0" smtClean="0"/>
              <a:t>, </a:t>
            </a:r>
            <a:r>
              <a:rPr lang="ru-RU" dirty="0" err="1" smtClean="0"/>
              <a:t>який</a:t>
            </a:r>
            <a:r>
              <a:rPr lang="ru-RU" dirty="0" smtClean="0"/>
              <a:t> з k </a:t>
            </a:r>
            <a:r>
              <a:rPr lang="ru-RU" dirty="0" err="1" smtClean="0"/>
              <a:t>бітів</a:t>
            </a:r>
            <a:r>
              <a:rPr lang="ru-RU" dirty="0" smtClean="0"/>
              <a:t>, для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відображається</a:t>
            </a:r>
            <a:r>
              <a:rPr lang="ru-RU" dirty="0" smtClean="0"/>
              <a:t>, </a:t>
            </a:r>
            <a:r>
              <a:rPr lang="ru-RU" dirty="0" err="1" smtClean="0"/>
              <a:t>слід</a:t>
            </a:r>
            <a:r>
              <a:rPr lang="ru-RU" dirty="0" smtClean="0"/>
              <a:t> </a:t>
            </a:r>
            <a:r>
              <a:rPr lang="ru-RU" dirty="0" err="1" smtClean="0"/>
              <a:t>очистити</a:t>
            </a:r>
            <a:r>
              <a:rPr lang="ru-RU" dirty="0" smtClean="0"/>
              <a:t>. </a:t>
            </a:r>
            <a:endParaRPr lang="en-US" dirty="0" smtClean="0"/>
          </a:p>
          <a:p>
            <a:r>
              <a:rPr lang="ru-RU" dirty="0" err="1" smtClean="0"/>
              <a:t>Встановлення</a:t>
            </a:r>
            <a:r>
              <a:rPr lang="ru-RU" dirty="0" smtClean="0"/>
              <a:t> будь-</a:t>
            </a:r>
            <a:r>
              <a:rPr lang="ru-RU" dirty="0" err="1" smtClean="0"/>
              <a:t>якого</a:t>
            </a:r>
            <a:r>
              <a:rPr lang="ru-RU" dirty="0" smtClean="0"/>
              <a:t> з </a:t>
            </a:r>
            <a:r>
              <a:rPr lang="ru-RU" dirty="0" err="1" smtClean="0"/>
              <a:t>цих</a:t>
            </a:r>
            <a:r>
              <a:rPr lang="ru-RU" dirty="0" smtClean="0"/>
              <a:t> k </a:t>
            </a:r>
            <a:r>
              <a:rPr lang="ru-RU" dirty="0" err="1" smtClean="0"/>
              <a:t>бітів</a:t>
            </a:r>
            <a:r>
              <a:rPr lang="ru-RU" dirty="0" smtClean="0"/>
              <a:t> на нуль </a:t>
            </a:r>
            <a:r>
              <a:rPr lang="ru-RU" dirty="0" err="1" smtClean="0"/>
              <a:t>достатньо</a:t>
            </a:r>
            <a:r>
              <a:rPr lang="ru-RU" dirty="0" smtClean="0"/>
              <a:t> для </a:t>
            </a:r>
            <a:r>
              <a:rPr lang="ru-RU" dirty="0" err="1" smtClean="0"/>
              <a:t>видалення</a:t>
            </a:r>
            <a:r>
              <a:rPr lang="ru-RU" dirty="0" smtClean="0"/>
              <a:t> </a:t>
            </a:r>
            <a:r>
              <a:rPr lang="ru-RU" dirty="0" err="1" smtClean="0"/>
              <a:t>елемента</a:t>
            </a:r>
            <a:r>
              <a:rPr lang="ru-RU" dirty="0" smtClean="0"/>
              <a:t>, </a:t>
            </a:r>
            <a:r>
              <a:rPr lang="ru-RU" dirty="0" err="1" smtClean="0"/>
              <a:t>воно</a:t>
            </a:r>
            <a:r>
              <a:rPr lang="ru-RU" dirty="0" smtClean="0"/>
              <a:t>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видалить</a:t>
            </a:r>
            <a:r>
              <a:rPr lang="ru-RU" dirty="0" smtClean="0"/>
              <a:t> будь-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інші</a:t>
            </a:r>
            <a:r>
              <a:rPr lang="ru-RU" dirty="0" smtClean="0"/>
              <a:t> </a:t>
            </a:r>
            <a:r>
              <a:rPr lang="ru-RU" dirty="0" err="1" smtClean="0"/>
              <a:t>елементи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випадково</a:t>
            </a:r>
            <a:r>
              <a:rPr lang="ru-RU" dirty="0" smtClean="0"/>
              <a:t> </a:t>
            </a:r>
            <a:r>
              <a:rPr lang="ru-RU" dirty="0" err="1" smtClean="0"/>
              <a:t>зіставляються</a:t>
            </a:r>
            <a:r>
              <a:rPr lang="ru-RU" dirty="0" smtClean="0"/>
              <a:t> з </a:t>
            </a:r>
            <a:r>
              <a:rPr lang="ru-RU" dirty="0" err="1" smtClean="0"/>
              <a:t>цим</a:t>
            </a:r>
            <a:r>
              <a:rPr lang="ru-RU" dirty="0" smtClean="0"/>
              <a:t> </a:t>
            </a:r>
            <a:r>
              <a:rPr lang="ru-RU" dirty="0" err="1" smtClean="0"/>
              <a:t>бітом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38200" y="6356349"/>
            <a:ext cx="4114800" cy="365125"/>
          </a:xfrm>
        </p:spPr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47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Переваги та недоліки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Фільтр</a:t>
            </a:r>
            <a:r>
              <a:rPr lang="ru-RU" dirty="0"/>
              <a:t> </a:t>
            </a:r>
            <a:r>
              <a:rPr lang="ru-RU" dirty="0" err="1"/>
              <a:t>Блум</a:t>
            </a:r>
            <a:r>
              <a:rPr lang="uk-UA" dirty="0"/>
              <a:t>а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важливу</a:t>
            </a:r>
            <a:r>
              <a:rPr lang="ru-RU" dirty="0"/>
              <a:t> </a:t>
            </a:r>
            <a:r>
              <a:rPr lang="ru-RU" dirty="0" err="1"/>
              <a:t>перевагу</a:t>
            </a:r>
            <a:r>
              <a:rPr lang="ru-RU" dirty="0"/>
              <a:t>: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економить</a:t>
            </a:r>
            <a:r>
              <a:rPr lang="ru-RU" dirty="0"/>
              <a:t> </a:t>
            </a:r>
            <a:r>
              <a:rPr lang="ru-RU" dirty="0" err="1"/>
              <a:t>пам'ять</a:t>
            </a:r>
            <a:r>
              <a:rPr lang="ru-RU" dirty="0"/>
              <a:t> і </a:t>
            </a:r>
            <a:r>
              <a:rPr lang="ru-RU" dirty="0" err="1"/>
              <a:t>збільшує</a:t>
            </a:r>
            <a:r>
              <a:rPr lang="ru-RU" dirty="0"/>
              <a:t> </a:t>
            </a:r>
            <a:r>
              <a:rPr lang="ru-RU" dirty="0" err="1"/>
              <a:t>швидкість</a:t>
            </a:r>
            <a:r>
              <a:rPr lang="ru-RU" dirty="0"/>
              <a:t> </a:t>
            </a:r>
            <a:r>
              <a:rPr lang="ru-RU" dirty="0" err="1"/>
              <a:t>перевірки</a:t>
            </a:r>
            <a:r>
              <a:rPr lang="ru-RU" dirty="0"/>
              <a:t> </a:t>
            </a:r>
            <a:r>
              <a:rPr lang="ru-RU" dirty="0" err="1"/>
              <a:t>інформації</a:t>
            </a:r>
            <a:r>
              <a:rPr lang="ru-RU" dirty="0"/>
              <a:t> про </a:t>
            </a:r>
            <a:r>
              <a:rPr lang="ru-RU" dirty="0" err="1"/>
              <a:t>наявність</a:t>
            </a:r>
            <a:r>
              <a:rPr lang="ru-RU" dirty="0"/>
              <a:t> конкретного </a:t>
            </a:r>
            <a:r>
              <a:rPr lang="ru-RU" dirty="0" err="1"/>
              <a:t>об'єкта</a:t>
            </a:r>
            <a:r>
              <a:rPr lang="ru-RU" dirty="0"/>
              <a:t>. Але через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проявляється</a:t>
            </a:r>
            <a:r>
              <a:rPr lang="ru-RU" dirty="0"/>
              <a:t> </a:t>
            </a:r>
            <a:r>
              <a:rPr lang="ru-RU" dirty="0" err="1"/>
              <a:t>значний</a:t>
            </a:r>
            <a:r>
              <a:rPr lang="ru-RU" dirty="0"/>
              <a:t> </a:t>
            </a:r>
            <a:r>
              <a:rPr lang="ru-RU" dirty="0" err="1"/>
              <a:t>недолік</a:t>
            </a:r>
            <a:r>
              <a:rPr lang="ru-RU" dirty="0"/>
              <a:t>.</a:t>
            </a:r>
          </a:p>
          <a:p>
            <a:r>
              <a:rPr lang="ru-RU" dirty="0" err="1"/>
              <a:t>Фільтр</a:t>
            </a:r>
            <a:r>
              <a:rPr lang="ru-RU" dirty="0"/>
              <a:t> </a:t>
            </a:r>
            <a:r>
              <a:rPr lang="ru-RU" dirty="0" err="1"/>
              <a:t>працює</a:t>
            </a:r>
            <a:r>
              <a:rPr lang="ru-RU" dirty="0"/>
              <a:t> з </a:t>
            </a:r>
            <a:r>
              <a:rPr lang="ru-RU" dirty="0" err="1"/>
              <a:t>непрямими</a:t>
            </a:r>
            <a:r>
              <a:rPr lang="ru-RU" dirty="0"/>
              <a:t> </a:t>
            </a:r>
            <a:r>
              <a:rPr lang="ru-RU" dirty="0" err="1"/>
              <a:t>даними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обчислюються</a:t>
            </a:r>
            <a:r>
              <a:rPr lang="ru-RU" dirty="0"/>
              <a:t> на </a:t>
            </a:r>
            <a:r>
              <a:rPr lang="ru-RU" dirty="0" err="1"/>
              <a:t>основі</a:t>
            </a:r>
            <a:r>
              <a:rPr lang="ru-RU" dirty="0"/>
              <a:t> </a:t>
            </a:r>
            <a:r>
              <a:rPr lang="ru-RU" dirty="0" err="1"/>
              <a:t>хеш-функцій</a:t>
            </a:r>
            <a:r>
              <a:rPr lang="ru-RU" dirty="0"/>
              <a:t>. Вони </a:t>
            </a:r>
            <a:r>
              <a:rPr lang="ru-RU" dirty="0" err="1"/>
              <a:t>піддаються</a:t>
            </a:r>
            <a:r>
              <a:rPr lang="ru-RU" dirty="0"/>
              <a:t> </a:t>
            </a:r>
            <a:r>
              <a:rPr lang="ru-RU" dirty="0" err="1"/>
              <a:t>колізіям</a:t>
            </a:r>
            <a:r>
              <a:rPr lang="ru-RU" dirty="0"/>
              <a:t> — коли за </a:t>
            </a:r>
            <a:r>
              <a:rPr lang="ru-RU" dirty="0" err="1"/>
              <a:t>різних</a:t>
            </a:r>
            <a:r>
              <a:rPr lang="ru-RU" dirty="0"/>
              <a:t> </a:t>
            </a:r>
            <a:r>
              <a:rPr lang="ru-RU" dirty="0" err="1"/>
              <a:t>вхідних</a:t>
            </a:r>
            <a:r>
              <a:rPr lang="ru-RU" dirty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певною</a:t>
            </a:r>
            <a:r>
              <a:rPr lang="ru-RU" dirty="0"/>
              <a:t> частотою </a:t>
            </a:r>
            <a:r>
              <a:rPr lang="ru-RU" dirty="0" err="1"/>
              <a:t>видаються</a:t>
            </a:r>
            <a:r>
              <a:rPr lang="ru-RU" dirty="0"/>
              <a:t> </a:t>
            </a:r>
            <a:r>
              <a:rPr lang="ru-RU" dirty="0" err="1"/>
              <a:t>однакові</a:t>
            </a:r>
            <a:r>
              <a:rPr lang="ru-RU" dirty="0"/>
              <a:t> </a:t>
            </a:r>
            <a:r>
              <a:rPr lang="ru-RU" dirty="0" err="1"/>
              <a:t>відповіді</a:t>
            </a:r>
            <a:r>
              <a:rPr lang="ru-RU" dirty="0"/>
              <a:t>.</a:t>
            </a:r>
          </a:p>
          <a:p>
            <a:r>
              <a:rPr lang="ru-RU" dirty="0"/>
              <a:t>Через </a:t>
            </a:r>
            <a:r>
              <a:rPr lang="ru-RU" dirty="0" err="1" smtClean="0"/>
              <a:t>цей</a:t>
            </a:r>
            <a:r>
              <a:rPr lang="ru-RU" dirty="0" smtClean="0"/>
              <a:t> </a:t>
            </a:r>
            <a:r>
              <a:rPr lang="ru-RU" dirty="0" err="1"/>
              <a:t>недолік</a:t>
            </a:r>
            <a:r>
              <a:rPr lang="ru-RU" dirty="0"/>
              <a:t> у </a:t>
            </a:r>
            <a:r>
              <a:rPr lang="ru-RU" dirty="0" err="1"/>
              <a:t>фільтра</a:t>
            </a:r>
            <a:r>
              <a:rPr lang="ru-RU" dirty="0"/>
              <a:t> </a:t>
            </a:r>
            <a:r>
              <a:rPr lang="ru-RU" dirty="0" err="1"/>
              <a:t>Блума</a:t>
            </a:r>
            <a:r>
              <a:rPr lang="ru-RU" dirty="0"/>
              <a:t> </a:t>
            </a:r>
            <a:r>
              <a:rPr lang="ru-RU" dirty="0" err="1"/>
              <a:t>з'являється</a:t>
            </a:r>
            <a:r>
              <a:rPr lang="ru-RU" dirty="0"/>
              <a:t> </a:t>
            </a:r>
            <a:r>
              <a:rPr lang="ru-RU" dirty="0" err="1"/>
              <a:t>обмеження</a:t>
            </a:r>
            <a:r>
              <a:rPr lang="ru-RU" dirty="0"/>
              <a:t> - </a:t>
            </a:r>
            <a:r>
              <a:rPr lang="ru-RU" dirty="0" err="1"/>
              <a:t>ймовірність</a:t>
            </a:r>
            <a:r>
              <a:rPr lang="ru-RU" dirty="0"/>
              <a:t> </a:t>
            </a:r>
            <a:r>
              <a:rPr lang="ru-RU" dirty="0" err="1"/>
              <a:t>помилки</a:t>
            </a:r>
            <a:r>
              <a:rPr lang="ru-RU" dirty="0"/>
              <a:t>. </a:t>
            </a:r>
            <a:r>
              <a:rPr lang="ru-RU" dirty="0" err="1"/>
              <a:t>Фільтр</a:t>
            </a:r>
            <a:r>
              <a:rPr lang="ru-RU" dirty="0"/>
              <a:t> </a:t>
            </a:r>
            <a:r>
              <a:rPr lang="ru-RU" dirty="0" err="1"/>
              <a:t>відповідає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об'єкт</a:t>
            </a:r>
            <a:r>
              <a:rPr lang="ru-RU" dirty="0"/>
              <a:t>, </a:t>
            </a:r>
            <a:r>
              <a:rPr lang="ru-RU" dirty="0" err="1"/>
              <a:t>можливо</a:t>
            </a:r>
            <a:r>
              <a:rPr lang="ru-RU" dirty="0"/>
              <a:t>, є, </a:t>
            </a:r>
            <a:r>
              <a:rPr lang="ru-RU" dirty="0" err="1"/>
              <a:t>хоча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немає</a:t>
            </a:r>
            <a:r>
              <a:rPr lang="ru-RU" dirty="0"/>
              <a:t> у </a:t>
            </a:r>
            <a:r>
              <a:rPr lang="ru-RU" dirty="0" err="1"/>
              <a:t>початковій</a:t>
            </a:r>
            <a:r>
              <a:rPr lang="ru-RU" dirty="0"/>
              <a:t> </a:t>
            </a:r>
            <a:r>
              <a:rPr lang="ru-RU" dirty="0" err="1"/>
              <a:t>послідовності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38200" y="6304395"/>
            <a:ext cx="4114800" cy="365125"/>
          </a:xfrm>
        </p:spPr>
        <p:txBody>
          <a:bodyPr/>
          <a:lstStyle/>
          <a:p>
            <a:r>
              <a:rPr lang="ru-RU" smtClean="0"/>
              <a:t>Юрченко Максим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8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Використання фільтру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Комп'ютерні</a:t>
            </a:r>
            <a:r>
              <a:rPr lang="ru-RU" dirty="0"/>
              <a:t> </a:t>
            </a:r>
            <a:r>
              <a:rPr lang="ru-RU" dirty="0" err="1"/>
              <a:t>програми</a:t>
            </a:r>
            <a:r>
              <a:rPr lang="ru-RU" dirty="0"/>
              <a:t> для </a:t>
            </a:r>
            <a:r>
              <a:rPr lang="ru-RU" dirty="0" err="1"/>
              <a:t>перевірки</a:t>
            </a:r>
            <a:r>
              <a:rPr lang="ru-RU" dirty="0"/>
              <a:t> </a:t>
            </a:r>
            <a:r>
              <a:rPr lang="ru-RU" dirty="0" err="1"/>
              <a:t>орфографії</a:t>
            </a:r>
            <a:r>
              <a:rPr lang="ru-RU" dirty="0"/>
              <a:t>.</a:t>
            </a:r>
          </a:p>
          <a:p>
            <a:r>
              <a:rPr lang="ru-RU" dirty="0" err="1"/>
              <a:t>Біткойн</a:t>
            </a:r>
            <a:r>
              <a:rPr lang="ru-RU" dirty="0"/>
              <a:t> </a:t>
            </a:r>
            <a:r>
              <a:rPr lang="ru-RU" dirty="0" err="1"/>
              <a:t>використовував</a:t>
            </a:r>
            <a:r>
              <a:rPr lang="ru-RU" dirty="0"/>
              <a:t> </a:t>
            </a:r>
            <a:r>
              <a:rPr lang="ru-RU" dirty="0" err="1"/>
              <a:t>фільтри</a:t>
            </a:r>
            <a:r>
              <a:rPr lang="ru-RU" dirty="0"/>
              <a:t> </a:t>
            </a:r>
            <a:r>
              <a:rPr lang="ru-RU" dirty="0" err="1"/>
              <a:t>Блума</a:t>
            </a:r>
            <a:r>
              <a:rPr lang="ru-RU" dirty="0"/>
              <a:t> для </a:t>
            </a:r>
            <a:r>
              <a:rPr lang="ru-RU" dirty="0" err="1"/>
              <a:t>прискорення</a:t>
            </a:r>
            <a:r>
              <a:rPr lang="ru-RU" dirty="0"/>
              <a:t> </a:t>
            </a:r>
            <a:r>
              <a:rPr lang="ru-RU" dirty="0" err="1"/>
              <a:t>синхронізації</a:t>
            </a:r>
            <a:r>
              <a:rPr lang="ru-RU" dirty="0"/>
              <a:t> </a:t>
            </a:r>
            <a:r>
              <a:rPr lang="ru-RU" dirty="0" err="1"/>
              <a:t>гаманця</a:t>
            </a:r>
            <a:r>
              <a:rPr lang="ru-RU" dirty="0"/>
              <a:t>, доки не </a:t>
            </a:r>
            <a:r>
              <a:rPr lang="ru-RU" dirty="0" err="1"/>
              <a:t>було</a:t>
            </a:r>
            <a:r>
              <a:rPr lang="ru-RU" dirty="0"/>
              <a:t> </a:t>
            </a:r>
            <a:r>
              <a:rPr lang="ru-RU" dirty="0" err="1"/>
              <a:t>виявлено</a:t>
            </a:r>
            <a:r>
              <a:rPr lang="ru-RU" dirty="0"/>
              <a:t> </a:t>
            </a:r>
            <a:r>
              <a:rPr lang="ru-RU" dirty="0" err="1"/>
              <a:t>вразливість</a:t>
            </a:r>
            <a:r>
              <a:rPr lang="ru-RU" dirty="0"/>
              <a:t> </a:t>
            </a:r>
            <a:r>
              <a:rPr lang="ru-RU" dirty="0" err="1" smtClean="0"/>
              <a:t>конфіденційності</a:t>
            </a:r>
            <a:r>
              <a:rPr lang="ru-RU" dirty="0" smtClean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реалізації</a:t>
            </a:r>
            <a:r>
              <a:rPr lang="ru-RU" dirty="0"/>
              <a:t> </a:t>
            </a:r>
            <a:r>
              <a:rPr lang="ru-RU" dirty="0" err="1"/>
              <a:t>фільтрів</a:t>
            </a:r>
            <a:r>
              <a:rPr lang="ru-RU" dirty="0"/>
              <a:t> </a:t>
            </a:r>
            <a:r>
              <a:rPr lang="ru-RU" dirty="0" err="1"/>
              <a:t>Блума</a:t>
            </a:r>
            <a:r>
              <a:rPr lang="ru-RU" dirty="0"/>
              <a:t>.</a:t>
            </a:r>
            <a:r>
              <a:rPr lang="uk-UA" dirty="0" smtClean="0"/>
              <a:t> </a:t>
            </a:r>
          </a:p>
          <a:p>
            <a:r>
              <a:rPr lang="ru-RU" dirty="0" err="1"/>
              <a:t>Google</a:t>
            </a:r>
            <a:r>
              <a:rPr lang="ru-RU" dirty="0"/>
              <a:t> </a:t>
            </a:r>
            <a:r>
              <a:rPr lang="ru-RU" dirty="0" err="1"/>
              <a:t>BigTable</a:t>
            </a:r>
            <a:r>
              <a:rPr lang="ru-RU" dirty="0"/>
              <a:t> </a:t>
            </a:r>
            <a:r>
              <a:rPr lang="ru-RU" dirty="0" err="1"/>
              <a:t>використовує</a:t>
            </a:r>
            <a:r>
              <a:rPr lang="ru-RU" dirty="0"/>
              <a:t> </a:t>
            </a:r>
            <a:r>
              <a:rPr lang="ru-RU" dirty="0" err="1"/>
              <a:t>фільтри</a:t>
            </a:r>
            <a:r>
              <a:rPr lang="ru-RU" dirty="0"/>
              <a:t> </a:t>
            </a:r>
            <a:r>
              <a:rPr lang="ru-RU" dirty="0" err="1"/>
              <a:t>Блума</a:t>
            </a:r>
            <a:r>
              <a:rPr lang="ru-RU" dirty="0"/>
              <a:t> для </a:t>
            </a:r>
            <a:r>
              <a:rPr lang="ru-RU" dirty="0" err="1"/>
              <a:t>зменшення</a:t>
            </a:r>
            <a:r>
              <a:rPr lang="ru-RU" dirty="0"/>
              <a:t>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звернених</a:t>
            </a:r>
            <a:r>
              <a:rPr lang="ru-RU" dirty="0"/>
              <a:t> до </a:t>
            </a:r>
            <a:r>
              <a:rPr lang="ru-RU" dirty="0" err="1"/>
              <a:t>жорсткого</a:t>
            </a:r>
            <a:r>
              <a:rPr lang="ru-RU" dirty="0"/>
              <a:t> диска при </a:t>
            </a:r>
            <a:r>
              <a:rPr lang="ru-RU" dirty="0" err="1"/>
              <a:t>перевірці</a:t>
            </a:r>
            <a:r>
              <a:rPr lang="ru-RU" dirty="0"/>
              <a:t> </a:t>
            </a:r>
            <a:r>
              <a:rPr lang="ru-RU" dirty="0" err="1"/>
              <a:t>існування</a:t>
            </a:r>
            <a:r>
              <a:rPr lang="ru-RU" dirty="0"/>
              <a:t> </a:t>
            </a:r>
            <a:r>
              <a:rPr lang="ru-RU" dirty="0" err="1"/>
              <a:t>заданого</a:t>
            </a:r>
            <a:r>
              <a:rPr lang="ru-RU" dirty="0"/>
              <a:t> рядка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стовпця</a:t>
            </a:r>
            <a:r>
              <a:rPr lang="ru-RU" dirty="0"/>
              <a:t> у </a:t>
            </a:r>
            <a:r>
              <a:rPr lang="ru-RU" dirty="0" err="1"/>
              <a:t>таблиці</a:t>
            </a:r>
            <a:r>
              <a:rPr lang="ru-RU" dirty="0"/>
              <a:t> </a:t>
            </a:r>
            <a:r>
              <a:rPr lang="ru-RU" dirty="0" err="1"/>
              <a:t>бази</a:t>
            </a:r>
            <a:r>
              <a:rPr lang="ru-RU" dirty="0"/>
              <a:t> </a:t>
            </a:r>
            <a:r>
              <a:rPr lang="ru-RU" dirty="0" err="1"/>
              <a:t>данних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38200" y="6084094"/>
            <a:ext cx="4114800" cy="365125"/>
          </a:xfrm>
        </p:spPr>
        <p:txBody>
          <a:bodyPr/>
          <a:lstStyle/>
          <a:p>
            <a:r>
              <a:rPr lang="ru-RU" dirty="0" smtClean="0"/>
              <a:t>Юрченко Максим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16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492" y="1"/>
            <a:ext cx="10206182" cy="1219199"/>
          </a:xfrm>
        </p:spPr>
        <p:txBody>
          <a:bodyPr/>
          <a:lstStyle/>
          <a:p>
            <a:r>
              <a:rPr lang="uk-UA" dirty="0"/>
              <a:t>Складність </a:t>
            </a:r>
            <a:r>
              <a:rPr lang="uk-UA" dirty="0" smtClean="0"/>
              <a:t>алгоритму, дослідження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4957763"/>
          </a:xfrm>
        </p:spPr>
        <p:txBody>
          <a:bodyPr/>
          <a:lstStyle/>
          <a:p>
            <a:r>
              <a:rPr lang="uk-UA" dirty="0" err="1"/>
              <a:t>Теорична</a:t>
            </a:r>
            <a:r>
              <a:rPr lang="uk-UA" dirty="0"/>
              <a:t> складність алгоритму фільтр </a:t>
            </a:r>
            <a:r>
              <a:rPr lang="uk-UA" dirty="0" err="1"/>
              <a:t>Блума</a:t>
            </a:r>
            <a:r>
              <a:rPr lang="uk-UA" dirty="0"/>
              <a:t> є О(1), тобто швидкість виконання алгоритму не залежить від вхідних </a:t>
            </a:r>
            <a:r>
              <a:rPr lang="uk-UA" dirty="0" err="1"/>
              <a:t>данних</a:t>
            </a:r>
            <a:r>
              <a:rPr lang="uk-UA" dirty="0" smtClean="0"/>
              <a:t>.</a:t>
            </a:r>
          </a:p>
          <a:p>
            <a:r>
              <a:rPr lang="uk-UA" dirty="0" smtClean="0"/>
              <a:t>З таблиці дуже гарно видно, що фільтру </a:t>
            </a:r>
            <a:r>
              <a:rPr lang="uk-UA" dirty="0" err="1" smtClean="0"/>
              <a:t>Блума</a:t>
            </a:r>
            <a:r>
              <a:rPr lang="uk-UA" dirty="0" smtClean="0"/>
              <a:t> не важливо, наскільки великі вхідні данні, що </a:t>
            </a:r>
            <a:r>
              <a:rPr lang="uk-UA" dirty="0" err="1" smtClean="0"/>
              <a:t>підтвержує</a:t>
            </a:r>
            <a:r>
              <a:rPr lang="uk-UA" dirty="0" smtClean="0"/>
              <a:t> на практиці його теоретично складність О(1).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38200" y="6311900"/>
            <a:ext cx="4114800" cy="365125"/>
          </a:xfrm>
        </p:spPr>
        <p:txBody>
          <a:bodyPr/>
          <a:lstStyle/>
          <a:p>
            <a:r>
              <a:rPr lang="ru-RU" dirty="0" smtClean="0"/>
              <a:t>Юрченко Максим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8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011" y="3297381"/>
            <a:ext cx="8853589" cy="236095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48873" y="5828145"/>
            <a:ext cx="8257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Таблиця </a:t>
            </a:r>
            <a:r>
              <a:rPr lang="uk-UA" dirty="0" smtClean="0"/>
              <a:t>1 </a:t>
            </a:r>
            <a:r>
              <a:rPr lang="uk-UA" dirty="0"/>
              <a:t>– вимірювання середнього часу за 1000 фільтрацій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25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38200" y="6313632"/>
            <a:ext cx="4114800" cy="365125"/>
          </a:xfrm>
        </p:spPr>
        <p:txBody>
          <a:bodyPr/>
          <a:lstStyle/>
          <a:p>
            <a:r>
              <a:rPr lang="ru-RU" dirty="0" smtClean="0"/>
              <a:t>Юрченко Максим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797B4-B9E7-464E-850E-E21B87332529}" type="slidenum">
              <a:rPr lang="ru-RU" smtClean="0"/>
              <a:t>9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490019" y="5763491"/>
            <a:ext cx="7337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Рисунок 3.2 – графік </a:t>
            </a:r>
            <a:r>
              <a:rPr lang="uk-UA" dirty="0" smtClean="0"/>
              <a:t>вимірювань </a:t>
            </a:r>
            <a:r>
              <a:rPr lang="uk-UA" dirty="0"/>
              <a:t>середнього часу за 1000 фільтрацій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801" y="443225"/>
            <a:ext cx="6533908" cy="532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9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140</TotalTime>
  <Words>419</Words>
  <Application>Microsoft Office PowerPoint</Application>
  <PresentationFormat>Широкоэкранный</PresentationFormat>
  <Paragraphs>54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Курсова робота на тему:«Bloom filter»</vt:lpstr>
      <vt:lpstr>Теоретичні відомості:</vt:lpstr>
      <vt:lpstr> </vt:lpstr>
      <vt:lpstr>Операції, що підтримує фільтр Блума </vt:lpstr>
      <vt:lpstr>Видалення елементу з фільтру </vt:lpstr>
      <vt:lpstr>Переваги та недоліки</vt:lpstr>
      <vt:lpstr>Використання фільтру</vt:lpstr>
      <vt:lpstr>Складність алгоритму, дослідження.</vt:lpstr>
      <vt:lpstr>Презентация PowerPoint</vt:lpstr>
      <vt:lpstr>Висновки</vt:lpstr>
      <vt:lpstr>Дякую за увагу!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Курсова робота на тему: «Bloom filter»</dc:title>
  <dc:creator>Admin</dc:creator>
  <cp:lastModifiedBy>Admin</cp:lastModifiedBy>
  <cp:revision>14</cp:revision>
  <dcterms:created xsi:type="dcterms:W3CDTF">2022-12-09T14:10:36Z</dcterms:created>
  <dcterms:modified xsi:type="dcterms:W3CDTF">2022-12-09T16:31:14Z</dcterms:modified>
</cp:coreProperties>
</file>