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CACAB-9F01-49D0-93E5-127027BBB067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1AE82-8479-4137-A495-DDFA334178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419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1AE82-8479-4137-A495-DDFA3341785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5969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4CA7AB2-8BF7-4167-A064-106C44A913F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B6C5AFD-811B-4285-8B8C-57474E21FC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258" y="0"/>
            <a:ext cx="91912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57224" y="1857364"/>
            <a:ext cx="6912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/>
            <a:r>
              <a:rPr lang="uk-UA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Друковані ЗМІ</a:t>
            </a:r>
          </a:p>
          <a:p>
            <a:pPr algn="ctr"/>
            <a:r>
              <a:rPr lang="uk-UA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Іспанії</a:t>
            </a:r>
            <a:endParaRPr lang="ru-RU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992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Жіночі журнали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59936" cy="288032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de-DE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Diez </a:t>
            </a:r>
            <a:r>
              <a:rPr lang="de-DE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Minutos</a:t>
            </a:r>
            <a:endParaRPr lang="uk-UA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dirty="0" smtClean="0"/>
              <a:t>Заснований 1 вересня 1951 року, як загальний інформаційний журнал. </a:t>
            </a:r>
            <a:endParaRPr lang="uk-UA" dirty="0"/>
          </a:p>
          <a:p>
            <a:pPr marL="0" indent="0">
              <a:buNone/>
            </a:pPr>
            <a:r>
              <a:rPr lang="uk-UA" dirty="0" smtClean="0"/>
              <a:t>Зараз спеціалізується на плітках та матеріалах про зірок.</a:t>
            </a:r>
          </a:p>
          <a:p>
            <a:pPr marL="0" indent="0">
              <a:buNone/>
            </a:pPr>
            <a:r>
              <a:rPr lang="uk-UA" dirty="0" smtClean="0"/>
              <a:t>В 90-ті роки була придбана групою </a:t>
            </a:r>
            <a:r>
              <a:rPr lang="de-DE" dirty="0" err="1"/>
              <a:t>Hachette</a:t>
            </a:r>
            <a:r>
              <a:rPr lang="de-DE" dirty="0"/>
              <a:t> </a:t>
            </a:r>
            <a:r>
              <a:rPr lang="de-DE" dirty="0" err="1" smtClean="0"/>
              <a:t>Filipacchi</a:t>
            </a:r>
            <a:r>
              <a:rPr lang="uk-UA" dirty="0" smtClean="0"/>
              <a:t>. </a:t>
            </a:r>
          </a:p>
          <a:p>
            <a:pPr marL="0" indent="0">
              <a:buNone/>
            </a:pPr>
            <a:r>
              <a:rPr lang="uk-UA" dirty="0" smtClean="0"/>
              <a:t>Тираж – 239 тис.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59936" cy="272315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de-DE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Pronto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 середньому читають 3.7 млн.</a:t>
            </a:r>
          </a:p>
          <a:p>
            <a:pPr marL="0" indent="0">
              <a:buNone/>
            </a:pPr>
            <a:r>
              <a:rPr lang="uk-UA" dirty="0" smtClean="0"/>
              <a:t>Редактор – </a:t>
            </a:r>
            <a:r>
              <a:rPr lang="uk-UA" dirty="0" err="1" smtClean="0"/>
              <a:t>Антоніо</a:t>
            </a:r>
            <a:r>
              <a:rPr lang="uk-UA" dirty="0" smtClean="0"/>
              <a:t> </a:t>
            </a:r>
            <a:r>
              <a:rPr lang="uk-UA" dirty="0" err="1" smtClean="0"/>
              <a:t>Гомес</a:t>
            </a:r>
            <a:r>
              <a:rPr lang="uk-UA" dirty="0" smtClean="0"/>
              <a:t> Абат.</a:t>
            </a:r>
          </a:p>
          <a:p>
            <a:pPr marL="0" indent="0">
              <a:buNone/>
            </a:pPr>
            <a:r>
              <a:rPr lang="uk-UA" dirty="0" smtClean="0"/>
              <a:t>Теми: краса, здоров'я, кулінарія.</a:t>
            </a:r>
          </a:p>
          <a:p>
            <a:pPr marL="0" indent="0">
              <a:buNone/>
            </a:pPr>
            <a:r>
              <a:rPr lang="uk-UA" dirty="0" err="1" smtClean="0"/>
              <a:t>Штаб-вартира</a:t>
            </a:r>
            <a:r>
              <a:rPr lang="uk-UA" dirty="0" smtClean="0"/>
              <a:t> в Барселоні.</a:t>
            </a:r>
          </a:p>
          <a:p>
            <a:pPr marL="0" indent="0">
              <a:buNone/>
            </a:pPr>
            <a:r>
              <a:rPr lang="uk-UA" dirty="0" smtClean="0"/>
              <a:t>Тираж – 950 тис.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77714"/>
            <a:ext cx="2000491" cy="27540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7714"/>
            <a:ext cx="2001347" cy="27540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3559868"/>
            <a:ext cx="1944216" cy="27718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76" y="3559868"/>
            <a:ext cx="1969743" cy="27669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76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5482952" cy="900336"/>
          </a:xfrm>
        </p:spPr>
        <p:txBody>
          <a:bodyPr/>
          <a:lstStyle/>
          <a:p>
            <a:pPr algn="ctr"/>
            <a:r>
              <a:rPr lang="de-DE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 </a:t>
            </a:r>
            <a:r>
              <a:rPr lang="de-DE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Indiscreta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199" y="1052736"/>
            <a:ext cx="5592327" cy="23042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u="sng" dirty="0" smtClean="0"/>
              <a:t> - щотижневик телевізійних новин</a:t>
            </a:r>
            <a:r>
              <a:rPr lang="uk-UA" dirty="0" smtClean="0"/>
              <a:t>. </a:t>
            </a:r>
          </a:p>
          <a:p>
            <a:pPr marL="0" indent="0">
              <a:buNone/>
            </a:pPr>
            <a:r>
              <a:rPr lang="uk-UA" dirty="0" smtClean="0"/>
              <a:t>Публікувався групою </a:t>
            </a:r>
            <a:r>
              <a:rPr lang="de-DE" dirty="0" err="1"/>
              <a:t>Hachette</a:t>
            </a:r>
            <a:r>
              <a:rPr lang="de-DE" dirty="0"/>
              <a:t> </a:t>
            </a:r>
            <a:r>
              <a:rPr lang="de-DE" dirty="0" err="1" smtClean="0"/>
              <a:t>Filipacchi</a:t>
            </a:r>
            <a:r>
              <a:rPr lang="uk-UA" dirty="0" smtClean="0"/>
              <a:t> з 1985 по 2008 рік.</a:t>
            </a:r>
          </a:p>
          <a:p>
            <a:pPr marL="0" indent="0">
              <a:buNone/>
            </a:pPr>
            <a:r>
              <a:rPr lang="uk-UA" dirty="0" smtClean="0"/>
              <a:t>Став популярним у 80-ті роки завдяки своїм плакатам та наклейкам.</a:t>
            </a:r>
          </a:p>
          <a:p>
            <a:pPr marL="0" indent="0">
              <a:buNone/>
            </a:pPr>
            <a:r>
              <a:rPr lang="uk-UA" dirty="0" smtClean="0"/>
              <a:t>Тираж на </a:t>
            </a:r>
            <a:r>
              <a:rPr lang="uk-UA" dirty="0"/>
              <a:t>2008 рік - 42 </a:t>
            </a:r>
            <a:r>
              <a:rPr lang="uk-UA" dirty="0" smtClean="0"/>
              <a:t>572 примірників, </a:t>
            </a:r>
            <a:r>
              <a:rPr lang="ru-RU" dirty="0"/>
              <a:t>79 000 </a:t>
            </a:r>
            <a:r>
              <a:rPr lang="ru-RU" dirty="0" err="1" smtClean="0"/>
              <a:t>читачів</a:t>
            </a:r>
            <a:r>
              <a:rPr lang="ru-RU" dirty="0" smtClean="0"/>
              <a:t> і </a:t>
            </a:r>
            <a:r>
              <a:rPr lang="ru-RU" dirty="0" err="1" smtClean="0"/>
              <a:t>прибуток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реклами</a:t>
            </a:r>
            <a:r>
              <a:rPr lang="ru-RU" dirty="0" smtClean="0"/>
              <a:t> </a:t>
            </a:r>
            <a:r>
              <a:rPr lang="ru-RU" dirty="0"/>
              <a:t>в 4,1 млн. </a:t>
            </a:r>
            <a:r>
              <a:rPr lang="ru-RU" dirty="0" smtClean="0"/>
              <a:t>евро.</a:t>
            </a:r>
          </a:p>
          <a:p>
            <a:pPr marL="0" indent="0">
              <a:buNone/>
            </a:pPr>
            <a:r>
              <a:rPr lang="uk-UA" dirty="0" smtClean="0"/>
              <a:t>Але через конкуренцію його закрили.</a:t>
            </a:r>
          </a:p>
          <a:p>
            <a:pPr marL="0" indent="0">
              <a:buNone/>
            </a:pPr>
            <a:endParaRPr lang="uk-UA" dirty="0" smtClean="0"/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74" y="3500438"/>
            <a:ext cx="2318640" cy="31131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75" y="3456460"/>
            <a:ext cx="2264145" cy="31131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527" y="260648"/>
            <a:ext cx="2846759" cy="38028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421" y="3786190"/>
            <a:ext cx="3836864" cy="27834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443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3"/>
            <a:ext cx="8856694" cy="649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uk-UA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Щиро вдячна за увагу,</a:t>
            </a:r>
            <a:br>
              <a:rPr lang="uk-UA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</a:br>
            <a:r>
              <a:rPr lang="uk-UA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Всім життєвої наснаги!!!</a:t>
            </a:r>
            <a:endParaRPr lang="uk-UA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4003104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2000" dirty="0" smtClean="0"/>
          </a:p>
          <a:p>
            <a:pPr marL="0" indent="633413">
              <a:buNone/>
            </a:pPr>
            <a:r>
              <a:rPr lang="uk-UA" sz="2000" dirty="0" smtClean="0"/>
              <a:t>Читацька аудиторія Іспанії складає 36% населення. За цими показниками країна відстає від країн Північної та Центральної Європи (Фінляндія, Швеція – 77%, Німеччина – 60%).</a:t>
            </a:r>
          </a:p>
          <a:p>
            <a:pPr marL="0" indent="633413">
              <a:buNone/>
            </a:pPr>
            <a:endParaRPr lang="uk-UA" sz="2000" dirty="0"/>
          </a:p>
          <a:p>
            <a:pPr marL="0" indent="633413">
              <a:buNone/>
            </a:pPr>
            <a:r>
              <a:rPr lang="uk-UA" sz="2000" dirty="0" smtClean="0"/>
              <a:t>Тираж іспанських газет один з найнижчих в Європі, хоча за кількістю видань Іспанія не поступається іншим країнам. В середньому тираж газетних видань складає 30 тис. примірників в день. 12 найбільших газет контролює 70% всього тиражу країни. 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6153"/>
            <a:ext cx="4283844" cy="28025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74322"/>
            <a:ext cx="4283844" cy="3024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721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0486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В </a:t>
            </a:r>
            <a:r>
              <a:rPr lang="uk-UA" dirty="0" smtClean="0"/>
              <a:t>Іспанії нараховується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136 щоденних видань</a:t>
            </a:r>
            <a:r>
              <a:rPr lang="uk-UA" dirty="0" smtClean="0"/>
              <a:t>. Три з них є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національними громадсько-політичними </a:t>
            </a:r>
            <a:r>
              <a:rPr lang="uk-UA" dirty="0" smtClean="0"/>
              <a:t>газетами:</a:t>
            </a:r>
            <a:endParaRPr lang="uk-UA" b="1" dirty="0"/>
          </a:p>
          <a:p>
            <a:endParaRPr lang="uk-UA" b="1" dirty="0" smtClean="0"/>
          </a:p>
          <a:p>
            <a:endParaRPr lang="uk-UA" b="1" dirty="0"/>
          </a:p>
          <a:p>
            <a:endParaRPr lang="uk-UA" b="1" dirty="0" smtClean="0"/>
          </a:p>
          <a:p>
            <a:endParaRPr lang="uk-UA" b="1" dirty="0"/>
          </a:p>
          <a:p>
            <a:endParaRPr lang="uk-UA" b="1" dirty="0" smtClean="0"/>
          </a:p>
          <a:p>
            <a:endParaRPr lang="uk-UA" b="1" dirty="0"/>
          </a:p>
          <a:p>
            <a:pPr marL="0" indent="0">
              <a:buNone/>
            </a:pPr>
            <a:r>
              <a:rPr lang="uk-UA" b="1" dirty="0" smtClean="0"/>
              <a:t>     </a:t>
            </a:r>
            <a:endParaRPr lang="en-US" b="1" dirty="0" smtClean="0"/>
          </a:p>
          <a:p>
            <a:pPr marL="0" indent="0">
              <a:buNone/>
            </a:pPr>
            <a:r>
              <a:rPr lang="de-DE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</a:t>
            </a:r>
            <a:r>
              <a:rPr lang="de-DE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Pais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</a:t>
            </a:r>
            <a:r>
              <a:rPr lang="es-E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Mundo</a:t>
            </a:r>
            <a:endPara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uk-UA" b="1" dirty="0"/>
          </a:p>
          <a:p>
            <a:endParaRPr lang="uk-UA" b="1" dirty="0" smtClean="0"/>
          </a:p>
          <a:p>
            <a:pPr marL="0" indent="0">
              <a:buNone/>
            </a:pPr>
            <a:r>
              <a:rPr lang="uk-UA" b="1" dirty="0" smtClean="0"/>
              <a:t>                                               </a:t>
            </a:r>
            <a:r>
              <a:rPr lang="de-DE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</a:t>
            </a:r>
            <a:endParaRPr lang="de-DE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5733">
            <a:off x="345909" y="1670472"/>
            <a:ext cx="3454665" cy="2590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525">
            <a:off x="5470129" y="1609068"/>
            <a:ext cx="3436334" cy="2571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76872"/>
            <a:ext cx="2553072" cy="35487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978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5572472" cy="583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</a:t>
            </a:r>
            <a:r>
              <a:rPr lang="de-DE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Pais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1800" dirty="0" smtClean="0"/>
              <a:t> </a:t>
            </a:r>
            <a:r>
              <a:rPr lang="ru-RU" sz="1800" u="sng" dirty="0" smtClean="0"/>
              <a:t>- </a:t>
            </a:r>
            <a:r>
              <a:rPr lang="uk-UA" sz="1800" u="sng" dirty="0" smtClean="0"/>
              <a:t>іспанська щоденна суспільно-політична</a:t>
            </a:r>
          </a:p>
          <a:p>
            <a:pPr marL="0" indent="0" algn="just">
              <a:buNone/>
            </a:pPr>
            <a:r>
              <a:rPr lang="uk-UA" sz="1800" u="sng" dirty="0" smtClean="0"/>
              <a:t>газета.</a:t>
            </a:r>
          </a:p>
          <a:p>
            <a:pPr marL="0" indent="0" algn="just">
              <a:buNone/>
            </a:pPr>
            <a:r>
              <a:rPr lang="uk-UA" sz="1800" dirty="0" smtClean="0"/>
              <a:t>Була заснована в 1976 році групою </a:t>
            </a:r>
            <a:r>
              <a:rPr lang="en-US" sz="1800" dirty="0" err="1" smtClean="0"/>
              <a:t>Prisa</a:t>
            </a:r>
            <a:r>
              <a:rPr lang="en-US" sz="1800" dirty="0" smtClean="0"/>
              <a:t>.</a:t>
            </a:r>
            <a:r>
              <a:rPr lang="uk-UA" sz="1800" dirty="0" smtClean="0"/>
              <a:t> </a:t>
            </a:r>
          </a:p>
          <a:p>
            <a:pPr marL="0" indent="0" algn="just">
              <a:buNone/>
            </a:pPr>
            <a:r>
              <a:rPr lang="uk-UA" sz="1800" dirty="0" smtClean="0"/>
              <a:t>Стала першою демократичною газетою </a:t>
            </a:r>
          </a:p>
          <a:p>
            <a:pPr marL="0" indent="0" algn="just">
              <a:buNone/>
            </a:pPr>
            <a:r>
              <a:rPr lang="uk-UA" sz="1800" dirty="0" smtClean="0"/>
              <a:t>після режиму Франко.</a:t>
            </a:r>
            <a:endParaRPr lang="ru-RU" sz="1800" dirty="0" smtClean="0"/>
          </a:p>
          <a:p>
            <a:pPr marL="0" indent="0" algn="just">
              <a:buNone/>
            </a:pPr>
            <a:r>
              <a:rPr lang="uk-UA" sz="1800" dirty="0" smtClean="0"/>
              <a:t>На сьогодні є наймасовішою щоденною </a:t>
            </a:r>
          </a:p>
          <a:p>
            <a:pPr marL="0" indent="0" algn="just">
              <a:buNone/>
            </a:pPr>
            <a:r>
              <a:rPr lang="uk-UA" sz="1800" dirty="0" smtClean="0"/>
              <a:t>газетою країни. </a:t>
            </a:r>
            <a:r>
              <a:rPr lang="ru-RU" sz="1800" dirty="0" smtClean="0"/>
              <a:t>При </a:t>
            </a:r>
            <a:r>
              <a:rPr lang="uk-UA" sz="1800" dirty="0" smtClean="0"/>
              <a:t>тиражі 435 тис. </a:t>
            </a:r>
          </a:p>
          <a:p>
            <a:pPr marL="0" indent="0" algn="just">
              <a:buNone/>
            </a:pPr>
            <a:r>
              <a:rPr lang="uk-UA" sz="1800" dirty="0" smtClean="0"/>
              <a:t>екземплярів її читає 1,4 </a:t>
            </a:r>
            <a:r>
              <a:rPr lang="uk-UA" sz="1800" dirty="0" err="1" smtClean="0"/>
              <a:t>млн.чол</a:t>
            </a:r>
            <a:r>
              <a:rPr lang="ru-RU" sz="1800" dirty="0" smtClean="0"/>
              <a:t>. </a:t>
            </a:r>
          </a:p>
          <a:p>
            <a:pPr marL="0" indent="0" algn="just">
              <a:buNone/>
            </a:pPr>
            <a:r>
              <a:rPr lang="uk-UA" sz="1800" dirty="0" smtClean="0"/>
              <a:t>Інтернетівський сайт газети щомісячно має 22 млн. відвідувань.</a:t>
            </a:r>
          </a:p>
          <a:p>
            <a:pPr marL="0" indent="0" algn="just">
              <a:buNone/>
            </a:pPr>
            <a:r>
              <a:rPr lang="uk-UA" sz="1800" dirty="0"/>
              <a:t>В</a:t>
            </a:r>
            <a:r>
              <a:rPr lang="uk-UA" sz="1800" dirty="0" smtClean="0"/>
              <a:t>ходить в першу десятку найбільш престижних і впливових щоденних газет світу.</a:t>
            </a:r>
          </a:p>
          <a:p>
            <a:pPr marL="0" indent="0" algn="just">
              <a:buNone/>
            </a:pPr>
            <a:r>
              <a:rPr lang="uk-UA" sz="1800" dirty="0" smtClean="0"/>
              <a:t>Її штаб-квартира і </a:t>
            </a:r>
          </a:p>
          <a:p>
            <a:pPr marL="0" indent="0" algn="just">
              <a:buNone/>
            </a:pPr>
            <a:r>
              <a:rPr lang="uk-UA" sz="1800" dirty="0" smtClean="0"/>
              <a:t>центральні редакції</a:t>
            </a:r>
          </a:p>
          <a:p>
            <a:pPr marL="0" indent="0" algn="just">
              <a:buNone/>
            </a:pPr>
            <a:r>
              <a:rPr lang="uk-UA" sz="1800" dirty="0" smtClean="0"/>
              <a:t> розташовані у </a:t>
            </a:r>
          </a:p>
          <a:p>
            <a:pPr marL="0" indent="0" algn="just">
              <a:buNone/>
            </a:pPr>
            <a:r>
              <a:rPr lang="uk-UA" sz="1800" dirty="0" smtClean="0"/>
              <a:t>Мадриді.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357166"/>
            <a:ext cx="3336330" cy="22860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74" y="4337719"/>
            <a:ext cx="3243210" cy="25202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72" y="2780929"/>
            <a:ext cx="2660601" cy="36450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757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5323796" cy="6336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Mundo del Siglo </a:t>
            </a:r>
            <a:r>
              <a:rPr lang="es-E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XXI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 - </a:t>
            </a:r>
            <a:r>
              <a:rPr lang="uk-UA" sz="2000" u="sng" dirty="0" smtClean="0"/>
              <a:t>щоденна громадсько-політична газета.</a:t>
            </a:r>
          </a:p>
          <a:p>
            <a:pPr marL="0" indent="0">
              <a:buNone/>
            </a:pPr>
            <a:r>
              <a:rPr lang="uk-UA" sz="1600" dirty="0"/>
              <a:t>Перший випуск </a:t>
            </a:r>
            <a:r>
              <a:rPr lang="de-DE" sz="1600" dirty="0" err="1"/>
              <a:t>El</a:t>
            </a:r>
            <a:r>
              <a:rPr lang="de-DE" sz="1600" dirty="0"/>
              <a:t> </a:t>
            </a:r>
            <a:r>
              <a:rPr lang="de-DE" sz="1600" dirty="0" err="1"/>
              <a:t>Mundo</a:t>
            </a:r>
            <a:r>
              <a:rPr lang="de-DE" sz="1600" dirty="0"/>
              <a:t> </a:t>
            </a:r>
            <a:r>
              <a:rPr lang="uk-UA" sz="1600" dirty="0"/>
              <a:t>вийшов у світ 23 жовтня 1989. Газета була заснована </a:t>
            </a:r>
            <a:r>
              <a:rPr lang="uk-UA" sz="1600" dirty="0" err="1"/>
              <a:t>Альфонсо</a:t>
            </a:r>
            <a:r>
              <a:rPr lang="uk-UA" sz="1600" dirty="0"/>
              <a:t> де </a:t>
            </a:r>
            <a:r>
              <a:rPr lang="uk-UA" sz="1600" dirty="0" err="1"/>
              <a:t>Салас</a:t>
            </a:r>
            <a:r>
              <a:rPr lang="uk-UA" sz="1600" dirty="0"/>
              <a:t>, </a:t>
            </a:r>
            <a:r>
              <a:rPr lang="uk-UA" sz="1600" b="1" dirty="0"/>
              <a:t>Педро </a:t>
            </a:r>
            <a:r>
              <a:rPr lang="uk-UA" sz="1600" b="1" dirty="0" err="1"/>
              <a:t>Раміресом</a:t>
            </a:r>
            <a:r>
              <a:rPr lang="uk-UA" sz="1600" b="1" dirty="0"/>
              <a:t> </a:t>
            </a:r>
            <a:r>
              <a:rPr lang="uk-UA" sz="1600" dirty="0"/>
              <a:t>(який до цих пір служить її видавцем і головним редактором), </a:t>
            </a:r>
            <a:r>
              <a:rPr lang="uk-UA" sz="1600" dirty="0" err="1"/>
              <a:t>Бальбіну</a:t>
            </a:r>
            <a:r>
              <a:rPr lang="uk-UA" sz="1600" dirty="0"/>
              <a:t>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err="1" smtClean="0"/>
              <a:t>Фрага</a:t>
            </a:r>
            <a:r>
              <a:rPr lang="uk-UA" sz="1600" dirty="0" smtClean="0"/>
              <a:t> </a:t>
            </a:r>
            <a:r>
              <a:rPr lang="uk-UA" sz="1600" dirty="0"/>
              <a:t>і Хуаном </a:t>
            </a:r>
            <a:r>
              <a:rPr lang="uk-UA" sz="1600" dirty="0" err="1"/>
              <a:t>Гонсалесом</a:t>
            </a:r>
            <a:r>
              <a:rPr lang="uk-UA" sz="1600" dirty="0"/>
              <a:t>. Видання  </a:t>
            </a:r>
            <a:r>
              <a:rPr lang="uk-UA" sz="1600" dirty="0" smtClean="0"/>
              <a:t>підтримує </a:t>
            </a:r>
            <a:r>
              <a:rPr lang="uk-UA" sz="1600" dirty="0"/>
              <a:t>ліберальну і </a:t>
            </a:r>
            <a:r>
              <a:rPr lang="uk-UA" sz="1600" dirty="0" smtClean="0"/>
              <a:t>правоцентристську </a:t>
            </a:r>
            <a:r>
              <a:rPr lang="uk-UA" sz="1600" dirty="0"/>
              <a:t>редакторську </a:t>
            </a:r>
            <a:r>
              <a:rPr lang="uk-UA" sz="1600" dirty="0" smtClean="0"/>
              <a:t>політику.</a:t>
            </a:r>
          </a:p>
          <a:p>
            <a:pPr marL="0" indent="0">
              <a:buNone/>
            </a:pPr>
            <a:r>
              <a:rPr lang="uk-UA" sz="1600" dirty="0" smtClean="0"/>
              <a:t>Разовий тираж газети становить 330 000 примірників і за цим показником вона займає  друге місце </a:t>
            </a:r>
            <a:r>
              <a:rPr lang="uk-UA" sz="1600" dirty="0"/>
              <a:t> </a:t>
            </a:r>
            <a:r>
              <a:rPr lang="uk-UA" sz="1600" dirty="0" smtClean="0"/>
              <a:t>в Іспанії  після </a:t>
            </a:r>
            <a:r>
              <a:rPr lang="uk-UA" sz="1600" dirty="0" err="1" smtClean="0"/>
              <a:t>El</a:t>
            </a:r>
            <a:r>
              <a:rPr lang="uk-UA" sz="1600" dirty="0" smtClean="0"/>
              <a:t> </a:t>
            </a:r>
            <a:r>
              <a:rPr lang="uk-UA" sz="1600" dirty="0" err="1" smtClean="0"/>
              <a:t>Pais</a:t>
            </a:r>
            <a:r>
              <a:rPr lang="uk-UA" sz="1600" dirty="0" smtClean="0"/>
              <a:t>. </a:t>
            </a:r>
          </a:p>
          <a:p>
            <a:pPr marL="0" indent="0">
              <a:buNone/>
            </a:pPr>
            <a:r>
              <a:rPr lang="uk-UA" sz="1600" dirty="0" smtClean="0"/>
              <a:t>Головний офіс </a:t>
            </a:r>
            <a:r>
              <a:rPr lang="uk-UA" sz="1600" dirty="0" err="1" smtClean="0"/>
              <a:t>El</a:t>
            </a:r>
            <a:r>
              <a:rPr lang="uk-UA" sz="1600" dirty="0" smtClean="0"/>
              <a:t> </a:t>
            </a:r>
            <a:r>
              <a:rPr lang="uk-UA" sz="1600" dirty="0" err="1" smtClean="0"/>
              <a:t>Mundo</a:t>
            </a:r>
            <a:r>
              <a:rPr lang="uk-UA" sz="1600" dirty="0" smtClean="0"/>
              <a:t> </a:t>
            </a:r>
          </a:p>
          <a:p>
            <a:pPr marL="0" indent="0">
              <a:buNone/>
            </a:pPr>
            <a:r>
              <a:rPr lang="uk-UA" sz="1600" dirty="0" smtClean="0"/>
              <a:t>розташований в Мадриді, </a:t>
            </a:r>
          </a:p>
          <a:p>
            <a:pPr marL="0" indent="0">
              <a:buNone/>
            </a:pPr>
            <a:r>
              <a:rPr lang="uk-UA" sz="1600" dirty="0" smtClean="0"/>
              <a:t>але газета також має </a:t>
            </a:r>
          </a:p>
          <a:p>
            <a:pPr marL="0" indent="0">
              <a:buNone/>
            </a:pPr>
            <a:r>
              <a:rPr lang="uk-UA" sz="1600" dirty="0" smtClean="0"/>
              <a:t>новинні агентства в </a:t>
            </a:r>
          </a:p>
          <a:p>
            <a:pPr marL="0" indent="0">
              <a:buNone/>
            </a:pPr>
            <a:r>
              <a:rPr lang="uk-UA" sz="1600" dirty="0" smtClean="0"/>
              <a:t>інших містах.</a:t>
            </a:r>
            <a:endParaRPr lang="uk-UA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996" y="325083"/>
            <a:ext cx="2928439" cy="28181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26" y="3500438"/>
            <a:ext cx="2216348" cy="30363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26" y="4000504"/>
            <a:ext cx="3290130" cy="2658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025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2852192" cy="626469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</a:t>
            </a:r>
            <a:r>
              <a:rPr lang="uk-UA" sz="3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sz="2200" dirty="0" smtClean="0"/>
              <a:t>- </a:t>
            </a:r>
            <a:r>
              <a:rPr lang="uk-UA" sz="2200" u="sng" dirty="0" smtClean="0"/>
              <a:t>іспанська загальнонаціональна щоденна газета.</a:t>
            </a:r>
          </a:p>
          <a:p>
            <a:pPr marL="0" indent="0">
              <a:buNone/>
            </a:pPr>
            <a:r>
              <a:rPr lang="uk-UA" sz="2200" dirty="0" smtClean="0"/>
              <a:t>Заснована 1 січня 1903 року в Мадриді Лука де </a:t>
            </a:r>
            <a:r>
              <a:rPr lang="uk-UA" sz="2200" dirty="0" err="1" smtClean="0"/>
              <a:t>Тена</a:t>
            </a:r>
            <a:r>
              <a:rPr lang="uk-UA" sz="2200" dirty="0" smtClean="0"/>
              <a:t>. </a:t>
            </a:r>
          </a:p>
          <a:p>
            <a:pPr marL="0" indent="0">
              <a:buNone/>
            </a:pPr>
            <a:r>
              <a:rPr lang="uk-UA" sz="2200" dirty="0" smtClean="0"/>
              <a:t>Була першою громадсько-політичною газетою, захищала короля Іспанії </a:t>
            </a:r>
            <a:r>
              <a:rPr lang="uk-UA" sz="2200" dirty="0" err="1"/>
              <a:t>А</a:t>
            </a:r>
            <a:r>
              <a:rPr lang="uk-UA" sz="2200" dirty="0" err="1" smtClean="0"/>
              <a:t>льфонсо</a:t>
            </a:r>
            <a:r>
              <a:rPr lang="uk-UA" sz="2200" dirty="0" smtClean="0"/>
              <a:t> </a:t>
            </a:r>
            <a:r>
              <a:rPr lang="en-US" sz="2200" dirty="0" smtClean="0"/>
              <a:t>XIII.</a:t>
            </a:r>
            <a:endParaRPr lang="uk-UA" sz="2200" dirty="0" smtClean="0"/>
          </a:p>
          <a:p>
            <a:pPr marL="0" indent="0">
              <a:buNone/>
            </a:pPr>
            <a:r>
              <a:rPr lang="uk-UA" sz="2200" dirty="0" smtClean="0"/>
              <a:t>Тираж – 331 тис примірників.</a:t>
            </a:r>
          </a:p>
          <a:p>
            <a:pPr marL="0" indent="0">
              <a:buNone/>
            </a:pPr>
            <a:r>
              <a:rPr lang="uk-UA" sz="2200" dirty="0" smtClean="0"/>
              <a:t>Є третьою за читабельністю газетою Іспанії.</a:t>
            </a:r>
          </a:p>
          <a:p>
            <a:pPr marL="0" indent="0">
              <a:buNone/>
            </a:pPr>
            <a:r>
              <a:rPr lang="uk-UA" sz="2200" dirty="0" smtClean="0"/>
              <a:t>Характеризується яскравістю, простотою викладу матеріалу, уникнення бар'єру з читацькою аудиторією.</a:t>
            </a:r>
          </a:p>
          <a:p>
            <a:pPr marL="0" indent="0">
              <a:buNone/>
            </a:pPr>
            <a:r>
              <a:rPr lang="uk-UA" sz="2200" dirty="0" smtClean="0"/>
              <a:t>На першій шпальті зазвичай друкуються великі фотографії.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16" y="214290"/>
            <a:ext cx="4415634" cy="29913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2" y="3500438"/>
            <a:ext cx="2459965" cy="3134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3500438"/>
            <a:ext cx="2571768" cy="31364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44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3571876"/>
            <a:ext cx="2176671" cy="30467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Національні спортивні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5720" y="980728"/>
            <a:ext cx="4231416" cy="280546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de-DE" sz="3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Marca</a:t>
            </a:r>
            <a:endParaRPr lang="en-US" sz="3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sz="2900" dirty="0" smtClean="0"/>
              <a:t>Заснована в 1938 р. у Сан-Себастьяні як щотижнева газета.</a:t>
            </a:r>
          </a:p>
          <a:p>
            <a:pPr marL="0" indent="0">
              <a:buNone/>
            </a:pPr>
            <a:r>
              <a:rPr lang="uk-UA" sz="2900" dirty="0" smtClean="0"/>
              <a:t> З 1942 року виходить щодня. </a:t>
            </a:r>
          </a:p>
          <a:p>
            <a:pPr marL="0" indent="0">
              <a:buNone/>
            </a:pPr>
            <a:r>
              <a:rPr lang="uk-UA" sz="2900" dirty="0" smtClean="0"/>
              <a:t>Редакційна політика видання спрямована, в першу чергу, на освітлення футболу.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199" y="980727"/>
            <a:ext cx="4126655" cy="539754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3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</a:t>
            </a:r>
            <a:endParaRPr lang="uk-UA" sz="3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dirty="0" smtClean="0"/>
              <a:t>Заснована 6 грудня 1967. Знаходиться в групі </a:t>
            </a:r>
            <a:r>
              <a:rPr lang="en-US" dirty="0" err="1" smtClean="0"/>
              <a:t>Prisa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Зокрема, висвітлює новини основних футбольних команд Мадрида, Реал Мадрид і Атлетико Мадрид, в якій вона конкурує безпосередньо з MARCA</a:t>
            </a:r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0" y="3429000"/>
            <a:ext cx="2075335" cy="3143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813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Місцева преса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59936" cy="266429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de-DE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</a:t>
            </a:r>
            <a:r>
              <a:rPr lang="de-DE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Periodico</a:t>
            </a:r>
            <a:r>
              <a:rPr lang="de-DE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de-DE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Catalunya</a:t>
            </a:r>
            <a:endParaRPr lang="de-DE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de-DE" dirty="0"/>
              <a:t>- </a:t>
            </a:r>
            <a:r>
              <a:rPr lang="ru-RU" dirty="0" err="1"/>
              <a:t>щоденна</a:t>
            </a:r>
            <a:r>
              <a:rPr lang="ru-RU" dirty="0"/>
              <a:t> </a:t>
            </a:r>
            <a:r>
              <a:rPr lang="ru-RU" dirty="0" err="1"/>
              <a:t>ранкова</a:t>
            </a:r>
            <a:r>
              <a:rPr lang="ru-RU" dirty="0"/>
              <a:t> газета, яка </a:t>
            </a:r>
            <a:r>
              <a:rPr lang="uk-UA" dirty="0" smtClean="0"/>
              <a:t>видається на іспанській та каталонській мові.</a:t>
            </a:r>
          </a:p>
          <a:p>
            <a:pPr marL="0" indent="0">
              <a:buNone/>
            </a:pPr>
            <a:r>
              <a:rPr lang="uk-UA" dirty="0" smtClean="0"/>
              <a:t>Заснована в 1878 р. </a:t>
            </a:r>
            <a:r>
              <a:rPr lang="uk-UA" dirty="0" err="1" smtClean="0"/>
              <a:t>Антоніо</a:t>
            </a:r>
            <a:r>
              <a:rPr lang="uk-UA" dirty="0" smtClean="0"/>
              <a:t> </a:t>
            </a:r>
            <a:r>
              <a:rPr lang="uk-UA" dirty="0" err="1" smtClean="0"/>
              <a:t>Пісаро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Тираж – 171 тис. Редактор – </a:t>
            </a:r>
            <a:r>
              <a:rPr lang="uk-UA" dirty="0" err="1" smtClean="0"/>
              <a:t>Енрік</a:t>
            </a:r>
            <a:r>
              <a:rPr lang="uk-UA" dirty="0" smtClean="0"/>
              <a:t> </a:t>
            </a:r>
            <a:r>
              <a:rPr lang="uk-UA" dirty="0" err="1" smtClean="0"/>
              <a:t>Ернандес</a:t>
            </a:r>
            <a:r>
              <a:rPr lang="uk-UA" dirty="0" smtClean="0"/>
              <a:t>. </a:t>
            </a:r>
          </a:p>
          <a:p>
            <a:pPr marL="0" indent="0">
              <a:buNone/>
            </a:pPr>
            <a:r>
              <a:rPr lang="uk-UA" dirty="0" smtClean="0"/>
              <a:t>Кольорова, використовує велику кількість фотографій.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59936" cy="302433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de-DE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de-DE" sz="3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Vanguardia</a:t>
            </a:r>
            <a:endParaRPr lang="uk-UA" sz="3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dirty="0" smtClean="0"/>
              <a:t>- провідна щоденна газета Каталонії. Друкується на іспанській і каталонській мовах.</a:t>
            </a:r>
          </a:p>
          <a:p>
            <a:pPr marL="0" indent="0">
              <a:buNone/>
            </a:pPr>
            <a:r>
              <a:rPr lang="uk-UA" dirty="0" smtClean="0"/>
              <a:t>Заснована 1 лютого 1881 року Карлосом і </a:t>
            </a:r>
            <a:r>
              <a:rPr lang="uk-UA" dirty="0" err="1" smtClean="0"/>
              <a:t>Бартоломе</a:t>
            </a:r>
            <a:r>
              <a:rPr lang="uk-UA" dirty="0" smtClean="0"/>
              <a:t> </a:t>
            </a:r>
            <a:r>
              <a:rPr lang="uk-UA" dirty="0" err="1" smtClean="0"/>
              <a:t>Годо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Тираж – 203 тис.</a:t>
            </a:r>
          </a:p>
          <a:p>
            <a:pPr marL="0" indent="0">
              <a:buNone/>
            </a:pPr>
            <a:r>
              <a:rPr lang="uk-UA" dirty="0" smtClean="0"/>
              <a:t>Висвітлює внутрішню і зовнішню політику, помірна у своїх поглядах.</a:t>
            </a:r>
          </a:p>
          <a:p>
            <a:pPr marL="0" indent="0">
              <a:buNone/>
            </a:pPr>
            <a:r>
              <a:rPr lang="uk-UA" dirty="0" smtClean="0"/>
              <a:t>Штаб-квартира в Барселоні.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01008"/>
            <a:ext cx="2016224" cy="27732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502961"/>
            <a:ext cx="2033170" cy="2773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50" y="3714752"/>
            <a:ext cx="1995254" cy="27579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983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152400"/>
            <a:ext cx="5061161" cy="1219200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Журнали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199" y="1214422"/>
            <a:ext cx="4186239" cy="48815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dirty="0" smtClean="0"/>
              <a:t>За даними 2003 р. в Іспанії видавалося 934 журнали. Більша частина журналів розповсюджується по всій країні, що не можна сказати про газети. Біля 70% всього журнального ринка країни складають споживацькі журнали. </a:t>
            </a:r>
          </a:p>
          <a:p>
            <a:pPr marL="0" indent="0">
              <a:buNone/>
            </a:pPr>
            <a:r>
              <a:rPr lang="uk-UA" sz="1800" dirty="0"/>
              <a:t>Якщо на газетному ринку немає </a:t>
            </a:r>
            <a:r>
              <a:rPr lang="uk-UA" sz="1800" dirty="0" smtClean="0"/>
              <a:t>іноземних </a:t>
            </a:r>
            <a:r>
              <a:rPr lang="uk-UA" sz="1800" dirty="0"/>
              <a:t>компаній, то на </a:t>
            </a:r>
            <a:r>
              <a:rPr lang="uk-UA" sz="1800" dirty="0" smtClean="0"/>
              <a:t>журнальному </a:t>
            </a:r>
            <a:r>
              <a:rPr lang="uk-UA" sz="1800" dirty="0"/>
              <a:t>їх досить велика </a:t>
            </a:r>
            <a:r>
              <a:rPr lang="uk-UA" sz="1800" dirty="0" smtClean="0"/>
              <a:t>кількість</a:t>
            </a:r>
            <a:r>
              <a:rPr lang="uk-UA" sz="1800" dirty="0"/>
              <a:t>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Великою </a:t>
            </a:r>
            <a:r>
              <a:rPr lang="uk-UA" sz="1800" dirty="0"/>
              <a:t>компанію </a:t>
            </a:r>
            <a:r>
              <a:rPr lang="uk-UA" sz="1800" dirty="0" smtClean="0"/>
              <a:t>на журнальному </a:t>
            </a:r>
            <a:r>
              <a:rPr lang="uk-UA" sz="1800" dirty="0"/>
              <a:t>ринку є </a:t>
            </a:r>
            <a:endParaRPr lang="uk-UA" sz="1800" dirty="0" smtClean="0"/>
          </a:p>
          <a:p>
            <a:pPr marL="0" indent="0">
              <a:buNone/>
            </a:pPr>
            <a:r>
              <a:rPr lang="de-DE" sz="1800" b="1" dirty="0" err="1" smtClean="0">
                <a:solidFill>
                  <a:srgbClr val="FFFF00"/>
                </a:solidFill>
              </a:rPr>
              <a:t>Hachette</a:t>
            </a:r>
            <a:r>
              <a:rPr lang="de-DE" sz="1800" b="1" dirty="0" smtClean="0">
                <a:solidFill>
                  <a:srgbClr val="FFFF00"/>
                </a:solidFill>
              </a:rPr>
              <a:t> </a:t>
            </a:r>
            <a:r>
              <a:rPr lang="de-DE" sz="1800" b="1" dirty="0" err="1">
                <a:solidFill>
                  <a:srgbClr val="FFFF00"/>
                </a:solidFill>
              </a:rPr>
              <a:t>Filipacchi</a:t>
            </a:r>
            <a:r>
              <a:rPr lang="de-DE" sz="1800" b="1" dirty="0">
                <a:solidFill>
                  <a:srgbClr val="FFFF00"/>
                </a:solidFill>
              </a:rPr>
              <a:t> </a:t>
            </a:r>
            <a:r>
              <a:rPr lang="de-DE" sz="1800" b="1" dirty="0" err="1">
                <a:solidFill>
                  <a:srgbClr val="FFFF00"/>
                </a:solidFill>
              </a:rPr>
              <a:t>Medias</a:t>
            </a:r>
            <a:r>
              <a:rPr lang="de-DE" sz="1800" dirty="0"/>
              <a:t>, </a:t>
            </a:r>
            <a:r>
              <a:rPr lang="uk-UA" sz="1800" dirty="0"/>
              <a:t>яка </a:t>
            </a:r>
            <a:r>
              <a:rPr lang="uk-UA" sz="1800" dirty="0" smtClean="0"/>
              <a:t> повністю </a:t>
            </a:r>
            <a:r>
              <a:rPr lang="uk-UA" sz="1800" dirty="0"/>
              <a:t>належить французькій </a:t>
            </a:r>
            <a:r>
              <a:rPr lang="uk-UA" sz="1800" dirty="0" smtClean="0"/>
              <a:t>видавничій </a:t>
            </a:r>
            <a:r>
              <a:rPr lang="uk-UA" sz="1800" dirty="0"/>
              <a:t>групі </a:t>
            </a:r>
            <a:r>
              <a:rPr lang="de-DE" sz="1800" dirty="0" err="1"/>
              <a:t>Lagardere</a:t>
            </a:r>
            <a:r>
              <a:rPr lang="de-DE" sz="1800" dirty="0"/>
              <a:t>. </a:t>
            </a:r>
            <a:r>
              <a:rPr lang="uk-UA" sz="1800" dirty="0" smtClean="0"/>
              <a:t>Компанія </a:t>
            </a:r>
            <a:r>
              <a:rPr lang="uk-UA" sz="1800" dirty="0"/>
              <a:t>має 17 журналів.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Основний </a:t>
            </a:r>
            <a:r>
              <a:rPr lang="uk-UA" sz="1800" dirty="0"/>
              <a:t>їх профіль діяльності –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ринки </a:t>
            </a:r>
            <a:r>
              <a:rPr lang="uk-UA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жіночих журналів </a:t>
            </a:r>
            <a:r>
              <a:rPr lang="uk-UA" sz="1800" dirty="0"/>
              <a:t>та </a:t>
            </a:r>
            <a:r>
              <a:rPr lang="uk-UA" sz="1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ТВ-гайдів</a:t>
            </a:r>
            <a:r>
              <a:rPr lang="uk-UA" sz="1800" dirty="0" smtClean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1142984"/>
            <a:ext cx="4204540" cy="50720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8472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284</TotalTime>
  <Words>708</Words>
  <Application>Microsoft Office PowerPoint</Application>
  <PresentationFormat>Экран (4:3)</PresentationFormat>
  <Paragraphs>98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Національні спортивні</vt:lpstr>
      <vt:lpstr>Місцева преса</vt:lpstr>
      <vt:lpstr>Журнали</vt:lpstr>
      <vt:lpstr>Жіночі журнали</vt:lpstr>
      <vt:lpstr>Tele Indiscreta</vt:lpstr>
      <vt:lpstr>Щиро вдячна за увагу, Всім життєвої наснаги!!!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Друковані ЗМІ Іспанії</dc:title>
  <dc:creator>юля</dc:creator>
  <cp:lastModifiedBy>Наталочка</cp:lastModifiedBy>
  <cp:revision>32</cp:revision>
  <dcterms:created xsi:type="dcterms:W3CDTF">2013-05-26T15:56:52Z</dcterms:created>
  <dcterms:modified xsi:type="dcterms:W3CDTF">2014-11-18T19:37:34Z</dcterms:modified>
</cp:coreProperties>
</file>