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  <p:sldId id="277" r:id="rId21"/>
    <p:sldId id="276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67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124744"/>
            <a:ext cx="67687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Результативні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способи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аргументації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і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переконання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Segoe Print" panose="02000600000000000000" pitchFamily="2" charset="0"/>
              </a:rPr>
              <a:t>співрозмовника</a:t>
            </a:r>
            <a:endParaRPr lang="ru-RU" sz="4400" b="1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0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96752"/>
            <a:ext cx="9144000" cy="397031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 sz="2800" b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Метод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r>
              <a:rPr lang="ru-RU" dirty="0"/>
              <a:t> </a:t>
            </a:r>
            <a:r>
              <a:rPr lang="ru-RU" b="0" dirty="0" err="1"/>
              <a:t>полягає</a:t>
            </a:r>
            <a:r>
              <a:rPr lang="ru-RU" b="0" dirty="0"/>
              <a:t> у тому, </a:t>
            </a:r>
            <a:r>
              <a:rPr lang="ru-RU" b="0" dirty="0" err="1"/>
              <a:t>що</a:t>
            </a:r>
            <a:r>
              <a:rPr lang="ru-RU" b="0" dirty="0"/>
              <a:t> структура </a:t>
            </a:r>
            <a:r>
              <a:rPr lang="ru-RU" b="0" dirty="0" err="1"/>
              <a:t>вашої</a:t>
            </a:r>
            <a:r>
              <a:rPr lang="ru-RU" b="0" dirty="0"/>
              <a:t> </a:t>
            </a:r>
            <a:r>
              <a:rPr lang="ru-RU" b="0" dirty="0" err="1"/>
              <a:t>бесіди</a:t>
            </a:r>
            <a:r>
              <a:rPr lang="ru-RU" b="0" dirty="0"/>
              <a:t> </a:t>
            </a:r>
            <a:r>
              <a:rPr lang="ru-RU" b="0" dirty="0" err="1"/>
              <a:t>має</a:t>
            </a:r>
            <a:r>
              <a:rPr lang="ru-RU" b="0" dirty="0"/>
              <a:t> бути </a:t>
            </a:r>
            <a:r>
              <a:rPr lang="ru-RU" b="0" dirty="0" err="1"/>
              <a:t>побудована</a:t>
            </a:r>
            <a:r>
              <a:rPr lang="ru-RU" b="0" dirty="0"/>
              <a:t> таким чином, </a:t>
            </a:r>
            <a:r>
              <a:rPr lang="ru-RU" b="0" dirty="0" err="1"/>
              <a:t>щоб</a:t>
            </a:r>
            <a:r>
              <a:rPr lang="ru-RU" b="0" dirty="0"/>
              <a:t> </a:t>
            </a:r>
            <a:r>
              <a:rPr lang="ru-RU" b="0" dirty="0" err="1"/>
              <a:t>співрозмовник</a:t>
            </a:r>
            <a:r>
              <a:rPr lang="ru-RU" b="0" dirty="0"/>
              <a:t> на </a:t>
            </a:r>
            <a:r>
              <a:rPr lang="ru-RU" b="0" dirty="0" err="1"/>
              <a:t>перші</a:t>
            </a:r>
            <a:r>
              <a:rPr lang="ru-RU" b="0" dirty="0"/>
              <a:t> </a:t>
            </a:r>
            <a:r>
              <a:rPr lang="ru-RU" b="0" dirty="0" err="1"/>
              <a:t>ваші</a:t>
            </a:r>
            <a:r>
              <a:rPr lang="ru-RU" b="0" dirty="0"/>
              <a:t> </a:t>
            </a:r>
            <a:r>
              <a:rPr lang="ru-RU" b="0" dirty="0" err="1"/>
              <a:t>запитання</a:t>
            </a:r>
            <a:r>
              <a:rPr lang="ru-RU" b="0" dirty="0"/>
              <a:t> </a:t>
            </a:r>
            <a:r>
              <a:rPr lang="ru-RU" b="0" dirty="0" err="1"/>
              <a:t>відповідав</a:t>
            </a:r>
            <a:r>
              <a:rPr lang="ru-RU" b="0" dirty="0"/>
              <a:t> “Так,…, так”. </a:t>
            </a:r>
            <a:r>
              <a:rPr lang="ru-RU" b="0" dirty="0" err="1"/>
              <a:t>Після</a:t>
            </a:r>
            <a:r>
              <a:rPr lang="ru-RU" b="0" dirty="0"/>
              <a:t> </a:t>
            </a:r>
            <a:r>
              <a:rPr lang="ru-RU" b="0" dirty="0" err="1"/>
              <a:t>цього</a:t>
            </a:r>
            <a:r>
              <a:rPr lang="ru-RU" b="0" dirty="0"/>
              <a:t> </a:t>
            </a:r>
            <a:r>
              <a:rPr lang="ru-RU" b="0" dirty="0" err="1"/>
              <a:t>психологічно</a:t>
            </a:r>
            <a:r>
              <a:rPr lang="ru-RU" b="0" dirty="0"/>
              <a:t> </a:t>
            </a:r>
            <a:r>
              <a:rPr lang="ru-RU" b="0" dirty="0" err="1"/>
              <a:t>йому</a:t>
            </a:r>
            <a:r>
              <a:rPr lang="ru-RU" b="0" dirty="0"/>
              <a:t> </a:t>
            </a:r>
            <a:r>
              <a:rPr lang="ru-RU" b="0" dirty="0" err="1"/>
              <a:t>значно</a:t>
            </a:r>
            <a:r>
              <a:rPr lang="ru-RU" b="0" dirty="0"/>
              <a:t> </a:t>
            </a:r>
            <a:r>
              <a:rPr lang="ru-RU" b="0" dirty="0" err="1"/>
              <a:t>легше</a:t>
            </a:r>
            <a:r>
              <a:rPr lang="ru-RU" b="0" dirty="0"/>
              <a:t> буде </a:t>
            </a:r>
            <a:r>
              <a:rPr lang="ru-RU" b="0" dirty="0" err="1"/>
              <a:t>погодитися</a:t>
            </a:r>
            <a:r>
              <a:rPr lang="ru-RU" b="0" dirty="0"/>
              <a:t> з вами, </a:t>
            </a:r>
            <a:r>
              <a:rPr lang="ru-RU" b="0" dirty="0" err="1"/>
              <a:t>ніж</a:t>
            </a:r>
            <a:r>
              <a:rPr lang="ru-RU" b="0" dirty="0"/>
              <a:t> </a:t>
            </a:r>
            <a:r>
              <a:rPr lang="ru-RU" b="0" dirty="0" err="1"/>
              <a:t>висловити</a:t>
            </a:r>
            <a:r>
              <a:rPr lang="ru-RU" b="0" dirty="0"/>
              <a:t> </a:t>
            </a:r>
            <a:r>
              <a:rPr lang="ru-RU" b="0" dirty="0" err="1"/>
              <a:t>свої</a:t>
            </a:r>
            <a:r>
              <a:rPr lang="ru-RU" b="0" dirty="0"/>
              <a:t> </a:t>
            </a:r>
            <a:r>
              <a:rPr lang="ru-RU" b="0" dirty="0" err="1"/>
              <a:t>заперечення</a:t>
            </a:r>
            <a:r>
              <a:rPr lang="ru-RU" b="0" dirty="0"/>
              <a:t> </a:t>
            </a:r>
            <a:r>
              <a:rPr lang="ru-RU" b="0" dirty="0" err="1"/>
              <a:t>стосовно</a:t>
            </a:r>
            <a:r>
              <a:rPr lang="ru-RU" b="0" dirty="0"/>
              <a:t> </a:t>
            </a:r>
            <a:r>
              <a:rPr lang="ru-RU" b="0" dirty="0" err="1"/>
              <a:t>більш</a:t>
            </a:r>
            <a:r>
              <a:rPr lang="ru-RU" b="0" dirty="0"/>
              <a:t> </a:t>
            </a:r>
            <a:r>
              <a:rPr lang="ru-RU" b="0" dirty="0" err="1"/>
              <a:t>суттєвих</a:t>
            </a:r>
            <a:r>
              <a:rPr lang="ru-RU" b="0" dirty="0"/>
              <a:t> </a:t>
            </a:r>
            <a:r>
              <a:rPr lang="ru-RU" b="0" dirty="0" err="1"/>
              <a:t>питань</a:t>
            </a:r>
            <a:r>
              <a:rPr lang="ru-RU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561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69" y="908720"/>
            <a:ext cx="9144000" cy="453650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 sz="2800" b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Метод </a:t>
            </a:r>
            <a:r>
              <a:rPr lang="ru-RU" dirty="0" err="1"/>
              <a:t>класичної</a:t>
            </a:r>
            <a:r>
              <a:rPr lang="ru-RU" dirty="0"/>
              <a:t> риторики </a:t>
            </a:r>
            <a:r>
              <a:rPr lang="ru-RU" b="0" dirty="0" err="1"/>
              <a:t>здавна</a:t>
            </a:r>
            <a:r>
              <a:rPr lang="ru-RU" b="0" dirty="0"/>
              <a:t> </a:t>
            </a:r>
            <a:r>
              <a:rPr lang="ru-RU" b="0" dirty="0" err="1"/>
              <a:t>вважався</a:t>
            </a:r>
            <a:r>
              <a:rPr lang="ru-RU" b="0" dirty="0"/>
              <a:t> </a:t>
            </a:r>
            <a:r>
              <a:rPr lang="ru-RU" b="0" dirty="0" err="1"/>
              <a:t>ефективним</a:t>
            </a:r>
            <a:r>
              <a:rPr lang="ru-RU" b="0" dirty="0"/>
              <a:t>, </a:t>
            </a:r>
            <a:r>
              <a:rPr lang="ru-RU" b="0" dirty="0" err="1"/>
              <a:t>оскільки</a:t>
            </a:r>
            <a:r>
              <a:rPr lang="ru-RU" b="0" dirty="0"/>
              <a:t> </a:t>
            </a:r>
            <a:r>
              <a:rPr lang="ru-RU" b="0" dirty="0" err="1"/>
              <a:t>теж</a:t>
            </a:r>
            <a:r>
              <a:rPr lang="ru-RU" b="0" dirty="0"/>
              <a:t> </a:t>
            </a:r>
            <a:r>
              <a:rPr lang="ru-RU" b="0" dirty="0" err="1"/>
              <a:t>ґрунтувався</a:t>
            </a:r>
            <a:r>
              <a:rPr lang="ru-RU" b="0" dirty="0"/>
              <a:t> на </a:t>
            </a:r>
            <a:r>
              <a:rPr lang="ru-RU" b="0" dirty="0" err="1"/>
              <a:t>психологічних</a:t>
            </a:r>
            <a:r>
              <a:rPr lang="ru-RU" b="0" dirty="0"/>
              <a:t> </a:t>
            </a:r>
            <a:r>
              <a:rPr lang="ru-RU" b="0" dirty="0" err="1"/>
              <a:t>особливостях</a:t>
            </a:r>
            <a:r>
              <a:rPr lang="ru-RU" b="0" dirty="0"/>
              <a:t> </a:t>
            </a:r>
            <a:r>
              <a:rPr lang="ru-RU" b="0" dirty="0" err="1"/>
              <a:t>бесіди</a:t>
            </a:r>
            <a:r>
              <a:rPr lang="ru-RU" b="0" dirty="0"/>
              <a:t>. </a:t>
            </a:r>
            <a:r>
              <a:rPr lang="ru-RU" b="0" dirty="0" err="1"/>
              <a:t>Він</a:t>
            </a:r>
            <a:r>
              <a:rPr lang="ru-RU" b="0" dirty="0"/>
              <a:t> </a:t>
            </a:r>
            <a:r>
              <a:rPr lang="ru-RU" b="0" dirty="0" err="1"/>
              <a:t>полягає</a:t>
            </a:r>
            <a:r>
              <a:rPr lang="ru-RU" b="0" dirty="0"/>
              <a:t> в тому,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певний</a:t>
            </a:r>
            <a:r>
              <a:rPr lang="ru-RU" b="0" dirty="0"/>
              <a:t> час </a:t>
            </a:r>
            <a:r>
              <a:rPr lang="ru-RU" b="0" dirty="0" err="1"/>
              <a:t>погоджуючись</a:t>
            </a:r>
            <a:r>
              <a:rPr lang="ru-RU" b="0" dirty="0"/>
              <a:t> </a:t>
            </a:r>
            <a:r>
              <a:rPr lang="ru-RU" b="0" dirty="0" err="1"/>
              <a:t>зі</a:t>
            </a:r>
            <a:r>
              <a:rPr lang="ru-RU" b="0" dirty="0"/>
              <a:t> </a:t>
            </a:r>
            <a:r>
              <a:rPr lang="ru-RU" b="0" dirty="0" err="1"/>
              <a:t>співрозмовником</a:t>
            </a:r>
            <a:r>
              <a:rPr lang="ru-RU" b="0" dirty="0"/>
              <a:t>, </a:t>
            </a:r>
            <a:r>
              <a:rPr lang="ru-RU" b="0" dirty="0" err="1"/>
              <a:t>ви</a:t>
            </a:r>
            <a:r>
              <a:rPr lang="ru-RU" b="0" dirty="0"/>
              <a:t> </a:t>
            </a:r>
            <a:r>
              <a:rPr lang="ru-RU" b="0" dirty="0" err="1"/>
              <a:t>раптом</a:t>
            </a:r>
            <a:r>
              <a:rPr lang="ru-RU" b="0" dirty="0"/>
              <a:t> </a:t>
            </a:r>
            <a:r>
              <a:rPr lang="ru-RU" b="0" dirty="0" err="1"/>
              <a:t>спростовуєте</a:t>
            </a:r>
            <a:r>
              <a:rPr lang="ru-RU" b="0" dirty="0"/>
              <a:t> </a:t>
            </a:r>
            <a:r>
              <a:rPr lang="ru-RU" b="0" dirty="0" err="1"/>
              <a:t>всі</a:t>
            </a:r>
            <a:r>
              <a:rPr lang="ru-RU" b="0" dirty="0"/>
              <a:t> </a:t>
            </a:r>
            <a:r>
              <a:rPr lang="ru-RU" b="0" dirty="0" err="1"/>
              <a:t>його</a:t>
            </a:r>
            <a:r>
              <a:rPr lang="ru-RU" b="0" dirty="0"/>
              <a:t> </a:t>
            </a:r>
            <a:r>
              <a:rPr lang="ru-RU" b="0" dirty="0" err="1"/>
              <a:t>докази</a:t>
            </a:r>
            <a:r>
              <a:rPr lang="ru-RU" b="0" dirty="0"/>
              <a:t> за </a:t>
            </a:r>
            <a:r>
              <a:rPr lang="ru-RU" b="0" dirty="0" err="1"/>
              <a:t>допомогою</a:t>
            </a:r>
            <a:r>
              <a:rPr lang="ru-RU" b="0" dirty="0"/>
              <a:t> одного сильного аргумента. </a:t>
            </a:r>
            <a:r>
              <a:rPr lang="ru-RU" b="0" dirty="0" err="1"/>
              <a:t>Слід</a:t>
            </a:r>
            <a:r>
              <a:rPr lang="ru-RU" b="0" dirty="0"/>
              <a:t> </a:t>
            </a:r>
            <a:r>
              <a:rPr lang="ru-RU" b="0" dirty="0" err="1"/>
              <a:t>відзначити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цей</a:t>
            </a:r>
            <a:r>
              <a:rPr lang="ru-RU" b="0" dirty="0"/>
              <a:t> метод </a:t>
            </a:r>
            <a:r>
              <a:rPr lang="ru-RU" b="0" dirty="0" err="1"/>
              <a:t>виявляється</a:t>
            </a:r>
            <a:r>
              <a:rPr lang="ru-RU" b="0" dirty="0"/>
              <a:t> особливо </a:t>
            </a:r>
            <a:r>
              <a:rPr lang="ru-RU" b="0" dirty="0" err="1"/>
              <a:t>корисним</a:t>
            </a:r>
            <a:r>
              <a:rPr lang="ru-RU" b="0" dirty="0"/>
              <a:t> у </a:t>
            </a:r>
            <a:r>
              <a:rPr lang="ru-RU" b="0" dirty="0" err="1"/>
              <a:t>випадку</a:t>
            </a:r>
            <a:r>
              <a:rPr lang="ru-RU" b="0" dirty="0"/>
              <a:t>, коли </a:t>
            </a:r>
            <a:r>
              <a:rPr lang="ru-RU" b="0" dirty="0" err="1"/>
              <a:t>ви</a:t>
            </a:r>
            <a:r>
              <a:rPr lang="ru-RU" b="0" dirty="0"/>
              <a:t> </a:t>
            </a:r>
            <a:r>
              <a:rPr lang="ru-RU" b="0" dirty="0" err="1"/>
              <a:t>маєте</a:t>
            </a:r>
            <a:r>
              <a:rPr lang="ru-RU" b="0" dirty="0"/>
              <a:t> справу </a:t>
            </a:r>
            <a:r>
              <a:rPr lang="ru-RU" b="0" dirty="0" err="1"/>
              <a:t>із</a:t>
            </a:r>
            <a:r>
              <a:rPr lang="ru-RU" b="0" dirty="0"/>
              <a:t> </a:t>
            </a:r>
            <a:r>
              <a:rPr lang="ru-RU" b="0" dirty="0" err="1"/>
              <a:t>занадто</a:t>
            </a:r>
            <a:r>
              <a:rPr lang="ru-RU" b="0" dirty="0"/>
              <a:t> </a:t>
            </a:r>
            <a:r>
              <a:rPr lang="ru-RU" b="0" dirty="0" err="1"/>
              <a:t>агресивним</a:t>
            </a:r>
            <a:r>
              <a:rPr lang="ru-RU" b="0" dirty="0"/>
              <a:t> </a:t>
            </a:r>
            <a:r>
              <a:rPr lang="ru-RU" b="0" dirty="0" err="1"/>
              <a:t>співбесідником</a:t>
            </a:r>
            <a:r>
              <a:rPr lang="ru-RU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6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40768"/>
            <a:ext cx="9144000" cy="310854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 sz="2800" b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Метод </a:t>
            </a:r>
            <a:r>
              <a:rPr lang="ru-RU" dirty="0" err="1"/>
              <a:t>уповільнення</a:t>
            </a:r>
            <a:r>
              <a:rPr lang="ru-RU" dirty="0"/>
              <a:t> </a:t>
            </a:r>
            <a:r>
              <a:rPr lang="ru-RU" b="0" dirty="0"/>
              <a:t>темпу </a:t>
            </a:r>
            <a:r>
              <a:rPr lang="ru-RU" b="0" dirty="0" err="1"/>
              <a:t>також</a:t>
            </a:r>
            <a:r>
              <a:rPr lang="ru-RU" b="0" dirty="0"/>
              <a:t> </a:t>
            </a:r>
            <a:r>
              <a:rPr lang="ru-RU" b="0" dirty="0" err="1"/>
              <a:t>ґрунтується</a:t>
            </a:r>
            <a:r>
              <a:rPr lang="ru-RU" b="0" dirty="0"/>
              <a:t> на </a:t>
            </a:r>
            <a:r>
              <a:rPr lang="ru-RU" b="0" dirty="0" err="1"/>
              <a:t>психології</a:t>
            </a:r>
            <a:r>
              <a:rPr lang="ru-RU" b="0" dirty="0"/>
              <a:t> </a:t>
            </a:r>
            <a:r>
              <a:rPr lang="ru-RU" b="0" dirty="0" err="1"/>
              <a:t>спілкування</a:t>
            </a:r>
            <a:r>
              <a:rPr lang="ru-RU" b="0" dirty="0"/>
              <a:t> і </a:t>
            </a:r>
            <a:r>
              <a:rPr lang="ru-RU" b="0" dirty="0" err="1"/>
              <a:t>має</a:t>
            </a:r>
            <a:r>
              <a:rPr lang="ru-RU" b="0" dirty="0"/>
              <a:t> на </a:t>
            </a:r>
            <a:r>
              <a:rPr lang="ru-RU" b="0" dirty="0" err="1"/>
              <a:t>меті</a:t>
            </a:r>
            <a:r>
              <a:rPr lang="ru-RU" b="0" dirty="0"/>
              <a:t> </a:t>
            </a:r>
            <a:r>
              <a:rPr lang="ru-RU" b="0" dirty="0" err="1"/>
              <a:t>показати</a:t>
            </a:r>
            <a:r>
              <a:rPr lang="ru-RU" b="0" dirty="0"/>
              <a:t> </a:t>
            </a:r>
            <a:r>
              <a:rPr lang="ru-RU" b="0" dirty="0" err="1"/>
              <a:t>партнерові</a:t>
            </a:r>
            <a:r>
              <a:rPr lang="ru-RU" b="0" dirty="0"/>
              <a:t> </a:t>
            </a:r>
            <a:r>
              <a:rPr lang="ru-RU" b="0" dirty="0" err="1"/>
              <a:t>слабкість</a:t>
            </a:r>
            <a:r>
              <a:rPr lang="ru-RU" b="0" dirty="0"/>
              <a:t> </a:t>
            </a:r>
            <a:r>
              <a:rPr lang="ru-RU" b="0" dirty="0" err="1"/>
              <a:t>його</a:t>
            </a:r>
            <a:r>
              <a:rPr lang="ru-RU" b="0" dirty="0"/>
              <a:t> </a:t>
            </a:r>
            <a:r>
              <a:rPr lang="ru-RU" b="0" dirty="0" err="1"/>
              <a:t>позиції</a:t>
            </a:r>
            <a:r>
              <a:rPr lang="ru-RU" b="0" dirty="0"/>
              <a:t> шляхом </a:t>
            </a:r>
            <a:r>
              <a:rPr lang="ru-RU" b="0" dirty="0" err="1"/>
              <a:t>навмисного</a:t>
            </a:r>
            <a:r>
              <a:rPr lang="ru-RU" b="0" dirty="0"/>
              <a:t> </a:t>
            </a:r>
            <a:r>
              <a:rPr lang="ru-RU" b="0" dirty="0" err="1"/>
              <a:t>уповільнення</a:t>
            </a:r>
            <a:r>
              <a:rPr lang="ru-RU" b="0" dirty="0"/>
              <a:t> </a:t>
            </a:r>
            <a:r>
              <a:rPr lang="ru-RU" b="0" dirty="0" err="1"/>
              <a:t>бесіди</a:t>
            </a:r>
            <a:r>
              <a:rPr lang="ru-RU" b="0" dirty="0"/>
              <a:t> з </a:t>
            </a:r>
            <a:r>
              <a:rPr lang="ru-RU" b="0" dirty="0" err="1"/>
              <a:t>проговорення</a:t>
            </a:r>
            <a:r>
              <a:rPr lang="ru-RU" b="0" dirty="0"/>
              <a:t> </a:t>
            </a:r>
            <a:r>
              <a:rPr lang="ru-RU" b="0" dirty="0" err="1"/>
              <a:t>уголос</a:t>
            </a:r>
            <a:r>
              <a:rPr lang="ru-RU" b="0" dirty="0"/>
              <a:t> </a:t>
            </a:r>
            <a:r>
              <a:rPr lang="ru-RU" b="0" dirty="0" err="1"/>
              <a:t>найбільш</a:t>
            </a:r>
            <a:r>
              <a:rPr lang="ru-RU" b="0" dirty="0"/>
              <a:t> </a:t>
            </a:r>
            <a:r>
              <a:rPr lang="ru-RU" b="0" dirty="0" err="1"/>
              <a:t>слабких</a:t>
            </a:r>
            <a:r>
              <a:rPr lang="ru-RU" b="0" dirty="0"/>
              <a:t> </a:t>
            </a:r>
            <a:r>
              <a:rPr lang="ru-RU" b="0" dirty="0" err="1"/>
              <a:t>місць</a:t>
            </a:r>
            <a:r>
              <a:rPr lang="ru-RU" b="0" dirty="0"/>
              <a:t> в </a:t>
            </a:r>
            <a:r>
              <a:rPr lang="ru-RU" b="0" dirty="0" err="1"/>
              <a:t>системі</a:t>
            </a:r>
            <a:r>
              <a:rPr lang="ru-RU" b="0" dirty="0"/>
              <a:t> </a:t>
            </a:r>
            <a:r>
              <a:rPr lang="ru-RU" b="0" dirty="0" err="1"/>
              <a:t>його</a:t>
            </a:r>
            <a:r>
              <a:rPr lang="ru-RU" b="0" dirty="0"/>
              <a:t> </a:t>
            </a:r>
            <a:r>
              <a:rPr lang="ru-RU" b="0" dirty="0" err="1"/>
              <a:t>аргументації</a:t>
            </a:r>
            <a:r>
              <a:rPr lang="ru-RU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78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92696"/>
            <a:ext cx="9144000" cy="49714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 sz="2800" b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Метод </a:t>
            </a:r>
            <a:r>
              <a:rPr lang="ru-RU" dirty="0" err="1"/>
              <a:t>двосторонньої</a:t>
            </a:r>
            <a:r>
              <a:rPr lang="ru-RU" dirty="0"/>
              <a:t> </a:t>
            </a:r>
            <a:r>
              <a:rPr lang="ru-RU" dirty="0" err="1"/>
              <a:t>аргументації</a:t>
            </a:r>
            <a:r>
              <a:rPr lang="ru-RU" dirty="0"/>
              <a:t> </a:t>
            </a:r>
            <a:r>
              <a:rPr lang="ru-RU" b="0" dirty="0"/>
              <a:t>є </a:t>
            </a:r>
            <a:r>
              <a:rPr lang="ru-RU" b="0" dirty="0" err="1"/>
              <a:t>досить</a:t>
            </a:r>
            <a:r>
              <a:rPr lang="ru-RU" b="0" dirty="0"/>
              <a:t> </a:t>
            </a:r>
            <a:r>
              <a:rPr lang="ru-RU" b="0" dirty="0" err="1"/>
              <a:t>сильним</a:t>
            </a:r>
            <a:r>
              <a:rPr lang="ru-RU" b="0" dirty="0"/>
              <a:t> і </a:t>
            </a:r>
            <a:r>
              <a:rPr lang="ru-RU" b="0" dirty="0" err="1"/>
              <a:t>переконливим</a:t>
            </a:r>
            <a:r>
              <a:rPr lang="ru-RU" b="0" dirty="0"/>
              <a:t>, </a:t>
            </a:r>
            <a:r>
              <a:rPr lang="ru-RU" b="0" dirty="0" err="1"/>
              <a:t>оскільки</a:t>
            </a:r>
            <a:r>
              <a:rPr lang="ru-RU" b="0" dirty="0"/>
              <a:t> </a:t>
            </a:r>
            <a:r>
              <a:rPr lang="ru-RU" b="0" dirty="0" err="1"/>
              <a:t>під</a:t>
            </a:r>
            <a:r>
              <a:rPr lang="ru-RU" b="0" dirty="0"/>
              <a:t> час </a:t>
            </a:r>
            <a:r>
              <a:rPr lang="ru-RU" b="0" dirty="0" err="1"/>
              <a:t>його</a:t>
            </a:r>
            <a:r>
              <a:rPr lang="ru-RU" b="0" dirty="0"/>
              <a:t> </a:t>
            </a:r>
            <a:r>
              <a:rPr lang="ru-RU" b="0" dirty="0" err="1"/>
              <a:t>використання</a:t>
            </a:r>
            <a:r>
              <a:rPr lang="ru-RU" b="0" dirty="0"/>
              <a:t> </a:t>
            </a:r>
            <a:r>
              <a:rPr lang="ru-RU" b="0" dirty="0" err="1"/>
              <a:t>ви</a:t>
            </a:r>
            <a:r>
              <a:rPr lang="ru-RU" b="0" dirty="0"/>
              <a:t> </a:t>
            </a:r>
            <a:r>
              <a:rPr lang="ru-RU" b="0" dirty="0" err="1"/>
              <a:t>звертаєте</a:t>
            </a:r>
            <a:r>
              <a:rPr lang="ru-RU" b="0" dirty="0"/>
              <a:t> </a:t>
            </a:r>
            <a:r>
              <a:rPr lang="ru-RU" b="0" dirty="0" err="1"/>
              <a:t>увагу</a:t>
            </a:r>
            <a:r>
              <a:rPr lang="ru-RU" b="0" dirty="0"/>
              <a:t> </a:t>
            </a:r>
            <a:r>
              <a:rPr lang="ru-RU" b="0" dirty="0" err="1"/>
              <a:t>співбесідника</a:t>
            </a:r>
            <a:r>
              <a:rPr lang="ru-RU" b="0" dirty="0"/>
              <a:t> як на </a:t>
            </a:r>
            <a:r>
              <a:rPr lang="ru-RU" b="0" dirty="0" err="1"/>
              <a:t>сильні</a:t>
            </a:r>
            <a:r>
              <a:rPr lang="ru-RU" b="0" dirty="0"/>
              <a:t>, так і на </a:t>
            </a:r>
            <a:r>
              <a:rPr lang="ru-RU" b="0" dirty="0" err="1"/>
              <a:t>слабкі</a:t>
            </a:r>
            <a:r>
              <a:rPr lang="ru-RU" b="0" dirty="0"/>
              <a:t> </a:t>
            </a:r>
            <a:r>
              <a:rPr lang="ru-RU" b="0" dirty="0" err="1"/>
              <a:t>місця</a:t>
            </a:r>
            <a:r>
              <a:rPr lang="ru-RU" b="0" dirty="0"/>
              <a:t> того </a:t>
            </a:r>
            <a:r>
              <a:rPr lang="ru-RU" b="0" dirty="0" err="1"/>
              <a:t>рішення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ви</a:t>
            </a:r>
            <a:r>
              <a:rPr lang="ru-RU" b="0" dirty="0"/>
              <a:t> </a:t>
            </a:r>
            <a:r>
              <a:rPr lang="ru-RU" b="0" dirty="0" err="1"/>
              <a:t>пропонуєте</a:t>
            </a:r>
            <a:r>
              <a:rPr lang="ru-RU" b="0" dirty="0"/>
              <a:t>, </a:t>
            </a:r>
            <a:r>
              <a:rPr lang="ru-RU" b="0" dirty="0" err="1"/>
              <a:t>викликаючи</a:t>
            </a:r>
            <a:r>
              <a:rPr lang="ru-RU" b="0" dirty="0"/>
              <a:t> </a:t>
            </a:r>
            <a:r>
              <a:rPr lang="ru-RU" b="0" dirty="0" err="1"/>
              <a:t>тим</a:t>
            </a:r>
            <a:r>
              <a:rPr lang="ru-RU" b="0" dirty="0"/>
              <a:t> самим </a:t>
            </a:r>
            <a:r>
              <a:rPr lang="ru-RU" b="0" dirty="0" err="1"/>
              <a:t>його</a:t>
            </a:r>
            <a:r>
              <a:rPr lang="ru-RU" b="0" dirty="0"/>
              <a:t> </a:t>
            </a:r>
            <a:r>
              <a:rPr lang="ru-RU" b="0" dirty="0" err="1"/>
              <a:t>довіру</a:t>
            </a:r>
            <a:r>
              <a:rPr lang="ru-RU" b="0" dirty="0"/>
              <a:t> до вас і </a:t>
            </a:r>
            <a:r>
              <a:rPr lang="ru-RU" b="0" dirty="0" err="1"/>
              <a:t>вашої</a:t>
            </a:r>
            <a:r>
              <a:rPr lang="ru-RU" b="0" dirty="0"/>
              <a:t> </a:t>
            </a:r>
            <a:r>
              <a:rPr lang="ru-RU" b="0" dirty="0" err="1"/>
              <a:t>позиції</a:t>
            </a:r>
            <a:r>
              <a:rPr lang="ru-RU" b="0" dirty="0"/>
              <a:t>. </a:t>
            </a:r>
            <a:r>
              <a:rPr lang="ru-RU" b="0" dirty="0" err="1"/>
              <a:t>Цей</a:t>
            </a:r>
            <a:r>
              <a:rPr lang="ru-RU" b="0" dirty="0"/>
              <a:t> метод </a:t>
            </a:r>
            <a:r>
              <a:rPr lang="ru-RU" b="0" dirty="0" err="1"/>
              <a:t>краще</a:t>
            </a:r>
            <a:r>
              <a:rPr lang="ru-RU" b="0" dirty="0"/>
              <a:t> </a:t>
            </a:r>
            <a:r>
              <a:rPr lang="ru-RU" b="0" dirty="0" err="1"/>
              <a:t>застосовувати</a:t>
            </a:r>
            <a:r>
              <a:rPr lang="ru-RU" b="0" dirty="0"/>
              <a:t> у </a:t>
            </a:r>
            <a:r>
              <a:rPr lang="ru-RU" b="0" dirty="0" err="1"/>
              <a:t>бесідах</a:t>
            </a:r>
            <a:r>
              <a:rPr lang="ru-RU" b="0" dirty="0"/>
              <a:t> з </a:t>
            </a:r>
            <a:r>
              <a:rPr lang="ru-RU" b="0" dirty="0" err="1"/>
              <a:t>інтелектуальним</a:t>
            </a:r>
            <a:r>
              <a:rPr lang="ru-RU" b="0" dirty="0"/>
              <a:t> партнером. </a:t>
            </a:r>
            <a:r>
              <a:rPr lang="ru-RU" b="0" dirty="0" err="1"/>
              <a:t>Доцільно</a:t>
            </a:r>
            <a:r>
              <a:rPr lang="ru-RU" b="0" dirty="0"/>
              <a:t> при </a:t>
            </a:r>
            <a:r>
              <a:rPr lang="ru-RU" b="0" dirty="0" err="1"/>
              <a:t>цьому</a:t>
            </a:r>
            <a:r>
              <a:rPr lang="ru-RU" b="0" dirty="0"/>
              <a:t> </a:t>
            </a:r>
            <a:r>
              <a:rPr lang="ru-RU" b="0" dirty="0" err="1"/>
              <a:t>запрошувати</a:t>
            </a:r>
            <a:r>
              <a:rPr lang="ru-RU" b="0" dirty="0"/>
              <a:t> </a:t>
            </a:r>
            <a:r>
              <a:rPr lang="ru-RU" b="0" dirty="0" err="1"/>
              <a:t>його</a:t>
            </a:r>
            <a:r>
              <a:rPr lang="ru-RU" b="0" dirty="0"/>
              <a:t> до </a:t>
            </a:r>
            <a:r>
              <a:rPr lang="ru-RU" b="0" dirty="0" err="1"/>
              <a:t>спільних</a:t>
            </a:r>
            <a:r>
              <a:rPr lang="ru-RU" b="0" dirty="0"/>
              <a:t> </a:t>
            </a:r>
            <a:r>
              <a:rPr lang="ru-RU" b="0" dirty="0" err="1"/>
              <a:t>роздумів</a:t>
            </a:r>
            <a:r>
              <a:rPr lang="ru-RU" b="0" dirty="0"/>
              <a:t> з метою </a:t>
            </a:r>
            <a:r>
              <a:rPr lang="ru-RU" b="0" dirty="0" err="1"/>
              <a:t>пошуку</a:t>
            </a:r>
            <a:r>
              <a:rPr lang="ru-RU" b="0" dirty="0"/>
              <a:t> </a:t>
            </a:r>
            <a:r>
              <a:rPr lang="ru-RU" b="0" dirty="0" err="1"/>
              <a:t>взаємоприйнятного</a:t>
            </a:r>
            <a:r>
              <a:rPr lang="ru-RU" b="0" dirty="0"/>
              <a:t> </a:t>
            </a:r>
            <a:r>
              <a:rPr lang="ru-RU" b="0" dirty="0" err="1"/>
              <a:t>ефективного</a:t>
            </a:r>
            <a:r>
              <a:rPr lang="ru-RU" b="0" dirty="0"/>
              <a:t> </a:t>
            </a:r>
            <a:r>
              <a:rPr lang="ru-RU" b="0" dirty="0" err="1"/>
              <a:t>вирішення</a:t>
            </a:r>
            <a:r>
              <a:rPr lang="ru-RU" b="0" dirty="0"/>
              <a:t> </a:t>
            </a:r>
            <a:r>
              <a:rPr lang="ru-RU" b="0" dirty="0" err="1"/>
              <a:t>обговорюваної</a:t>
            </a:r>
            <a:r>
              <a:rPr lang="ru-RU" b="0" dirty="0"/>
              <a:t> </a:t>
            </a:r>
            <a:r>
              <a:rPr lang="ru-RU" b="0" dirty="0" err="1"/>
              <a:t>проблемної</a:t>
            </a:r>
            <a:r>
              <a:rPr lang="ru-RU" b="0" dirty="0"/>
              <a:t> </a:t>
            </a:r>
            <a:r>
              <a:rPr lang="ru-RU" b="0" dirty="0" err="1"/>
              <a:t>ситуації</a:t>
            </a:r>
            <a:r>
              <a:rPr lang="ru-RU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01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34" y="548680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err="1">
                <a:solidFill>
                  <a:srgbClr val="7030A0"/>
                </a:solidFill>
              </a:rPr>
              <a:t>Існує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кілька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критеріїв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оцінки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аргументів</a:t>
            </a:r>
            <a:r>
              <a:rPr lang="ru-RU" sz="2800" b="1" dirty="0" smtClean="0">
                <a:solidFill>
                  <a:srgbClr val="7030A0"/>
                </a:solidFill>
              </a:rPr>
              <a:t>: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1. </a:t>
            </a:r>
            <a:r>
              <a:rPr lang="ru-RU" sz="2800" dirty="0" err="1" smtClean="0"/>
              <a:t>Сильні</a:t>
            </a:r>
            <a:r>
              <a:rPr lang="ru-RU" sz="2800" dirty="0" smtClean="0"/>
              <a:t> </a:t>
            </a:r>
            <a:r>
              <a:rPr lang="ru-RU" sz="2800" dirty="0" err="1"/>
              <a:t>аргументи</a:t>
            </a:r>
            <a:r>
              <a:rPr lang="ru-RU" sz="2800" dirty="0"/>
              <a:t> </a:t>
            </a:r>
            <a:r>
              <a:rPr lang="ru-RU" sz="2800" dirty="0" err="1"/>
              <a:t>повинні</a:t>
            </a:r>
            <a:r>
              <a:rPr lang="ru-RU" sz="2800" dirty="0"/>
              <a:t> </a:t>
            </a:r>
            <a:r>
              <a:rPr lang="ru-RU" sz="2800" dirty="0" err="1"/>
              <a:t>ґрунтуватися</a:t>
            </a:r>
            <a:r>
              <a:rPr lang="ru-RU" sz="2800" dirty="0"/>
              <a:t> на фактах. Тому </a:t>
            </a:r>
            <a:r>
              <a:rPr lang="ru-RU" sz="2800" dirty="0" err="1"/>
              <a:t>зі</a:t>
            </a:r>
            <a:r>
              <a:rPr lang="ru-RU" sz="2800" dirty="0"/>
              <a:t> списку </a:t>
            </a:r>
            <a:r>
              <a:rPr lang="ru-RU" sz="2800" dirty="0" err="1"/>
              <a:t>своїх</a:t>
            </a:r>
            <a:r>
              <a:rPr lang="ru-RU" sz="2800" dirty="0"/>
              <a:t> </a:t>
            </a:r>
            <a:r>
              <a:rPr lang="ru-RU" sz="2800" dirty="0" err="1"/>
              <a:t>доводів</a:t>
            </a:r>
            <a:r>
              <a:rPr lang="ru-RU" sz="2800" dirty="0"/>
              <a:t> </a:t>
            </a:r>
            <a:r>
              <a:rPr lang="ru-RU" sz="2800" dirty="0" err="1"/>
              <a:t>відразу</a:t>
            </a:r>
            <a:r>
              <a:rPr lang="ru-RU" sz="2800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виключити</a:t>
            </a:r>
            <a:r>
              <a:rPr lang="ru-RU" sz="2800" dirty="0"/>
              <a:t> </a:t>
            </a:r>
            <a:r>
              <a:rPr lang="ru-RU" sz="2800" dirty="0" err="1"/>
              <a:t>ті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ви</a:t>
            </a:r>
            <a:r>
              <a:rPr lang="ru-RU" sz="2800" dirty="0"/>
              <a:t> не можете </a:t>
            </a:r>
            <a:r>
              <a:rPr lang="ru-RU" sz="2800" dirty="0" err="1"/>
              <a:t>підкріпити</a:t>
            </a:r>
            <a:r>
              <a:rPr lang="ru-RU" sz="2800" dirty="0"/>
              <a:t> </a:t>
            </a:r>
            <a:r>
              <a:rPr lang="ru-RU" sz="2800" dirty="0" err="1"/>
              <a:t>фактичними</a:t>
            </a:r>
            <a:r>
              <a:rPr lang="ru-RU" sz="2800" dirty="0"/>
              <a:t> </a:t>
            </a:r>
            <a:r>
              <a:rPr lang="ru-RU" sz="2800" dirty="0" err="1"/>
              <a:t>даними</a:t>
            </a:r>
            <a:r>
              <a:rPr lang="ru-RU" sz="2800" dirty="0" smtClean="0"/>
              <a:t>.</a:t>
            </a:r>
          </a:p>
          <a:p>
            <a:pPr marL="514350" indent="-514350" algn="just">
              <a:buAutoNum type="arabicPeriod"/>
            </a:pPr>
            <a:endParaRPr lang="ru-RU" sz="2800" dirty="0"/>
          </a:p>
          <a:p>
            <a:pPr algn="just"/>
            <a:r>
              <a:rPr lang="ru-RU" sz="2800" dirty="0"/>
              <a:t>2. </a:t>
            </a:r>
            <a:r>
              <a:rPr lang="ru-RU" sz="2800" dirty="0" err="1"/>
              <a:t>Ваші</a:t>
            </a:r>
            <a:r>
              <a:rPr lang="ru-RU" sz="2800" dirty="0"/>
              <a:t> </a:t>
            </a:r>
            <a:r>
              <a:rPr lang="ru-RU" sz="2800" dirty="0" err="1"/>
              <a:t>аргументи</a:t>
            </a:r>
            <a:r>
              <a:rPr lang="ru-RU" sz="2800" dirty="0"/>
              <a:t> </a:t>
            </a:r>
            <a:r>
              <a:rPr lang="ru-RU" sz="2800" dirty="0" err="1"/>
              <a:t>повинні</a:t>
            </a:r>
            <a:r>
              <a:rPr lang="ru-RU" sz="2800" dirty="0"/>
              <a:t> </a:t>
            </a:r>
            <a:r>
              <a:rPr lang="ru-RU" sz="2800" dirty="0" err="1"/>
              <a:t>мати</a:t>
            </a:r>
            <a:r>
              <a:rPr lang="ru-RU" sz="2800" dirty="0"/>
              <a:t> </a:t>
            </a:r>
            <a:r>
              <a:rPr lang="ru-RU" sz="2800" dirty="0" err="1"/>
              <a:t>саме</a:t>
            </a:r>
            <a:r>
              <a:rPr lang="ru-RU" sz="2800" dirty="0"/>
              <a:t> </a:t>
            </a:r>
            <a:r>
              <a:rPr lang="ru-RU" sz="2800" dirty="0" err="1"/>
              <a:t>пряме</a:t>
            </a:r>
            <a:r>
              <a:rPr lang="ru-RU" sz="2800" dirty="0"/>
              <a:t> </a:t>
            </a:r>
            <a:r>
              <a:rPr lang="ru-RU" sz="2800" dirty="0" err="1"/>
              <a:t>відношення</a:t>
            </a:r>
            <a:r>
              <a:rPr lang="ru-RU" sz="2800" dirty="0"/>
              <a:t> до </a:t>
            </a:r>
            <a:r>
              <a:rPr lang="ru-RU" sz="2800" dirty="0" err="1"/>
              <a:t>справи</a:t>
            </a:r>
            <a:r>
              <a:rPr lang="ru-RU" sz="2800" dirty="0" smtClean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3. </a:t>
            </a:r>
            <a:r>
              <a:rPr lang="ru-RU" sz="2800" dirty="0" err="1"/>
              <a:t>Ваші</a:t>
            </a:r>
            <a:r>
              <a:rPr lang="ru-RU" sz="2800" dirty="0"/>
              <a:t> </a:t>
            </a:r>
            <a:r>
              <a:rPr lang="ru-RU" sz="2800" dirty="0" err="1"/>
              <a:t>аргументи</a:t>
            </a:r>
            <a:r>
              <a:rPr lang="ru-RU" sz="2800" dirty="0"/>
              <a:t> </a:t>
            </a:r>
            <a:r>
              <a:rPr lang="ru-RU" sz="2800" dirty="0" err="1"/>
              <a:t>повинні</a:t>
            </a:r>
            <a:r>
              <a:rPr lang="ru-RU" sz="2800" dirty="0"/>
              <a:t> бути </a:t>
            </a:r>
            <a:r>
              <a:rPr lang="ru-RU" sz="2800" dirty="0" err="1"/>
              <a:t>актуальні</a:t>
            </a:r>
            <a:r>
              <a:rPr lang="ru-RU" sz="2800" dirty="0"/>
              <a:t> для </a:t>
            </a:r>
            <a:r>
              <a:rPr lang="ru-RU" sz="2800" dirty="0" err="1"/>
              <a:t>опонентів</a:t>
            </a:r>
            <a:r>
              <a:rPr lang="ru-RU" sz="2800" dirty="0"/>
              <a:t>, тому </a:t>
            </a:r>
            <a:r>
              <a:rPr lang="ru-RU" sz="2800" dirty="0" err="1"/>
              <a:t>необхідно</a:t>
            </a:r>
            <a:r>
              <a:rPr lang="ru-RU" sz="2800" dirty="0"/>
              <a:t> </a:t>
            </a:r>
            <a:r>
              <a:rPr lang="ru-RU" sz="2800" dirty="0" err="1"/>
              <a:t>заздалегідь</a:t>
            </a:r>
            <a:r>
              <a:rPr lang="ru-RU" sz="2800" dirty="0"/>
              <a:t> </a:t>
            </a:r>
            <a:r>
              <a:rPr lang="ru-RU" sz="2800" dirty="0" err="1"/>
              <a:t>з'ясувати</a:t>
            </a:r>
            <a:r>
              <a:rPr lang="ru-RU" sz="2800" dirty="0"/>
              <a:t>, </a:t>
            </a:r>
            <a:r>
              <a:rPr lang="ru-RU" sz="2800" dirty="0" err="1"/>
              <a:t>наскільки</a:t>
            </a:r>
            <a:r>
              <a:rPr lang="ru-RU" sz="2800" dirty="0"/>
              <a:t> вони </a:t>
            </a:r>
            <a:r>
              <a:rPr lang="ru-RU" sz="2800" dirty="0" err="1"/>
              <a:t>можуть</a:t>
            </a:r>
            <a:r>
              <a:rPr lang="ru-RU" sz="2800" dirty="0"/>
              <a:t> бути </a:t>
            </a:r>
            <a:r>
              <a:rPr lang="ru-RU" sz="2800" dirty="0" err="1"/>
              <a:t>цікаві</a:t>
            </a:r>
            <a:r>
              <a:rPr lang="ru-RU" sz="2800" dirty="0"/>
              <a:t> й </a:t>
            </a:r>
            <a:r>
              <a:rPr lang="ru-RU" sz="2800" dirty="0" err="1"/>
              <a:t>своєчасні</a:t>
            </a:r>
            <a:r>
              <a:rPr lang="ru-RU" sz="2800" dirty="0"/>
              <a:t> для них.</a:t>
            </a:r>
          </a:p>
        </p:txBody>
      </p:sp>
    </p:spTree>
    <p:extLst>
      <p:ext uri="{BB962C8B-B14F-4D97-AF65-F5344CB8AC3E}">
        <p14:creationId xmlns:p14="http://schemas.microsoft.com/office/powerpoint/2010/main" val="26039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204864"/>
            <a:ext cx="7704856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Психологічні</a:t>
            </a:r>
            <a:r>
              <a:rPr lang="ru-RU" sz="4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прийоми</a:t>
            </a:r>
            <a:r>
              <a:rPr lang="ru-RU" sz="4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впливу</a:t>
            </a:r>
            <a:r>
              <a:rPr lang="ru-RU" sz="4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на партнера</a:t>
            </a:r>
          </a:p>
        </p:txBody>
      </p:sp>
    </p:spTree>
    <p:extLst>
      <p:ext uri="{BB962C8B-B14F-4D97-AF65-F5344CB8AC3E}">
        <p14:creationId xmlns:p14="http://schemas.microsoft.com/office/powerpoint/2010/main" val="19336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4744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вимовленні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вголос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розмовляєте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прихильність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себе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зазделегідь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вам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треба.</a:t>
            </a:r>
          </a:p>
        </p:txBody>
      </p:sp>
    </p:spTree>
    <p:extLst>
      <p:ext uri="{BB962C8B-B14F-4D97-AF65-F5344CB8AC3E}">
        <p14:creationId xmlns:p14="http://schemas.microsoft.com/office/powerpoint/2010/main" val="13423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80728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342900" indent="-342900" algn="ctr">
              <a:buAutoNum type="arabicPeriod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2. </a:t>
            </a:r>
            <a:r>
              <a:rPr lang="ru-RU" b="1" dirty="0" err="1">
                <a:solidFill>
                  <a:srgbClr val="7030A0"/>
                </a:solidFill>
              </a:rPr>
              <a:t>Прийом</a:t>
            </a:r>
            <a:r>
              <a:rPr lang="ru-RU" b="1" dirty="0">
                <a:solidFill>
                  <a:srgbClr val="7030A0"/>
                </a:solidFill>
              </a:rPr>
              <a:t> «</a:t>
            </a:r>
            <a:r>
              <a:rPr lang="ru-RU" b="1" dirty="0" err="1">
                <a:solidFill>
                  <a:srgbClr val="7030A0"/>
                </a:solidFill>
              </a:rPr>
              <a:t>дзеркало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відношення</a:t>
            </a:r>
            <a:r>
              <a:rPr lang="ru-RU" b="1" dirty="0">
                <a:solidFill>
                  <a:srgbClr val="7030A0"/>
                </a:solidFill>
              </a:rPr>
              <a:t>». </a:t>
            </a:r>
            <a:endParaRPr lang="ru-RU" b="1" dirty="0" smtClean="0">
              <a:solidFill>
                <a:srgbClr val="7030A0"/>
              </a:solidFill>
            </a:endParaRPr>
          </a:p>
          <a:p>
            <a:endParaRPr lang="ru-RU" dirty="0"/>
          </a:p>
          <a:p>
            <a:pPr marL="0" indent="457200" algn="just">
              <a:buNone/>
            </a:pPr>
            <a:r>
              <a:rPr lang="ru-RU" dirty="0" err="1" smtClean="0"/>
              <a:t>Особистий</a:t>
            </a:r>
            <a:r>
              <a:rPr lang="ru-RU" dirty="0" smtClean="0"/>
              <a:t> </a:t>
            </a:r>
            <a:r>
              <a:rPr lang="ru-RU" dirty="0" err="1"/>
              <a:t>досвід</a:t>
            </a:r>
            <a:r>
              <a:rPr lang="ru-RU" dirty="0"/>
              <a:t> говорить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добрий</a:t>
            </a:r>
            <a:r>
              <a:rPr lang="ru-RU" dirty="0"/>
              <a:t> і </a:t>
            </a:r>
            <a:r>
              <a:rPr lang="ru-RU" dirty="0" err="1"/>
              <a:t>приємний</a:t>
            </a:r>
            <a:r>
              <a:rPr lang="ru-RU" dirty="0"/>
              <a:t> </a:t>
            </a:r>
            <a:r>
              <a:rPr lang="ru-RU" dirty="0" err="1"/>
              <a:t>вираз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, легка </a:t>
            </a:r>
            <a:r>
              <a:rPr lang="ru-RU" dirty="0" err="1"/>
              <a:t>усмішка</a:t>
            </a:r>
            <a:r>
              <a:rPr lang="ru-RU" dirty="0"/>
              <a:t> </a:t>
            </a:r>
            <a:r>
              <a:rPr lang="ru-RU" dirty="0" err="1"/>
              <a:t>мимовільно</a:t>
            </a:r>
            <a:r>
              <a:rPr lang="ru-RU" dirty="0"/>
              <a:t> </a:t>
            </a:r>
            <a:r>
              <a:rPr lang="ru-RU" dirty="0" err="1"/>
              <a:t>притягають</a:t>
            </a:r>
            <a:r>
              <a:rPr lang="ru-RU" dirty="0"/>
              <a:t> людей.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відмітити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вказаного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не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бажає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бажає</a:t>
            </a:r>
            <a:r>
              <a:rPr lang="ru-RU" dirty="0"/>
              <a:t> ваш партнер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. </a:t>
            </a:r>
            <a:r>
              <a:rPr lang="ru-RU" dirty="0" err="1"/>
              <a:t>Важливе</a:t>
            </a:r>
            <a:r>
              <a:rPr lang="ru-RU" dirty="0"/>
              <a:t> те, </a:t>
            </a:r>
            <a:r>
              <a:rPr lang="ru-RU" dirty="0" err="1"/>
              <a:t>хто</a:t>
            </a:r>
            <a:r>
              <a:rPr lang="ru-RU" dirty="0"/>
              <a:t> буде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.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усміхатися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в тому </a:t>
            </a:r>
            <a:r>
              <a:rPr lang="ru-RU" dirty="0" err="1"/>
              <a:t>випадку</a:t>
            </a:r>
            <a:r>
              <a:rPr lang="ru-RU" dirty="0"/>
              <a:t>, коли у </a:t>
            </a:r>
            <a:r>
              <a:rPr lang="ru-RU" dirty="0" err="1"/>
              <a:t>співрозмовника</a:t>
            </a:r>
            <a:r>
              <a:rPr lang="ru-RU" dirty="0"/>
              <a:t> треба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, </a:t>
            </a:r>
            <a:r>
              <a:rPr lang="ru-RU" dirty="0" err="1"/>
              <a:t>розташувати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себе.</a:t>
            </a:r>
          </a:p>
        </p:txBody>
      </p:sp>
    </p:spTree>
    <p:extLst>
      <p:ext uri="{BB962C8B-B14F-4D97-AF65-F5344CB8AC3E}">
        <p14:creationId xmlns:p14="http://schemas.microsoft.com/office/powerpoint/2010/main" val="210691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92696"/>
            <a:ext cx="878215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0" algn="ctr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b="1" dirty="0">
                <a:solidFill>
                  <a:srgbClr val="7030A0"/>
                </a:solidFill>
              </a:rPr>
              <a:t>3. </a:t>
            </a:r>
            <a:r>
              <a:rPr lang="ru-RU" b="1" dirty="0" err="1">
                <a:solidFill>
                  <a:srgbClr val="7030A0"/>
                </a:solidFill>
              </a:rPr>
              <a:t>Компліменти</a:t>
            </a:r>
            <a:r>
              <a:rPr lang="ru-RU" b="1" dirty="0">
                <a:solidFill>
                  <a:srgbClr val="7030A0"/>
                </a:solidFill>
              </a:rPr>
              <a:t>. </a:t>
            </a:r>
          </a:p>
          <a:p>
            <a:endParaRPr lang="ru-RU" dirty="0"/>
          </a:p>
          <a:p>
            <a:pPr indent="457200" algn="just"/>
            <a:r>
              <a:rPr lang="ru-RU" dirty="0"/>
              <a:t>У </a:t>
            </a:r>
            <a:r>
              <a:rPr lang="ru-RU" dirty="0" err="1"/>
              <a:t>діловому</a:t>
            </a:r>
            <a:r>
              <a:rPr lang="ru-RU" dirty="0"/>
              <a:t> </a:t>
            </a:r>
            <a:r>
              <a:rPr lang="ru-RU" dirty="0" err="1"/>
              <a:t>спілкуванні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компліменту</a:t>
            </a:r>
            <a:r>
              <a:rPr lang="ru-RU" dirty="0"/>
              <a:t>.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ототожнювати</a:t>
            </a:r>
            <a:r>
              <a:rPr lang="ru-RU" dirty="0"/>
              <a:t> </a:t>
            </a:r>
            <a:r>
              <a:rPr lang="ru-RU" dirty="0" err="1"/>
              <a:t>комплімент</a:t>
            </a:r>
            <a:r>
              <a:rPr lang="ru-RU" dirty="0"/>
              <a:t> і похвалу. Похвала - </a:t>
            </a:r>
            <a:r>
              <a:rPr lang="ru-RU" dirty="0" err="1"/>
              <a:t>це</a:t>
            </a:r>
            <a:r>
              <a:rPr lang="ru-RU" dirty="0"/>
              <a:t> позитивна </a:t>
            </a:r>
            <a:r>
              <a:rPr lang="ru-RU" dirty="0" err="1"/>
              <a:t>оцінка</a:t>
            </a:r>
            <a:r>
              <a:rPr lang="ru-RU" dirty="0"/>
              <a:t>. Позитивному </a:t>
            </a:r>
            <a:r>
              <a:rPr lang="ru-RU" dirty="0" err="1"/>
              <a:t>сприйняттю</a:t>
            </a:r>
            <a:r>
              <a:rPr lang="ru-RU" dirty="0"/>
              <a:t> </a:t>
            </a:r>
            <a:r>
              <a:rPr lang="ru-RU" dirty="0" err="1"/>
              <a:t>комплімента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,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обом</a:t>
            </a:r>
            <a:r>
              <a:rPr lang="ru-RU" dirty="0"/>
              <a:t> партнерам.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фактичної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комплімент</a:t>
            </a:r>
            <a:r>
              <a:rPr lang="ru-RU" dirty="0"/>
              <a:t> </a:t>
            </a:r>
            <a:r>
              <a:rPr lang="ru-RU" dirty="0" err="1"/>
              <a:t>непереконливою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звести</a:t>
            </a:r>
            <a:r>
              <a:rPr lang="ru-RU" dirty="0"/>
              <a:t> </a:t>
            </a:r>
            <a:r>
              <a:rPr lang="ru-RU" dirty="0" err="1"/>
              <a:t>висловлювання</a:t>
            </a:r>
            <a:r>
              <a:rPr lang="ru-RU" dirty="0"/>
              <a:t> до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банальних</a:t>
            </a:r>
            <a:r>
              <a:rPr lang="ru-RU" dirty="0"/>
              <a:t> </a:t>
            </a:r>
            <a:r>
              <a:rPr lang="ru-RU" dirty="0" err="1"/>
              <a:t>лестощів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сумніви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зрозуміє</a:t>
            </a:r>
            <a:r>
              <a:rPr lang="ru-RU" dirty="0"/>
              <a:t> </a:t>
            </a:r>
            <a:r>
              <a:rPr lang="ru-RU" dirty="0" err="1"/>
              <a:t>співрозмовник</a:t>
            </a:r>
            <a:r>
              <a:rPr lang="ru-RU" dirty="0"/>
              <a:t>, про </a:t>
            </a:r>
            <a:r>
              <a:rPr lang="ru-RU" dirty="0" err="1"/>
              <a:t>який</a:t>
            </a:r>
            <a:r>
              <a:rPr lang="ru-RU" dirty="0"/>
              <a:t> факт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, то </a:t>
            </a:r>
            <a:r>
              <a:rPr lang="ru-RU" dirty="0" err="1"/>
              <a:t>краще</a:t>
            </a:r>
            <a:r>
              <a:rPr lang="ru-RU" dirty="0"/>
              <a:t> не </a:t>
            </a:r>
            <a:r>
              <a:rPr lang="ru-RU" dirty="0" err="1"/>
              <a:t>ризикувати</a:t>
            </a:r>
            <a:r>
              <a:rPr lang="ru-RU" dirty="0"/>
              <a:t> і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нагадати</a:t>
            </a:r>
            <a:r>
              <a:rPr lang="ru-RU" dirty="0"/>
              <a:t> про </a:t>
            </a:r>
            <a:r>
              <a:rPr lang="ru-RU" dirty="0" err="1"/>
              <a:t>нього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уже </a:t>
            </a:r>
            <a:r>
              <a:rPr lang="ru-RU" dirty="0" err="1"/>
              <a:t>обіграти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439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908720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0" algn="ctr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b="1" dirty="0">
                <a:solidFill>
                  <a:srgbClr val="7030A0"/>
                </a:solidFill>
              </a:rPr>
              <a:t>4. </a:t>
            </a:r>
            <a:r>
              <a:rPr lang="ru-RU" b="1" dirty="0" err="1">
                <a:solidFill>
                  <a:srgbClr val="7030A0"/>
                </a:solidFill>
              </a:rPr>
              <a:t>Прийом</a:t>
            </a:r>
            <a:r>
              <a:rPr lang="ru-RU" b="1" dirty="0">
                <a:solidFill>
                  <a:srgbClr val="7030A0"/>
                </a:solidFill>
              </a:rPr>
              <a:t> «</a:t>
            </a:r>
            <a:r>
              <a:rPr lang="ru-RU" b="1" dirty="0" err="1">
                <a:solidFill>
                  <a:srgbClr val="7030A0"/>
                </a:solidFill>
              </a:rPr>
              <a:t>терплячий</a:t>
            </a:r>
            <a:r>
              <a:rPr lang="ru-RU" b="1" dirty="0">
                <a:solidFill>
                  <a:srgbClr val="7030A0"/>
                </a:solidFill>
              </a:rPr>
              <a:t> слухач». </a:t>
            </a:r>
            <a:endParaRPr lang="ru-RU" b="1" dirty="0" smtClean="0">
              <a:solidFill>
                <a:srgbClr val="7030A0"/>
              </a:solidFill>
            </a:endParaRPr>
          </a:p>
          <a:p>
            <a:endParaRPr lang="ru-RU" dirty="0"/>
          </a:p>
          <a:p>
            <a:pPr indent="457200" algn="just"/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дитинства</a:t>
            </a:r>
            <a:r>
              <a:rPr lang="ru-RU" dirty="0"/>
              <a:t> </a:t>
            </a:r>
            <a:r>
              <a:rPr lang="ru-RU" dirty="0" err="1"/>
              <a:t>пам'ятають</a:t>
            </a:r>
            <a:r>
              <a:rPr lang="ru-RU" dirty="0"/>
              <a:t> </a:t>
            </a:r>
            <a:r>
              <a:rPr lang="ru-RU" dirty="0" err="1"/>
              <a:t>звичні</a:t>
            </a:r>
            <a:r>
              <a:rPr lang="ru-RU" dirty="0"/>
              <a:t> правила,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перебивати</a:t>
            </a:r>
            <a:r>
              <a:rPr lang="ru-RU" dirty="0"/>
              <a:t> </a:t>
            </a:r>
            <a:r>
              <a:rPr lang="ru-RU" dirty="0" err="1"/>
              <a:t>співрозмовника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дослухувати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, бути </a:t>
            </a:r>
            <a:r>
              <a:rPr lang="ru-RU" dirty="0" err="1"/>
              <a:t>уважним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. Для того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терплячий</a:t>
            </a:r>
            <a:r>
              <a:rPr lang="ru-RU" dirty="0"/>
              <a:t> і </a:t>
            </a:r>
            <a:r>
              <a:rPr lang="ru-RU" dirty="0" err="1"/>
              <a:t>уважно</a:t>
            </a:r>
            <a:r>
              <a:rPr lang="ru-RU" dirty="0"/>
              <a:t> </a:t>
            </a:r>
            <a:r>
              <a:rPr lang="ru-RU" dirty="0" err="1"/>
              <a:t>вислухувати</a:t>
            </a:r>
            <a:r>
              <a:rPr lang="ru-RU" dirty="0"/>
              <a:t> </a:t>
            </a:r>
            <a:r>
              <a:rPr lang="ru-RU" dirty="0" err="1"/>
              <a:t>співрозмовника</a:t>
            </a:r>
            <a:r>
              <a:rPr lang="ru-RU" dirty="0"/>
              <a:t>, </a:t>
            </a:r>
            <a:r>
              <a:rPr lang="ru-RU" dirty="0" err="1"/>
              <a:t>потрібен</a:t>
            </a:r>
            <a:r>
              <a:rPr lang="ru-RU" dirty="0"/>
              <a:t> </a:t>
            </a:r>
            <a:r>
              <a:rPr lang="ru-RU" dirty="0" err="1"/>
              <a:t>чималий</a:t>
            </a:r>
            <a:r>
              <a:rPr lang="ru-RU" dirty="0"/>
              <a:t> час, </a:t>
            </a:r>
            <a:r>
              <a:rPr lang="ru-RU" dirty="0" err="1"/>
              <a:t>бо</a:t>
            </a:r>
            <a:r>
              <a:rPr lang="ru-RU" dirty="0"/>
              <a:t> не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уміє</a:t>
            </a:r>
            <a:r>
              <a:rPr lang="ru-RU" dirty="0"/>
              <a:t> </a:t>
            </a:r>
            <a:r>
              <a:rPr lang="ru-RU" dirty="0" err="1"/>
              <a:t>стисло</a:t>
            </a:r>
            <a:r>
              <a:rPr lang="ru-RU" dirty="0"/>
              <a:t> і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викладати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думки. </a:t>
            </a:r>
            <a:r>
              <a:rPr lang="ru-RU" dirty="0" err="1"/>
              <a:t>Крім</a:t>
            </a:r>
            <a:r>
              <a:rPr lang="ru-RU" dirty="0"/>
              <a:t> того, нам доводиться </a:t>
            </a:r>
            <a:r>
              <a:rPr lang="ru-RU" dirty="0" err="1"/>
              <a:t>вислухувати</a:t>
            </a:r>
            <a:r>
              <a:rPr lang="ru-RU" dirty="0"/>
              <a:t> </a:t>
            </a:r>
            <a:r>
              <a:rPr lang="ru-RU" dirty="0" err="1"/>
              <a:t>висловлювання</a:t>
            </a:r>
            <a:r>
              <a:rPr lang="ru-RU" dirty="0"/>
              <a:t>, яке не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справи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все-таки </a:t>
            </a:r>
            <a:r>
              <a:rPr lang="ru-RU" dirty="0" err="1"/>
              <a:t>вислухаєте</a:t>
            </a:r>
            <a:r>
              <a:rPr lang="ru-RU" dirty="0"/>
              <a:t> </a:t>
            </a:r>
            <a:r>
              <a:rPr lang="ru-RU" dirty="0" err="1"/>
              <a:t>співрозмовника</a:t>
            </a:r>
            <a:r>
              <a:rPr lang="ru-RU" dirty="0"/>
              <a:t>, то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задовольнить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потреби, </a:t>
            </a:r>
            <a:r>
              <a:rPr lang="ru-RU" dirty="0" err="1"/>
              <a:t>отримає</a:t>
            </a:r>
            <a:r>
              <a:rPr lang="ru-RU" dirty="0"/>
              <a:t>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, </a:t>
            </a:r>
            <a:r>
              <a:rPr lang="ru-RU" dirty="0" err="1"/>
              <a:t>зв'язавши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з вами. </a:t>
            </a:r>
          </a:p>
        </p:txBody>
      </p:sp>
    </p:spTree>
    <p:extLst>
      <p:ext uri="{BB962C8B-B14F-4D97-AF65-F5344CB8AC3E}">
        <p14:creationId xmlns:p14="http://schemas.microsoft.com/office/powerpoint/2010/main" val="35063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386" y="188640"/>
            <a:ext cx="865209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спеціальному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підборі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переконливого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істинності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спрямованістю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силою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обґрунтованість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аргументованого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посилювати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переконливість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аргументація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співбесідника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обговорюваної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781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268760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0" algn="ctr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b="1" dirty="0">
                <a:solidFill>
                  <a:srgbClr val="7030A0"/>
                </a:solidFill>
              </a:rPr>
              <a:t>5. </a:t>
            </a:r>
            <a:r>
              <a:rPr lang="ru-RU" b="1" dirty="0" err="1">
                <a:solidFill>
                  <a:srgbClr val="7030A0"/>
                </a:solidFill>
              </a:rPr>
              <a:t>Прийом</a:t>
            </a:r>
            <a:r>
              <a:rPr lang="ru-RU" b="1" dirty="0">
                <a:solidFill>
                  <a:srgbClr val="7030A0"/>
                </a:solidFill>
              </a:rPr>
              <a:t> «</a:t>
            </a:r>
            <a:r>
              <a:rPr lang="ru-RU" b="1" dirty="0" err="1">
                <a:solidFill>
                  <a:srgbClr val="7030A0"/>
                </a:solidFill>
              </a:rPr>
              <a:t>особисте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життя</a:t>
            </a:r>
            <a:r>
              <a:rPr lang="ru-RU" b="1" dirty="0">
                <a:solidFill>
                  <a:srgbClr val="7030A0"/>
                </a:solidFill>
              </a:rPr>
              <a:t>». </a:t>
            </a:r>
            <a:endParaRPr lang="ru-RU" b="1" dirty="0" smtClean="0">
              <a:solidFill>
                <a:srgbClr val="7030A0"/>
              </a:solidFill>
            </a:endParaRPr>
          </a:p>
          <a:p>
            <a:endParaRPr lang="ru-RU" dirty="0"/>
          </a:p>
          <a:p>
            <a:pPr indent="457200" algn="just"/>
            <a:r>
              <a:rPr lang="ru-RU" dirty="0" smtClean="0"/>
              <a:t>У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службовими</a:t>
            </a:r>
            <a:r>
              <a:rPr lang="ru-RU" dirty="0"/>
              <a:t> </a:t>
            </a:r>
            <a:r>
              <a:rPr lang="ru-RU" dirty="0" err="1"/>
              <a:t>інтересами</a:t>
            </a:r>
            <a:r>
              <a:rPr lang="ru-RU" dirty="0"/>
              <a:t> є і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, </a:t>
            </a:r>
            <a:r>
              <a:rPr lang="ru-RU" dirty="0" err="1"/>
              <a:t>захоплення</a:t>
            </a:r>
            <a:r>
              <a:rPr lang="ru-RU" dirty="0"/>
              <a:t> і </a:t>
            </a:r>
            <a:r>
              <a:rPr lang="ru-RU" dirty="0" err="1"/>
              <a:t>особисте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Як </a:t>
            </a:r>
            <a:r>
              <a:rPr lang="ru-RU" dirty="0" err="1"/>
              <a:t>показує</a:t>
            </a:r>
            <a:r>
              <a:rPr lang="ru-RU" dirty="0"/>
              <a:t> практика, </a:t>
            </a:r>
            <a:r>
              <a:rPr lang="ru-RU" dirty="0" err="1"/>
              <a:t>якщо</a:t>
            </a:r>
            <a:r>
              <a:rPr lang="ru-RU" dirty="0"/>
              <a:t> з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заговорити</a:t>
            </a:r>
            <a:r>
              <a:rPr lang="ru-RU" dirty="0"/>
              <a:t> про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особисте</a:t>
            </a:r>
            <a:r>
              <a:rPr lang="ru-RU" dirty="0"/>
              <a:t>, то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викличе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підвищену</a:t>
            </a:r>
            <a:r>
              <a:rPr lang="ru-RU" dirty="0"/>
              <a:t> вербальную </a:t>
            </a:r>
            <a:r>
              <a:rPr lang="ru-RU" dirty="0" err="1"/>
              <a:t>активність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супроводиться</a:t>
            </a:r>
            <a:r>
              <a:rPr lang="ru-RU" dirty="0"/>
              <a:t> </a:t>
            </a:r>
            <a:r>
              <a:rPr lang="ru-RU" dirty="0" err="1"/>
              <a:t>позитивними</a:t>
            </a:r>
            <a:r>
              <a:rPr lang="ru-RU" dirty="0"/>
              <a:t> </a:t>
            </a:r>
            <a:r>
              <a:rPr lang="ru-RU" dirty="0" err="1"/>
              <a:t>емоціями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003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268760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800" dirty="0" err="1">
                <a:latin typeface="Comic Sans MS" panose="030F0702030302020204" pitchFamily="66" charset="0"/>
              </a:rPr>
              <a:t>Аргументація</a:t>
            </a:r>
            <a:r>
              <a:rPr lang="ru-RU" sz="2800" dirty="0">
                <a:latin typeface="Comic Sans MS" panose="030F0702030302020204" pitchFamily="66" charset="0"/>
              </a:rPr>
              <a:t>, як і </a:t>
            </a:r>
            <a:r>
              <a:rPr lang="ru-RU" sz="2800" dirty="0" err="1">
                <a:latin typeface="Comic Sans MS" panose="030F0702030302020204" pitchFamily="66" charset="0"/>
              </a:rPr>
              <a:t>процес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переконання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загалом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являють</a:t>
            </a:r>
            <a:r>
              <a:rPr lang="ru-RU" sz="2800" dirty="0">
                <a:latin typeface="Comic Sans MS" panose="030F0702030302020204" pitchFamily="66" charset="0"/>
              </a:rPr>
              <a:t> собою </a:t>
            </a:r>
            <a:r>
              <a:rPr lang="ru-RU" sz="2800" dirty="0" err="1">
                <a:latin typeface="Comic Sans MS" panose="030F0702030302020204" pitchFamily="66" charset="0"/>
              </a:rPr>
              <a:t>мистецтво</a:t>
            </a:r>
            <a:r>
              <a:rPr lang="ru-RU" sz="2800" dirty="0">
                <a:latin typeface="Comic Sans MS" panose="030F0702030302020204" pitchFamily="66" charset="0"/>
              </a:rPr>
              <a:t>, і </a:t>
            </a:r>
            <a:r>
              <a:rPr lang="ru-RU" sz="2800" dirty="0" err="1">
                <a:latin typeface="Comic Sans MS" panose="030F0702030302020204" pitchFamily="66" charset="0"/>
              </a:rPr>
              <a:t>оволодіти</a:t>
            </a:r>
            <a:r>
              <a:rPr lang="ru-RU" sz="2800" dirty="0">
                <a:latin typeface="Comic Sans MS" panose="030F0702030302020204" pitchFamily="66" charset="0"/>
              </a:rPr>
              <a:t> ним </a:t>
            </a:r>
            <a:r>
              <a:rPr lang="ru-RU" sz="2800" dirty="0" err="1">
                <a:latin typeface="Comic Sans MS" panose="030F0702030302020204" pitchFamily="66" charset="0"/>
              </a:rPr>
              <a:t>можна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тільки</a:t>
            </a:r>
            <a:r>
              <a:rPr lang="ru-RU" sz="2800" dirty="0">
                <a:latin typeface="Comic Sans MS" panose="030F0702030302020204" pitchFamily="66" charset="0"/>
              </a:rPr>
              <a:t> на </a:t>
            </a:r>
            <a:r>
              <a:rPr lang="ru-RU" sz="2800" dirty="0" err="1">
                <a:latin typeface="Comic Sans MS" panose="030F0702030302020204" pitchFamily="66" charset="0"/>
              </a:rPr>
              <a:t>практиці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поступово</a:t>
            </a:r>
            <a:r>
              <a:rPr lang="ru-RU" sz="2800" dirty="0">
                <a:latin typeface="Comic Sans MS" panose="030F0702030302020204" pitchFamily="66" charset="0"/>
              </a:rPr>
              <a:t> і </a:t>
            </a:r>
            <a:r>
              <a:rPr lang="ru-RU" sz="2800" dirty="0" err="1">
                <a:latin typeface="Comic Sans MS" panose="030F0702030302020204" pitchFamily="66" charset="0"/>
              </a:rPr>
              <a:t>настирливо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вдосконалюючи</a:t>
            </a:r>
            <a:r>
              <a:rPr lang="ru-RU" sz="2800" dirty="0">
                <a:latin typeface="Comic Sans MS" panose="030F0702030302020204" pitchFamily="66" charset="0"/>
              </a:rPr>
              <a:t> свою </a:t>
            </a:r>
            <a:r>
              <a:rPr lang="ru-RU" sz="2800" dirty="0" err="1">
                <a:latin typeface="Comic Sans MS" panose="030F0702030302020204" pitchFamily="66" charset="0"/>
              </a:rPr>
              <a:t>майстерність</a:t>
            </a:r>
            <a:r>
              <a:rPr lang="ru-RU" sz="2800" dirty="0">
                <a:latin typeface="Comic Sans MS" panose="030F0702030302020204" pitchFamily="66" charset="0"/>
              </a:rPr>
              <a:t>. </a:t>
            </a:r>
            <a:r>
              <a:rPr lang="ru-RU" sz="2800" dirty="0" err="1">
                <a:latin typeface="Comic Sans MS" panose="030F0702030302020204" pitchFamily="66" charset="0"/>
              </a:rPr>
              <a:t>Значну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допомогу</a:t>
            </a:r>
            <a:r>
              <a:rPr lang="ru-RU" sz="2800" dirty="0">
                <a:latin typeface="Comic Sans MS" panose="030F0702030302020204" pitchFamily="66" charset="0"/>
              </a:rPr>
              <a:t> тут </a:t>
            </a:r>
            <a:r>
              <a:rPr lang="ru-RU" sz="2800" dirty="0" err="1">
                <a:latin typeface="Comic Sans MS" panose="030F0702030302020204" pitchFamily="66" charset="0"/>
              </a:rPr>
              <a:t>може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надати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аналіз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типових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помилок</a:t>
            </a:r>
            <a:r>
              <a:rPr lang="ru-RU" sz="2800" dirty="0">
                <a:latin typeface="Comic Sans MS" panose="030F0702030302020204" pitchFamily="66" charset="0"/>
              </a:rPr>
              <a:t> і </a:t>
            </a:r>
            <a:r>
              <a:rPr lang="ru-RU" sz="2800" dirty="0" err="1">
                <a:latin typeface="Comic Sans MS" panose="030F0702030302020204" pitchFamily="66" charset="0"/>
              </a:rPr>
              <a:t>прийомів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що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допускаються</a:t>
            </a:r>
            <a:r>
              <a:rPr lang="ru-RU" sz="2800" dirty="0">
                <a:latin typeface="Comic Sans MS" panose="030F0702030302020204" pitchFamily="66" charset="0"/>
              </a:rPr>
              <a:t> в </a:t>
            </a:r>
            <a:r>
              <a:rPr lang="ru-RU" sz="2800" dirty="0" err="1">
                <a:latin typeface="Comic Sans MS" panose="030F0702030302020204" pitchFamily="66" charset="0"/>
              </a:rPr>
              <a:t>ході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аргументації</a:t>
            </a:r>
            <a:r>
              <a:rPr lang="ru-RU" sz="2800" dirty="0">
                <a:latin typeface="Comic Sans MS" panose="030F0702030302020204" pitchFamily="66" charset="0"/>
              </a:rPr>
              <a:t> і </a:t>
            </a:r>
            <a:r>
              <a:rPr lang="ru-RU" sz="2800" dirty="0" err="1">
                <a:latin typeface="Comic Sans MS" panose="030F0702030302020204" pitchFamily="66" charset="0"/>
              </a:rPr>
              <a:t>переконання</a:t>
            </a:r>
            <a:r>
              <a:rPr lang="ru-RU" sz="2800" dirty="0" smtClean="0">
                <a:latin typeface="Comic Sans MS" panose="030F0702030302020204" pitchFamily="66" charset="0"/>
              </a:rPr>
              <a:t>.</a:t>
            </a:r>
            <a:endParaRPr lang="ru-R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2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61209"/>
            <a:ext cx="880933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3200" dirty="0">
                <a:latin typeface="Segoe Print" panose="02000600000000000000" pitchFamily="2" charset="0"/>
              </a:rPr>
              <a:t>У будь-</a:t>
            </a:r>
            <a:r>
              <a:rPr lang="ru-RU" sz="3200" dirty="0" err="1">
                <a:latin typeface="Segoe Print" panose="02000600000000000000" pitchFamily="2" charset="0"/>
              </a:rPr>
              <a:t>яких</a:t>
            </a:r>
            <a:r>
              <a:rPr lang="ru-RU" sz="3200" dirty="0">
                <a:latin typeface="Segoe Print" panose="02000600000000000000" pitchFamily="2" charset="0"/>
              </a:rPr>
              <a:t> переговорах треба </a:t>
            </a:r>
            <a:r>
              <a:rPr lang="ru-RU" sz="3200" dirty="0" err="1">
                <a:latin typeface="Segoe Print" panose="02000600000000000000" pitchFamily="2" charset="0"/>
              </a:rPr>
              <a:t>переконати</a:t>
            </a:r>
            <a:r>
              <a:rPr lang="ru-RU" sz="3200" dirty="0">
                <a:latin typeface="Segoe Print" panose="02000600000000000000" pitchFamily="2" charset="0"/>
              </a:rPr>
              <a:t> супротивника, </a:t>
            </a:r>
            <a:r>
              <a:rPr lang="ru-RU" sz="3200" dirty="0" err="1">
                <a:latin typeface="Segoe Print" panose="02000600000000000000" pitchFamily="2" charset="0"/>
              </a:rPr>
              <a:t>що</a:t>
            </a:r>
            <a:r>
              <a:rPr lang="ru-RU" sz="3200" dirty="0">
                <a:latin typeface="Segoe Print" panose="02000600000000000000" pitchFamily="2" charset="0"/>
              </a:rPr>
              <a:t> </a:t>
            </a:r>
            <a:r>
              <a:rPr lang="ru-RU" sz="3200" dirty="0" err="1">
                <a:latin typeface="Segoe Print" panose="02000600000000000000" pitchFamily="2" charset="0"/>
              </a:rPr>
              <a:t>ти</a:t>
            </a:r>
            <a:r>
              <a:rPr lang="ru-RU" sz="3200" dirty="0">
                <a:latin typeface="Segoe Print" panose="02000600000000000000" pitchFamily="2" charset="0"/>
              </a:rPr>
              <a:t> </a:t>
            </a:r>
            <a:r>
              <a:rPr lang="ru-RU" sz="3200" dirty="0" err="1">
                <a:latin typeface="Segoe Print" panose="02000600000000000000" pitchFamily="2" charset="0"/>
              </a:rPr>
              <a:t>сильніший</a:t>
            </a:r>
            <a:r>
              <a:rPr lang="ru-RU" sz="3200" dirty="0">
                <a:latin typeface="Segoe Print" panose="02000600000000000000" pitchFamily="2" charset="0"/>
              </a:rPr>
              <a:t>, </a:t>
            </a:r>
            <a:r>
              <a:rPr lang="ru-RU" sz="3200" dirty="0" err="1">
                <a:latin typeface="Segoe Print" panose="02000600000000000000" pitchFamily="2" charset="0"/>
              </a:rPr>
              <a:t>навіть</a:t>
            </a:r>
            <a:r>
              <a:rPr lang="ru-RU" sz="3200" dirty="0">
                <a:latin typeface="Segoe Print" panose="02000600000000000000" pitchFamily="2" charset="0"/>
              </a:rPr>
              <a:t> </a:t>
            </a:r>
            <a:r>
              <a:rPr lang="ru-RU" sz="3200" dirty="0" err="1">
                <a:latin typeface="Segoe Print" panose="02000600000000000000" pitchFamily="2" charset="0"/>
              </a:rPr>
              <a:t>якщо</a:t>
            </a:r>
            <a:r>
              <a:rPr lang="ru-RU" sz="3200" dirty="0">
                <a:latin typeface="Segoe Print" panose="02000600000000000000" pitchFamily="2" charset="0"/>
              </a:rPr>
              <a:t> в тебе </a:t>
            </a:r>
            <a:r>
              <a:rPr lang="ru-RU" sz="3200" dirty="0" err="1">
                <a:latin typeface="Segoe Print" panose="02000600000000000000" pitchFamily="2" charset="0"/>
              </a:rPr>
              <a:t>немає</a:t>
            </a:r>
            <a:r>
              <a:rPr lang="ru-RU" sz="3200" dirty="0">
                <a:latin typeface="Segoe Print" panose="02000600000000000000" pitchFamily="2" charset="0"/>
              </a:rPr>
              <a:t> </a:t>
            </a:r>
            <a:r>
              <a:rPr lang="ru-RU" sz="3200" dirty="0" err="1">
                <a:latin typeface="Segoe Print" panose="02000600000000000000" pitchFamily="2" charset="0"/>
              </a:rPr>
              <a:t>жодного</a:t>
            </a:r>
            <a:r>
              <a:rPr lang="ru-RU" sz="3200" dirty="0">
                <a:latin typeface="Segoe Print" panose="02000600000000000000" pitchFamily="2" charset="0"/>
              </a:rPr>
              <a:t> шансу</a:t>
            </a:r>
            <a:r>
              <a:rPr lang="ru-RU" sz="3200" dirty="0" smtClean="0">
                <a:latin typeface="Segoe Print" panose="02000600000000000000" pitchFamily="2" charset="0"/>
              </a:rPr>
              <a:t>.</a:t>
            </a:r>
          </a:p>
          <a:p>
            <a:endParaRPr lang="ru-RU" sz="4000" dirty="0" smtClean="0"/>
          </a:p>
          <a:p>
            <a:pPr algn="r"/>
            <a:r>
              <a:rPr lang="ru-RU" sz="3200" b="1" dirty="0" err="1" smtClean="0"/>
              <a:t>Феллон</a:t>
            </a:r>
            <a:r>
              <a:rPr lang="ru-RU" sz="3200" b="1" dirty="0" smtClean="0"/>
              <a:t> </a:t>
            </a:r>
            <a:r>
              <a:rPr lang="ru-RU" sz="3200" b="1" dirty="0" err="1"/>
              <a:t>Керрінгтон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6416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46559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2400" b="1" i="1" dirty="0">
                <a:latin typeface="Times New Roman"/>
                <a:ea typeface="Calibri"/>
                <a:cs typeface="Times New Roman"/>
              </a:rPr>
              <a:t>Переконання</a:t>
            </a:r>
            <a:r>
              <a:rPr lang="uk-UA" sz="2400" dirty="0">
                <a:latin typeface="Times New Roman"/>
                <a:ea typeface="Calibri"/>
                <a:cs typeface="Times New Roman"/>
              </a:rPr>
              <a:t> – це вплив на свідомість, почуття й волю людини за допомогою повідомлення, роз’яснення й доказу важливості того чи іншого положення, погляду, думки чи вчинку або ж доказу їх неприпустимості з метою примусити співбесідника змінити свої погляди, установки, позиції, відношення й оцінки або розділити ваші думки чи уявлення.</a:t>
            </a:r>
            <a:endParaRPr lang="ru-RU" sz="2400" dirty="0">
              <a:ea typeface="Calibri"/>
              <a:cs typeface="Times New Roman"/>
            </a:endParaRPr>
          </a:p>
        </p:txBody>
      </p:sp>
      <p:pic>
        <p:nvPicPr>
          <p:cNvPr id="1026" name="Picture 2" descr="аргументация — T&amp;amp;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828097"/>
            <a:ext cx="5976664" cy="376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78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18570"/>
            <a:ext cx="4932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7030A0"/>
                </a:solidFill>
                <a:latin typeface="Comic Sans MS" panose="030F0702030302020204" pitchFamily="66" charset="0"/>
              </a:rPr>
              <a:t>Досягнення</a:t>
            </a:r>
            <a:r>
              <a:rPr lang="ru-RU" sz="32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цілей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аргументації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вимагає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послідовного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дотримання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зовнішньо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простих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, але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надзвичайно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важливих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принципів</a:t>
            </a:r>
            <a:r>
              <a:rPr lang="ru-RU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45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800" y="188640"/>
            <a:ext cx="870577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Увічливість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коректність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ввічливість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принижують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іронії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сарказму.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комфорт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Простота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заумних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buAutoNum type="arabicPeriod"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354" y="4653136"/>
            <a:ext cx="2016224" cy="204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54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222" y="692696"/>
            <a:ext cx="88992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457200" indent="-457200" algn="just">
              <a:buAutoNum type="arabicPeriod"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buFont typeface="+mj-lt"/>
              <a:buAutoNum type="arabicPeriod" startAt="4"/>
            </a:pPr>
            <a:r>
              <a:rPr lang="ru-RU" dirty="0" err="1" smtClean="0"/>
              <a:t>Стислість</a:t>
            </a:r>
            <a:r>
              <a:rPr lang="ru-RU" dirty="0"/>
              <a:t>. </a:t>
            </a:r>
            <a:r>
              <a:rPr lang="ru-RU" b="0" dirty="0"/>
              <a:t>Не </a:t>
            </a:r>
            <a:r>
              <a:rPr lang="ru-RU" b="0" dirty="0" err="1"/>
              <a:t>можна</a:t>
            </a:r>
            <a:r>
              <a:rPr lang="ru-RU" b="0" dirty="0"/>
              <a:t> </a:t>
            </a:r>
            <a:r>
              <a:rPr lang="ru-RU" b="0" dirty="0" err="1"/>
              <a:t>змушувати</a:t>
            </a:r>
            <a:r>
              <a:rPr lang="ru-RU" b="0" dirty="0"/>
              <a:t> </a:t>
            </a:r>
            <a:r>
              <a:rPr lang="ru-RU" b="0" dirty="0" err="1"/>
              <a:t>людину</a:t>
            </a:r>
            <a:r>
              <a:rPr lang="ru-RU" b="0" dirty="0"/>
              <a:t> </a:t>
            </a:r>
            <a:r>
              <a:rPr lang="ru-RU" b="0" dirty="0" err="1"/>
              <a:t>слухати</a:t>
            </a:r>
            <a:r>
              <a:rPr lang="ru-RU" b="0" dirty="0"/>
              <a:t> </a:t>
            </a:r>
            <a:r>
              <a:rPr lang="ru-RU" b="0" dirty="0" err="1"/>
              <a:t>свої</a:t>
            </a:r>
            <a:r>
              <a:rPr lang="ru-RU" b="0" dirty="0"/>
              <a:t> </a:t>
            </a:r>
            <a:r>
              <a:rPr lang="ru-RU" b="0" dirty="0" err="1"/>
              <a:t>довгі</a:t>
            </a:r>
            <a:r>
              <a:rPr lang="ru-RU" b="0" dirty="0"/>
              <a:t> </a:t>
            </a:r>
            <a:r>
              <a:rPr lang="ru-RU" b="0" dirty="0" err="1"/>
              <a:t>висловлення</a:t>
            </a:r>
            <a:r>
              <a:rPr lang="ru-RU" b="0" dirty="0"/>
              <a:t>. </a:t>
            </a:r>
            <a:r>
              <a:rPr lang="ru-RU" b="0" dirty="0" err="1"/>
              <a:t>Стислість</a:t>
            </a:r>
            <a:r>
              <a:rPr lang="ru-RU" b="0" dirty="0"/>
              <a:t> - один </a:t>
            </a:r>
            <a:r>
              <a:rPr lang="ru-RU" b="0" dirty="0" err="1"/>
              <a:t>із</a:t>
            </a:r>
            <a:r>
              <a:rPr lang="ru-RU" b="0" dirty="0"/>
              <a:t> </a:t>
            </a:r>
            <a:r>
              <a:rPr lang="ru-RU" b="0" dirty="0" err="1"/>
              <a:t>критеріїв</a:t>
            </a:r>
            <a:r>
              <a:rPr lang="ru-RU" b="0" dirty="0"/>
              <a:t> </a:t>
            </a:r>
            <a:r>
              <a:rPr lang="ru-RU" b="0" dirty="0" err="1"/>
              <a:t>поваги</a:t>
            </a:r>
            <a:r>
              <a:rPr lang="ru-RU" b="0" dirty="0"/>
              <a:t> до </a:t>
            </a:r>
            <a:r>
              <a:rPr lang="ru-RU" b="0" dirty="0" err="1"/>
              <a:t>співрозмовника</a:t>
            </a:r>
            <a:r>
              <a:rPr lang="ru-RU" b="0" dirty="0"/>
              <a:t>.</a:t>
            </a:r>
          </a:p>
          <a:p>
            <a:pPr>
              <a:buFont typeface="+mj-lt"/>
              <a:buAutoNum type="arabicPeriod" startAt="4"/>
            </a:pPr>
            <a:r>
              <a:rPr lang="ru-RU" dirty="0" err="1" smtClean="0"/>
              <a:t>Наочність</a:t>
            </a:r>
            <a:r>
              <a:rPr lang="ru-RU" dirty="0"/>
              <a:t>. </a:t>
            </a:r>
            <a:r>
              <a:rPr lang="ru-RU" b="0" dirty="0"/>
              <a:t>При </a:t>
            </a:r>
            <a:r>
              <a:rPr lang="ru-RU" b="0" dirty="0" err="1"/>
              <a:t>аргументуванні</a:t>
            </a:r>
            <a:r>
              <a:rPr lang="ru-RU" b="0" dirty="0"/>
              <a:t> на </a:t>
            </a:r>
            <a:r>
              <a:rPr lang="ru-RU" b="0" dirty="0" err="1"/>
              <a:t>користь</a:t>
            </a:r>
            <a:r>
              <a:rPr lang="ru-RU" b="0" dirty="0"/>
              <a:t> </a:t>
            </a:r>
            <a:r>
              <a:rPr lang="ru-RU" b="0" dirty="0" err="1"/>
              <a:t>своєї</a:t>
            </a:r>
            <a:r>
              <a:rPr lang="ru-RU" b="0" dirty="0"/>
              <a:t> </a:t>
            </a:r>
            <a:r>
              <a:rPr lang="ru-RU" b="0" dirty="0" err="1"/>
              <a:t>пропозиції</a:t>
            </a:r>
            <a:r>
              <a:rPr lang="ru-RU" b="0" dirty="0"/>
              <a:t>, </a:t>
            </a:r>
            <a:r>
              <a:rPr lang="ru-RU" b="0" dirty="0" err="1"/>
              <a:t>співробітник</a:t>
            </a:r>
            <a:r>
              <a:rPr lang="ru-RU" b="0" dirty="0"/>
              <a:t> </a:t>
            </a:r>
            <a:r>
              <a:rPr lang="ru-RU" b="0" dirty="0" err="1"/>
              <a:t>може</a:t>
            </a:r>
            <a:r>
              <a:rPr lang="ru-RU" b="0" dirty="0"/>
              <a:t> за </a:t>
            </a:r>
            <a:r>
              <a:rPr lang="ru-RU" b="0" dirty="0" err="1"/>
              <a:t>необхідністю</a:t>
            </a:r>
            <a:r>
              <a:rPr lang="ru-RU" b="0" dirty="0"/>
              <a:t> </a:t>
            </a:r>
            <a:r>
              <a:rPr lang="ru-RU" b="0" dirty="0" err="1"/>
              <a:t>ілюструвати</a:t>
            </a:r>
            <a:r>
              <a:rPr lang="ru-RU" b="0" dirty="0"/>
              <a:t> </a:t>
            </a:r>
            <a:r>
              <a:rPr lang="ru-RU" b="0" dirty="0" err="1"/>
              <a:t>свої</a:t>
            </a:r>
            <a:r>
              <a:rPr lang="ru-RU" b="0" dirty="0"/>
              <a:t> </a:t>
            </a:r>
            <a:r>
              <a:rPr lang="ru-RU" b="0" dirty="0" err="1"/>
              <a:t>висловлення</a:t>
            </a:r>
            <a:r>
              <a:rPr lang="ru-RU" b="0" dirty="0"/>
              <a:t> </a:t>
            </a:r>
            <a:r>
              <a:rPr lang="ru-RU" b="0" dirty="0" err="1"/>
              <a:t>наочно</a:t>
            </a:r>
            <a:r>
              <a:rPr lang="ru-RU" b="0" dirty="0"/>
              <a:t>: </a:t>
            </a:r>
            <a:r>
              <a:rPr lang="ru-RU" b="0" dirty="0" err="1"/>
              <a:t>фотографіями</a:t>
            </a:r>
            <a:r>
              <a:rPr lang="ru-RU" b="0" dirty="0"/>
              <a:t>, прикладами, предметами, </a:t>
            </a:r>
            <a:r>
              <a:rPr lang="ru-RU" b="0" dirty="0" err="1"/>
              <a:t>образними</a:t>
            </a:r>
            <a:r>
              <a:rPr lang="ru-RU" b="0" dirty="0"/>
              <a:t> </a:t>
            </a:r>
            <a:r>
              <a:rPr lang="ru-RU" b="0" dirty="0" err="1" smtClean="0"/>
              <a:t>порівняннями</a:t>
            </a:r>
            <a:r>
              <a:rPr lang="ru-RU" b="0" dirty="0" smtClean="0"/>
              <a:t>.</a:t>
            </a:r>
          </a:p>
          <a:p>
            <a:pPr>
              <a:buFont typeface="+mj-lt"/>
              <a:buAutoNum type="arabicPeriod" startAt="4"/>
            </a:pP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надмірної</a:t>
            </a:r>
            <a:r>
              <a:rPr lang="ru-RU" dirty="0" smtClean="0"/>
              <a:t> </a:t>
            </a:r>
            <a:r>
              <a:rPr lang="ru-RU" dirty="0" err="1" smtClean="0"/>
              <a:t>переконливості</a:t>
            </a:r>
            <a:r>
              <a:rPr lang="ru-RU" dirty="0" smtClean="0"/>
              <a:t>. </a:t>
            </a:r>
            <a:r>
              <a:rPr lang="ru-RU" b="0" dirty="0" err="1" smtClean="0"/>
              <a:t>Надмірна</a:t>
            </a:r>
            <a:r>
              <a:rPr lang="ru-RU" b="0" dirty="0" smtClean="0"/>
              <a:t> </a:t>
            </a:r>
            <a:r>
              <a:rPr lang="ru-RU" b="0" dirty="0" err="1" smtClean="0"/>
              <a:t>переконливість</a:t>
            </a:r>
            <a:r>
              <a:rPr lang="ru-RU" b="0" dirty="0" smtClean="0"/>
              <a:t> </a:t>
            </a:r>
            <a:r>
              <a:rPr lang="ru-RU" b="0" dirty="0" err="1" smtClean="0"/>
              <a:t>кидає</a:t>
            </a:r>
            <a:r>
              <a:rPr lang="ru-RU" b="0" dirty="0" smtClean="0"/>
              <a:t> </a:t>
            </a:r>
            <a:r>
              <a:rPr lang="ru-RU" b="0" dirty="0" err="1" smtClean="0"/>
              <a:t>виклик</a:t>
            </a:r>
            <a:r>
              <a:rPr lang="ru-RU" b="0" dirty="0" smtClean="0"/>
              <a:t> </a:t>
            </a:r>
            <a:r>
              <a:rPr lang="ru-RU" b="0" dirty="0" err="1" smtClean="0"/>
              <a:t>почуттю</a:t>
            </a:r>
            <a:r>
              <a:rPr lang="ru-RU" b="0" dirty="0" smtClean="0"/>
              <a:t> </a:t>
            </a:r>
            <a:r>
              <a:rPr lang="ru-RU" b="0" dirty="0" err="1" smtClean="0"/>
              <a:t>значимості</a:t>
            </a:r>
            <a:r>
              <a:rPr lang="ru-RU" b="0" dirty="0" smtClean="0"/>
              <a:t> </a:t>
            </a:r>
            <a:r>
              <a:rPr lang="ru-RU" b="0" dirty="0" err="1" smtClean="0"/>
              <a:t>співрозмовника</a:t>
            </a:r>
            <a:r>
              <a:rPr lang="ru-RU" b="0" dirty="0" smtClean="0"/>
              <a:t> </a:t>
            </a:r>
            <a:r>
              <a:rPr lang="ru-RU" b="0" dirty="0" err="1" smtClean="0"/>
              <a:t>його</a:t>
            </a:r>
            <a:r>
              <a:rPr lang="ru-RU" b="0" dirty="0" smtClean="0"/>
              <a:t> </a:t>
            </a:r>
            <a:r>
              <a:rPr lang="ru-RU" b="0" dirty="0" err="1" smtClean="0"/>
              <a:t>інтелекту</a:t>
            </a:r>
            <a:r>
              <a:rPr lang="ru-RU" b="0" dirty="0" smtClean="0"/>
              <a:t> й </a:t>
            </a:r>
            <a:r>
              <a:rPr lang="ru-RU" b="0" dirty="0" err="1" smtClean="0"/>
              <a:t>викликає</a:t>
            </a:r>
            <a:r>
              <a:rPr lang="ru-RU" b="0" dirty="0" smtClean="0"/>
              <a:t> </a:t>
            </a:r>
            <a:r>
              <a:rPr lang="ru-RU" b="0" dirty="0" err="1" smtClean="0"/>
              <a:t>реакцію</a:t>
            </a:r>
            <a:r>
              <a:rPr lang="ru-RU" b="0" dirty="0" smtClean="0"/>
              <a:t> опору. </a:t>
            </a:r>
            <a:r>
              <a:rPr lang="ru-RU" b="0" dirty="0" err="1" smtClean="0"/>
              <a:t>Прямі</a:t>
            </a:r>
            <a:r>
              <a:rPr lang="ru-RU" b="0" dirty="0" smtClean="0"/>
              <a:t> </a:t>
            </a:r>
            <a:r>
              <a:rPr lang="ru-RU" b="0" dirty="0" err="1" smtClean="0"/>
              <a:t>вказівки</a:t>
            </a:r>
            <a:r>
              <a:rPr lang="ru-RU" b="0" dirty="0" smtClean="0"/>
              <a:t> на </a:t>
            </a:r>
            <a:r>
              <a:rPr lang="ru-RU" b="0" dirty="0" err="1" smtClean="0"/>
              <a:t>помилки</a:t>
            </a:r>
            <a:r>
              <a:rPr lang="ru-RU" b="0" dirty="0" smtClean="0"/>
              <a:t> в </a:t>
            </a:r>
            <a:r>
              <a:rPr lang="ru-RU" b="0" dirty="0" err="1" smtClean="0"/>
              <a:t>судженнях</a:t>
            </a:r>
            <a:r>
              <a:rPr lang="ru-RU" b="0" dirty="0" smtClean="0"/>
              <a:t>, а </a:t>
            </a:r>
            <a:r>
              <a:rPr lang="ru-RU" b="0" dirty="0" err="1" smtClean="0"/>
              <a:t>також</a:t>
            </a:r>
            <a:r>
              <a:rPr lang="ru-RU" b="0" dirty="0" smtClean="0"/>
              <a:t> </a:t>
            </a:r>
            <a:r>
              <a:rPr lang="ru-RU" b="0" dirty="0" err="1" smtClean="0"/>
              <a:t>надмірна</a:t>
            </a:r>
            <a:r>
              <a:rPr lang="ru-RU" b="0" dirty="0" smtClean="0"/>
              <a:t> </a:t>
            </a:r>
            <a:r>
              <a:rPr lang="ru-RU" b="0" dirty="0" err="1" smtClean="0"/>
              <a:t>кількість</a:t>
            </a:r>
            <a:r>
              <a:rPr lang="ru-RU" b="0" dirty="0" smtClean="0"/>
              <a:t> </a:t>
            </a:r>
            <a:r>
              <a:rPr lang="ru-RU" b="0" dirty="0" err="1" smtClean="0"/>
              <a:t>аргументів</a:t>
            </a:r>
            <a:r>
              <a:rPr lang="ru-RU" b="0" dirty="0" smtClean="0"/>
              <a:t> - </a:t>
            </a:r>
            <a:r>
              <a:rPr lang="ru-RU" b="0" dirty="0" err="1" smtClean="0"/>
              <a:t>можуть</a:t>
            </a:r>
            <a:r>
              <a:rPr lang="ru-RU" b="0" dirty="0" smtClean="0"/>
              <a:t> стати </a:t>
            </a:r>
            <a:r>
              <a:rPr lang="ru-RU" b="0" dirty="0" err="1" smtClean="0"/>
              <a:t>підозрілими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61418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484784"/>
            <a:ext cx="69127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err="1" smtClean="0">
                <a:solidFill>
                  <a:srgbClr val="7030A0"/>
                </a:solidFill>
                <a:latin typeface="Segoe Print" panose="02000600000000000000" pitchFamily="2" charset="0"/>
              </a:rPr>
              <a:t>Техніка</a:t>
            </a:r>
            <a:r>
              <a:rPr lang="ru-RU" sz="4400" b="1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аргументації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може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включати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й так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звані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спеціальні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методи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Segoe Print" panose="02000600000000000000" pitchFamily="2" charset="0"/>
              </a:rPr>
              <a:t>переконання</a:t>
            </a:r>
            <a:r>
              <a:rPr lang="ru-RU" sz="4400" b="1" dirty="0">
                <a:solidFill>
                  <a:srgbClr val="7030A0"/>
                </a:solidFill>
                <a:latin typeface="Segoe Print" panose="020006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949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719" y="1340768"/>
            <a:ext cx="9144000" cy="345638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перелицьовування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підведенні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партнера по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міркуванням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шляхом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поетапного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відслідковування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з ним.</a:t>
            </a:r>
          </a:p>
        </p:txBody>
      </p:sp>
    </p:spTree>
    <p:extLst>
      <p:ext uri="{BB962C8B-B14F-4D97-AF65-F5344CB8AC3E}">
        <p14:creationId xmlns:p14="http://schemas.microsoft.com/office/powerpoint/2010/main" val="21176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12776"/>
            <a:ext cx="9144000" cy="310854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 sz="2800" b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Метод </a:t>
            </a:r>
            <a:r>
              <a:rPr lang="ru-RU" dirty="0" err="1"/>
              <a:t>розчленовування</a:t>
            </a:r>
            <a:r>
              <a:rPr lang="ru-RU" dirty="0"/>
              <a:t> </a:t>
            </a:r>
            <a:r>
              <a:rPr lang="ru-RU" b="0" dirty="0" err="1"/>
              <a:t>виявляється</a:t>
            </a:r>
            <a:r>
              <a:rPr lang="ru-RU" b="0" dirty="0"/>
              <a:t> </a:t>
            </a:r>
            <a:r>
              <a:rPr lang="ru-RU" b="0" dirty="0" err="1"/>
              <a:t>достатньо</a:t>
            </a:r>
            <a:r>
              <a:rPr lang="ru-RU" b="0" dirty="0"/>
              <a:t> </a:t>
            </a:r>
            <a:r>
              <a:rPr lang="ru-RU" b="0" dirty="0" err="1"/>
              <a:t>ефективним</a:t>
            </a:r>
            <a:r>
              <a:rPr lang="ru-RU" b="0" dirty="0"/>
              <a:t> </a:t>
            </a:r>
            <a:r>
              <a:rPr lang="ru-RU" b="0" dirty="0" err="1"/>
              <a:t>завдяки</a:t>
            </a:r>
            <a:r>
              <a:rPr lang="ru-RU" b="0" dirty="0"/>
              <a:t> </a:t>
            </a:r>
            <a:r>
              <a:rPr lang="ru-RU" b="0" dirty="0" err="1"/>
              <a:t>розподілу</a:t>
            </a:r>
            <a:r>
              <a:rPr lang="ru-RU" b="0" dirty="0"/>
              <a:t> </a:t>
            </a:r>
            <a:r>
              <a:rPr lang="ru-RU" b="0" dirty="0" err="1"/>
              <a:t>аргументів</a:t>
            </a:r>
            <a:r>
              <a:rPr lang="ru-RU" b="0" dirty="0"/>
              <a:t> </a:t>
            </a:r>
            <a:r>
              <a:rPr lang="ru-RU" b="0" dirty="0" err="1"/>
              <a:t>співбесідника</a:t>
            </a:r>
            <a:r>
              <a:rPr lang="ru-RU" b="0" dirty="0"/>
              <a:t> на </a:t>
            </a:r>
            <a:r>
              <a:rPr lang="ru-RU" b="0" dirty="0" err="1"/>
              <a:t>невірні</a:t>
            </a:r>
            <a:r>
              <a:rPr lang="ru-RU" b="0" dirty="0"/>
              <a:t>, </a:t>
            </a:r>
            <a:r>
              <a:rPr lang="ru-RU" b="0" dirty="0" err="1"/>
              <a:t>сумнівні</a:t>
            </a:r>
            <a:r>
              <a:rPr lang="ru-RU" b="0" dirty="0"/>
              <a:t> та </a:t>
            </a:r>
            <a:r>
              <a:rPr lang="ru-RU" b="0" dirty="0" err="1"/>
              <a:t>хибні</a:t>
            </a:r>
            <a:r>
              <a:rPr lang="ru-RU" b="0" dirty="0"/>
              <a:t> </a:t>
            </a:r>
            <a:r>
              <a:rPr lang="ru-RU" b="0" dirty="0" err="1"/>
              <a:t>або</a:t>
            </a:r>
            <a:r>
              <a:rPr lang="ru-RU" b="0" dirty="0"/>
              <a:t> </a:t>
            </a:r>
            <a:r>
              <a:rPr lang="ru-RU" b="0" dirty="0" err="1"/>
              <a:t>помилкові</a:t>
            </a:r>
            <a:r>
              <a:rPr lang="ru-RU" b="0" dirty="0"/>
              <a:t> з </a:t>
            </a:r>
            <a:r>
              <a:rPr lang="ru-RU" b="0" dirty="0" err="1"/>
              <a:t>наступним</a:t>
            </a:r>
            <a:r>
              <a:rPr lang="ru-RU" b="0" dirty="0"/>
              <a:t> </a:t>
            </a:r>
            <a:r>
              <a:rPr lang="ru-RU" b="0" dirty="0" err="1"/>
              <a:t>доведенням</a:t>
            </a:r>
            <a:r>
              <a:rPr lang="ru-RU" b="0" dirty="0"/>
              <a:t> </a:t>
            </a:r>
            <a:r>
              <a:rPr lang="ru-RU" b="0" dirty="0" err="1"/>
              <a:t>повної</a:t>
            </a:r>
            <a:r>
              <a:rPr lang="ru-RU" b="0" dirty="0"/>
              <a:t> </a:t>
            </a:r>
            <a:r>
              <a:rPr lang="ru-RU" b="0" dirty="0" err="1"/>
              <a:t>безпідставності</a:t>
            </a:r>
            <a:r>
              <a:rPr lang="ru-RU" b="0" dirty="0"/>
              <a:t> </a:t>
            </a:r>
            <a:r>
              <a:rPr lang="ru-RU" b="0" dirty="0" err="1"/>
              <a:t>його</a:t>
            </a:r>
            <a:r>
              <a:rPr lang="ru-RU" b="0" dirty="0"/>
              <a:t> </a:t>
            </a:r>
            <a:r>
              <a:rPr lang="ru-RU" b="0" dirty="0" err="1"/>
              <a:t>загальної</a:t>
            </a:r>
            <a:r>
              <a:rPr lang="ru-RU" b="0" dirty="0"/>
              <a:t> </a:t>
            </a:r>
            <a:r>
              <a:rPr lang="ru-RU" b="0" dirty="0" err="1"/>
              <a:t>позиції</a:t>
            </a:r>
            <a:r>
              <a:rPr lang="ru-RU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8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1107</Words>
  <Application>Microsoft Office PowerPoint</Application>
  <PresentationFormat>Экран (4:3)</PresentationFormat>
  <Paragraphs>45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DELL</cp:lastModifiedBy>
  <cp:revision>18</cp:revision>
  <dcterms:created xsi:type="dcterms:W3CDTF">2021-11-30T15:31:31Z</dcterms:created>
  <dcterms:modified xsi:type="dcterms:W3CDTF">2022-09-26T14:22:21Z</dcterms:modified>
</cp:coreProperties>
</file>