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B1E5"/>
    <a:srgbClr val="C297DD"/>
    <a:srgbClr val="A361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FF9A3-16B3-48A1-8B60-1E9F5DF06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F01CA9-D37B-4725-87A4-B57A1D3C0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DB83C9-4828-465C-A006-DB8B36420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38D949-68C4-42E8-87E3-DDD4EDDF3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BD56EB-7481-49BF-BE91-54C78DB1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7395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54BF7-00EC-4372-B837-0B6A29984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5CE044-E21B-4B47-A11E-FEF7ABBB45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70D009-FB64-440C-ABCD-6A9AC3EE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527ABB-BE1B-4278-A232-1262A418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DDF8C6-69F6-4FCB-898D-D20958A88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55167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6BC6D2-384D-4FB3-B388-F990B29DC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6558CE-B08C-4AE0-95B3-7584F01A5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9A2DD-39BF-4404-9966-C17076E03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107089-DC48-4B30-BF24-2B518A7DE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7B72B2-04AC-4CFD-A410-83BA61B2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7045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C987C-017B-4607-97D6-0C50331B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AF957F-0273-482C-AC4C-4BE8430A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DD6463-678E-4474-ACBE-75CF2FC5A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13B701-D219-4375-B118-E8A4F599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73699F-FCF2-4E6D-B299-DBEC32A99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665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C3B7D-6139-4E8D-96A2-8B4CA0A0F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1A51E6-EF4F-4B33-8A1E-845F6DD06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7BA65C-E77D-43F2-8AFD-29B356924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4967F-2AA1-44BB-A012-E445BB3BC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E894C1-5B32-4D36-B73D-BF3247503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1675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6E6972-1A93-47B9-BB22-61803ECA2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CB263B-FC0D-45CE-A705-B88799637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E05476-E598-4952-8153-68E0B6EA6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12CF93-BBD8-417B-9FA5-D65F1A89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F289A1-EF7F-4E6E-AB97-96D4288C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6E6EE6-404B-4F8C-853A-D55E0385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0905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AB691-3A30-4F97-9E5D-F85262ED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8BE15-852C-4E23-A717-F6999E654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174C6A-7413-4DDF-97C9-7F96C468B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CEC6D9-38B7-4A79-8A4C-BC32227DE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EBB4F5-B153-4902-BA0B-6B40AB8B3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68A822-BB2C-4408-B980-7E28CFF0B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2B7FFBC-1C2C-4CF1-94FC-BFA74845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9001CBB-3B4C-4F6E-9E16-6424CCF25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7003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796D7-B5D2-46FC-A569-40561769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2E1C09-337D-4422-9A2F-EAFC56984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2BBDE8-5B14-470B-BDC8-D90AEB2AA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E6ED1A-B863-4FAA-8514-9C37ABCF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455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618B3E6-00F9-411D-91E2-2994038C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73CEB6-A2D6-40C3-BC92-236575A35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DFE2E8-B909-468B-806A-B60052CFC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571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71BA8-7D8D-42CE-A38F-6114CF342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45759A-BF71-4165-A198-A245F694F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2FF66F-BF41-4B3C-AEB8-D43D5EA8F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D4189A-8DB8-4A8C-B84C-404DF01D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107331-FE83-45B7-9DA0-DA23D2251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97B7E-3639-4F9C-8458-DA993846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9841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4F474C-74BE-463F-8AF8-7A7056CF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A102C5C-D88E-4CBC-8A85-E666C19A45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646768-8F9E-4DBC-B057-EBFB15E47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4C3C73-E455-454C-88F1-9197109A4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BA3A66-B5F9-4D42-9F1D-145F23AE8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4CA1A3-F86A-4A1C-A294-C4F7A59B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7223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00AE75-1542-49E3-83D9-E3B39829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B3A47C-372B-4BD9-AA3E-06DD6737E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8B8884-A8EA-4CDE-ADCB-6F15696F8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D808E-A4A5-4AA9-B7A6-B2CC2B826FE9}" type="datetimeFigureOut">
              <a:rPr lang="ru-UA" smtClean="0"/>
              <a:t>11.02.2021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5CA84D-159C-4AAE-98B0-D60A45FDD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874D0-7628-4F4F-AE7E-FC762BC79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E3B90-FEA9-440D-905F-129004C23E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9802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361C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8CDAAB-60C6-4FD9-B2FD-F46A89289CD2}"/>
              </a:ext>
            </a:extLst>
          </p:cNvPr>
          <p:cNvSpPr txBox="1"/>
          <p:nvPr/>
        </p:nvSpPr>
        <p:spPr>
          <a:xfrm>
            <a:off x="2153201" y="2459504"/>
            <a:ext cx="736772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latin typeface="CooperOriginal" pitchFamily="2" charset="-52"/>
              </a:rPr>
              <a:t>Instagram </a:t>
            </a:r>
          </a:p>
          <a:p>
            <a:pPr algn="ctr"/>
            <a:r>
              <a:rPr lang="en-US" sz="6000" b="1" dirty="0">
                <a:latin typeface="CooperOriginal" pitchFamily="2" charset="-52"/>
              </a:rPr>
              <a:t>@seven_seas_auto</a:t>
            </a:r>
            <a:endParaRPr lang="ru-UA" sz="6000" b="1" dirty="0">
              <a:latin typeface="CooperOriginal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2BFC3F-19A1-47D2-952E-A106212E10C8}"/>
              </a:ext>
            </a:extLst>
          </p:cNvPr>
          <p:cNvSpPr txBox="1"/>
          <p:nvPr/>
        </p:nvSpPr>
        <p:spPr>
          <a:xfrm>
            <a:off x="4346713" y="6347791"/>
            <a:ext cx="283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 11.20 по 01.21 (3 месяца)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58604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7E2268-7B98-4DFB-820E-2545CF09D113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F48552-FC98-42DC-A4C4-F72FECD5C59E}"/>
              </a:ext>
            </a:extLst>
          </p:cNvPr>
          <p:cNvSpPr txBox="1"/>
          <p:nvPr/>
        </p:nvSpPr>
        <p:spPr>
          <a:xfrm>
            <a:off x="530087" y="980661"/>
            <a:ext cx="831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Лучшие </a:t>
            </a:r>
            <a:r>
              <a:rPr lang="en-US" sz="2400" dirty="0">
                <a:latin typeface="CooperOriginal" pitchFamily="2" charset="-52"/>
              </a:rPr>
              <a:t>Stories </a:t>
            </a:r>
            <a:r>
              <a:rPr lang="ru-RU" sz="2400" dirty="0">
                <a:latin typeface="CooperOriginal" pitchFamily="2" charset="-52"/>
              </a:rPr>
              <a:t>по охвату за последние 30 дней</a:t>
            </a:r>
            <a:endParaRPr lang="ru-UA" sz="2400" dirty="0">
              <a:latin typeface="CooperOriginal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E73AE3-D2C9-4EB5-96CF-9A960147A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9" y="1528386"/>
            <a:ext cx="2849217" cy="47986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D2D33F-C676-4344-854B-22003C956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919" y="1438521"/>
            <a:ext cx="2358071" cy="48448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074DF9-37C1-48BC-A3E9-2F7C91FC0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82" y="1438522"/>
            <a:ext cx="2358071" cy="48448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F09B26-E5D0-4167-9AF1-9667F4A792CA}"/>
              </a:ext>
            </a:extLst>
          </p:cNvPr>
          <p:cNvSpPr txBox="1"/>
          <p:nvPr/>
        </p:nvSpPr>
        <p:spPr>
          <a:xfrm>
            <a:off x="357809" y="6413127"/>
            <a:ext cx="1033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26</a:t>
            </a:r>
            <a:endParaRPr lang="ru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959ADE-981B-4A4A-9B7B-16D96620A643}"/>
              </a:ext>
            </a:extLst>
          </p:cNvPr>
          <p:cNvSpPr txBox="1"/>
          <p:nvPr/>
        </p:nvSpPr>
        <p:spPr>
          <a:xfrm>
            <a:off x="4237919" y="6413127"/>
            <a:ext cx="1033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25</a:t>
            </a:r>
            <a:endParaRPr lang="ru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EF5C40-FE53-436D-AFE9-F59265A28DB4}"/>
              </a:ext>
            </a:extLst>
          </p:cNvPr>
          <p:cNvSpPr txBox="1"/>
          <p:nvPr/>
        </p:nvSpPr>
        <p:spPr>
          <a:xfrm>
            <a:off x="7954082" y="6413127"/>
            <a:ext cx="1033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25</a:t>
            </a:r>
            <a:endParaRPr lang="ru-UA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30F4A0A-D322-462C-A802-5273B0BF9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3787" y="140569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0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D6D544-AFA0-48A9-9860-1DFC6EA328ED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A46FCD-3420-46C5-9959-24CAF3B5F807}"/>
              </a:ext>
            </a:extLst>
          </p:cNvPr>
          <p:cNvSpPr txBox="1"/>
          <p:nvPr/>
        </p:nvSpPr>
        <p:spPr>
          <a:xfrm>
            <a:off x="636105" y="1007165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Основные данные</a:t>
            </a:r>
            <a:endParaRPr lang="ru-UA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62B968-A5E8-4942-BF38-3FF88E5ECB1C}"/>
              </a:ext>
            </a:extLst>
          </p:cNvPr>
          <p:cNvSpPr txBox="1"/>
          <p:nvPr/>
        </p:nvSpPr>
        <p:spPr>
          <a:xfrm>
            <a:off x="636105" y="1578281"/>
            <a:ext cx="2099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Подписчики</a:t>
            </a:r>
            <a:endParaRPr lang="ru-UA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275D65-1D01-4304-AEA4-5ED530C687DB}"/>
              </a:ext>
            </a:extLst>
          </p:cNvPr>
          <p:cNvSpPr txBox="1"/>
          <p:nvPr/>
        </p:nvSpPr>
        <p:spPr>
          <a:xfrm>
            <a:off x="808383" y="2385391"/>
            <a:ext cx="276550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Всего подписчиков:</a:t>
            </a:r>
          </a:p>
          <a:p>
            <a:r>
              <a:rPr lang="en-US" b="1" dirty="0">
                <a:solidFill>
                  <a:srgbClr val="FF0000"/>
                </a:solidFill>
              </a:rPr>
              <a:t>123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Изменение за период:</a:t>
            </a:r>
          </a:p>
          <a:p>
            <a:r>
              <a:rPr lang="en-US" b="1" dirty="0">
                <a:solidFill>
                  <a:srgbClr val="FF0000"/>
                </a:solidFill>
              </a:rPr>
              <a:t>97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Подписалось\Отписалось:</a:t>
            </a:r>
          </a:p>
          <a:p>
            <a:r>
              <a:rPr lang="ru-RU" b="1" dirty="0">
                <a:solidFill>
                  <a:srgbClr val="FF0000"/>
                </a:solidFill>
              </a:rPr>
              <a:t>+</a:t>
            </a:r>
            <a:r>
              <a:rPr lang="en-US" b="1" dirty="0">
                <a:solidFill>
                  <a:srgbClr val="FF0000"/>
                </a:solidFill>
              </a:rPr>
              <a:t>85</a:t>
            </a:r>
            <a:r>
              <a:rPr lang="ru-RU" b="1" dirty="0">
                <a:solidFill>
                  <a:srgbClr val="FF0000"/>
                </a:solidFill>
              </a:rPr>
              <a:t>\-</a:t>
            </a:r>
            <a:r>
              <a:rPr lang="en-US" b="1" dirty="0">
                <a:solidFill>
                  <a:srgbClr val="FF0000"/>
                </a:solidFill>
              </a:rPr>
              <a:t>12</a:t>
            </a:r>
            <a:endParaRPr lang="ru-UA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E7DBE3-2905-4E02-878E-39F4985A4A0A}"/>
              </a:ext>
            </a:extLst>
          </p:cNvPr>
          <p:cNvSpPr txBox="1"/>
          <p:nvPr/>
        </p:nvSpPr>
        <p:spPr>
          <a:xfrm>
            <a:off x="4346714" y="1578281"/>
            <a:ext cx="3012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Отметки нравится</a:t>
            </a:r>
            <a:endParaRPr lang="ru-UA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FED6A7-68CC-46D3-B0F2-FF3C9D5DD3E0}"/>
              </a:ext>
            </a:extLst>
          </p:cNvPr>
          <p:cNvSpPr txBox="1"/>
          <p:nvPr/>
        </p:nvSpPr>
        <p:spPr>
          <a:xfrm>
            <a:off x="4346714" y="2385391"/>
            <a:ext cx="24000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Всего отметок:</a:t>
            </a:r>
          </a:p>
          <a:p>
            <a:r>
              <a:rPr lang="ru-RU" b="1" dirty="0">
                <a:solidFill>
                  <a:srgbClr val="FF0000"/>
                </a:solidFill>
              </a:rPr>
              <a:t>106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Изменения за период:</a:t>
            </a:r>
          </a:p>
          <a:p>
            <a:r>
              <a:rPr lang="ru-RU" b="1" dirty="0">
                <a:solidFill>
                  <a:srgbClr val="FF0000"/>
                </a:solidFill>
              </a:rPr>
              <a:t>81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120E4-6879-44DD-81FD-631E98FBC621}"/>
              </a:ext>
            </a:extLst>
          </p:cNvPr>
          <p:cNvSpPr txBox="1"/>
          <p:nvPr/>
        </p:nvSpPr>
        <p:spPr>
          <a:xfrm>
            <a:off x="10380286" y="131670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FaceBook</a:t>
            </a:r>
            <a:endParaRPr lang="ru-UA" dirty="0">
              <a:latin typeface="CooperOriginal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97537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D988F-4025-4304-AA6E-CB362931345D}"/>
              </a:ext>
            </a:extLst>
          </p:cNvPr>
          <p:cNvSpPr txBox="1"/>
          <p:nvPr/>
        </p:nvSpPr>
        <p:spPr>
          <a:xfrm>
            <a:off x="3844422" y="665005"/>
            <a:ext cx="4503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Лучшие посты по охвату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801AF-29CA-4BE4-99FB-D6CD11726A5B}"/>
              </a:ext>
            </a:extLst>
          </p:cNvPr>
          <p:cNvSpPr txBox="1"/>
          <p:nvPr/>
        </p:nvSpPr>
        <p:spPr>
          <a:xfrm>
            <a:off x="570891" y="6205042"/>
            <a:ext cx="3266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203      Взаимодействия 7</a:t>
            </a:r>
            <a:endParaRPr lang="ru-UA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455DBFE-61AF-45D1-83D8-1E98E9C22E5E}"/>
              </a:ext>
            </a:extLst>
          </p:cNvPr>
          <p:cNvSpPr/>
          <p:nvPr/>
        </p:nvSpPr>
        <p:spPr>
          <a:xfrm>
            <a:off x="0" y="-3442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B4D783-9E32-45F9-B7D5-5DBD5A885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5" y="1087974"/>
            <a:ext cx="7851498" cy="494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944B99-78B6-4861-83AA-D17342D247FF}"/>
              </a:ext>
            </a:extLst>
          </p:cNvPr>
          <p:cNvSpPr txBox="1"/>
          <p:nvPr/>
        </p:nvSpPr>
        <p:spPr>
          <a:xfrm>
            <a:off x="10628244" y="98960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FaceBook</a:t>
            </a:r>
            <a:endParaRPr lang="ru-UA" dirty="0">
              <a:latin typeface="CooperOriginal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57735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69AF4A-C325-419C-98A5-580BAC93E456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DCB782-87FF-4A17-B4E8-C93671FFCC8F}"/>
              </a:ext>
            </a:extLst>
          </p:cNvPr>
          <p:cNvSpPr txBox="1"/>
          <p:nvPr/>
        </p:nvSpPr>
        <p:spPr>
          <a:xfrm>
            <a:off x="10409140" y="66260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FaceBook</a:t>
            </a:r>
            <a:endParaRPr lang="ru-UA" dirty="0">
              <a:latin typeface="CooperOriginal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35FE36-96AD-4C27-9F0C-8578063B3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51" y="787423"/>
            <a:ext cx="8403949" cy="5506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076859-7A5E-49D1-BB67-2DD361F3B1E7}"/>
              </a:ext>
            </a:extLst>
          </p:cNvPr>
          <p:cNvSpPr txBox="1"/>
          <p:nvPr/>
        </p:nvSpPr>
        <p:spPr>
          <a:xfrm>
            <a:off x="357809" y="6293780"/>
            <a:ext cx="322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190   Взаимодействия 15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44237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AF94DB-F527-4259-97D5-AF3AF172A081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34715-10CA-44BB-BB61-471CC380FA68}"/>
              </a:ext>
            </a:extLst>
          </p:cNvPr>
          <p:cNvSpPr txBox="1"/>
          <p:nvPr/>
        </p:nvSpPr>
        <p:spPr>
          <a:xfrm>
            <a:off x="10190922" y="112427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FaceBook</a:t>
            </a:r>
            <a:endParaRPr lang="ru-UA" dirty="0">
              <a:latin typeface="CooperOriginal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68409F-69FA-485D-9720-0BF7F73E6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412"/>
            <a:ext cx="8524875" cy="5591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0D27A0-DFA7-46B2-81FD-98F600B0E2AA}"/>
              </a:ext>
            </a:extLst>
          </p:cNvPr>
          <p:cNvSpPr txBox="1"/>
          <p:nvPr/>
        </p:nvSpPr>
        <p:spPr>
          <a:xfrm>
            <a:off x="212036" y="6242854"/>
            <a:ext cx="322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174   Взаимодействия 19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738814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88FE6A-2409-4836-9545-C5E63AF4CA0C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D358D1-AF0F-4E22-8C79-F6E2B85714FA}"/>
              </a:ext>
            </a:extLst>
          </p:cNvPr>
          <p:cNvSpPr txBox="1"/>
          <p:nvPr/>
        </p:nvSpPr>
        <p:spPr>
          <a:xfrm>
            <a:off x="10442712" y="112427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FaceBook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84CA9-5995-4B65-9AB6-908F0B0D2BF1}"/>
              </a:ext>
            </a:extLst>
          </p:cNvPr>
          <p:cNvSpPr txBox="1"/>
          <p:nvPr/>
        </p:nvSpPr>
        <p:spPr>
          <a:xfrm>
            <a:off x="516834" y="821635"/>
            <a:ext cx="2385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Поклонники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AD6C5-FC69-4CA1-8B96-F6DD1FE1DC5D}"/>
              </a:ext>
            </a:extLst>
          </p:cNvPr>
          <p:cNvSpPr txBox="1"/>
          <p:nvPr/>
        </p:nvSpPr>
        <p:spPr>
          <a:xfrm>
            <a:off x="1108133" y="2836543"/>
            <a:ext cx="1414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Женщины: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27%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Мужчины: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73%</a:t>
            </a:r>
            <a:endParaRPr lang="ru-UA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F546AC-F038-4C21-B3D4-285A39A29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347912"/>
            <a:ext cx="7931093" cy="291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42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8D1DC1-AA49-4665-8816-F753DE57FEFA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83E74-B8FF-4B73-9265-5380E40CA036}"/>
              </a:ext>
            </a:extLst>
          </p:cNvPr>
          <p:cNvSpPr txBox="1"/>
          <p:nvPr/>
        </p:nvSpPr>
        <p:spPr>
          <a:xfrm>
            <a:off x="10363200" y="112427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FaceBook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CEEBFE-A21F-448E-A924-7A4433A5B73A}"/>
              </a:ext>
            </a:extLst>
          </p:cNvPr>
          <p:cNvSpPr txBox="1"/>
          <p:nvPr/>
        </p:nvSpPr>
        <p:spPr>
          <a:xfrm>
            <a:off x="596348" y="808383"/>
            <a:ext cx="4445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География подписчиков</a:t>
            </a:r>
            <a:endParaRPr lang="ru-UA" sz="2400" dirty="0">
              <a:latin typeface="CooperOriginal" pitchFamily="2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A7BD2C-E48F-4722-85EF-5BB8B3393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715" y="1463286"/>
            <a:ext cx="77819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18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B49821-38E8-42AE-9F9F-CDEDC14E0A2F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15E1F-F0D8-4B40-B313-4BEDCBBB9C1D}"/>
              </a:ext>
            </a:extLst>
          </p:cNvPr>
          <p:cNvSpPr txBox="1"/>
          <p:nvPr/>
        </p:nvSpPr>
        <p:spPr>
          <a:xfrm>
            <a:off x="10827026" y="112427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TikTok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06596-51B6-47CF-9E40-01233750C74B}"/>
              </a:ext>
            </a:extLst>
          </p:cNvPr>
          <p:cNvSpPr txBox="1"/>
          <p:nvPr/>
        </p:nvSpPr>
        <p:spPr>
          <a:xfrm>
            <a:off x="238539" y="742122"/>
            <a:ext cx="3187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Страница создана 18.01.21</a:t>
            </a:r>
          </a:p>
          <a:p>
            <a:r>
              <a:rPr lang="ru-RU" dirty="0"/>
              <a:t>Статистика собрана за 21 день</a:t>
            </a:r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FAE8B5-E3F1-4025-8A98-03E4E29E2C12}"/>
              </a:ext>
            </a:extLst>
          </p:cNvPr>
          <p:cNvSpPr txBox="1"/>
          <p:nvPr/>
        </p:nvSpPr>
        <p:spPr>
          <a:xfrm>
            <a:off x="238539" y="1515430"/>
            <a:ext cx="3286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Основные данные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F8D30-FBE3-4636-8AB2-7BA58808CF9E}"/>
              </a:ext>
            </a:extLst>
          </p:cNvPr>
          <p:cNvSpPr txBox="1"/>
          <p:nvPr/>
        </p:nvSpPr>
        <p:spPr>
          <a:xfrm>
            <a:off x="516835" y="2385391"/>
            <a:ext cx="23646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Просмотры видео: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194 476</a:t>
            </a:r>
          </a:p>
          <a:p>
            <a:endParaRPr lang="ru-RU" dirty="0"/>
          </a:p>
          <a:p>
            <a:r>
              <a:rPr lang="ru-RU" dirty="0"/>
              <a:t>Подписчики: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244</a:t>
            </a:r>
          </a:p>
          <a:p>
            <a:endParaRPr lang="ru-RU" dirty="0"/>
          </a:p>
          <a:p>
            <a:r>
              <a:rPr lang="ru-RU" dirty="0"/>
              <a:t>Просмотров профиля: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1 610</a:t>
            </a:r>
            <a:endParaRPr lang="ru-U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17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6F4189-8E43-41B8-A40D-9C7D4FC4AFAD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666D3A-A2A1-4790-B9CB-EC2105B51299}"/>
              </a:ext>
            </a:extLst>
          </p:cNvPr>
          <p:cNvSpPr txBox="1"/>
          <p:nvPr/>
        </p:nvSpPr>
        <p:spPr>
          <a:xfrm>
            <a:off x="10522226" y="112427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TikTok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9555A9-CC8D-4375-A166-4B06A5A71394}"/>
              </a:ext>
            </a:extLst>
          </p:cNvPr>
          <p:cNvSpPr txBox="1"/>
          <p:nvPr/>
        </p:nvSpPr>
        <p:spPr>
          <a:xfrm>
            <a:off x="424070" y="821635"/>
            <a:ext cx="2334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Подписчики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138909-7D12-4C73-AD76-5C36BEAD7B71}"/>
              </a:ext>
            </a:extLst>
          </p:cNvPr>
          <p:cNvSpPr txBox="1"/>
          <p:nvPr/>
        </p:nvSpPr>
        <p:spPr>
          <a:xfrm>
            <a:off x="530087" y="1563757"/>
            <a:ext cx="7223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Всего</a:t>
            </a:r>
          </a:p>
          <a:p>
            <a:r>
              <a:rPr lang="ru-RU" sz="2400" dirty="0">
                <a:solidFill>
                  <a:srgbClr val="FF0000"/>
                </a:solidFill>
              </a:rPr>
              <a:t>244</a:t>
            </a:r>
            <a:endParaRPr lang="ru-UA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762D5E-2705-4A2E-9E66-89E0F0E8F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8" y="2302421"/>
            <a:ext cx="5473148" cy="41555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881544-D8D7-4B2D-B344-F7AA96837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629" y="2302420"/>
            <a:ext cx="6423821" cy="415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30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470161-23B4-4917-BF1D-DCD1A398D85B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16BE33-8339-4F55-97CF-B9A14FA8E480}"/>
              </a:ext>
            </a:extLst>
          </p:cNvPr>
          <p:cNvSpPr txBox="1"/>
          <p:nvPr/>
        </p:nvSpPr>
        <p:spPr>
          <a:xfrm>
            <a:off x="10495721" y="112427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operOriginal" pitchFamily="2" charset="-52"/>
              </a:rPr>
              <a:t>TikTok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C74EF-3A75-4126-87FE-FC3563AF197A}"/>
              </a:ext>
            </a:extLst>
          </p:cNvPr>
          <p:cNvSpPr txBox="1"/>
          <p:nvPr/>
        </p:nvSpPr>
        <p:spPr>
          <a:xfrm>
            <a:off x="344557" y="728869"/>
            <a:ext cx="462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Самые популярные видео</a:t>
            </a:r>
            <a:endParaRPr lang="ru-UA" sz="2400" dirty="0">
              <a:latin typeface="CooperOriginal" pitchFamily="2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523A0E-FE84-41A9-8298-77CA53C74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8" y="1321060"/>
            <a:ext cx="2796208" cy="4556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AE98DB-D947-4F95-9400-C6459924F7CA}"/>
              </a:ext>
            </a:extLst>
          </p:cNvPr>
          <p:cNvSpPr txBox="1"/>
          <p:nvPr/>
        </p:nvSpPr>
        <p:spPr>
          <a:xfrm>
            <a:off x="344557" y="5877340"/>
            <a:ext cx="15170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Просмотры 15,4К</a:t>
            </a:r>
          </a:p>
          <a:p>
            <a:r>
              <a:rPr lang="ru-RU" sz="1400" dirty="0"/>
              <a:t>Нравится 41</a:t>
            </a:r>
          </a:p>
          <a:p>
            <a:r>
              <a:rPr lang="ru-RU" sz="1400" dirty="0"/>
              <a:t>Комментарии 10</a:t>
            </a:r>
          </a:p>
          <a:p>
            <a:r>
              <a:rPr lang="ru-RU" sz="1400" dirty="0"/>
              <a:t>Репост 9</a:t>
            </a:r>
            <a:endParaRPr lang="ru-UA"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D0DBBE-52AE-43FB-A2D7-C00A6C976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795" y="1321060"/>
            <a:ext cx="2904284" cy="45501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0C1A8F-0185-4CDA-B7C4-A140E8FD49C9}"/>
              </a:ext>
            </a:extLst>
          </p:cNvPr>
          <p:cNvSpPr txBox="1"/>
          <p:nvPr/>
        </p:nvSpPr>
        <p:spPr>
          <a:xfrm>
            <a:off x="3668795" y="5843233"/>
            <a:ext cx="15170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Просмотры 13,3К</a:t>
            </a:r>
          </a:p>
          <a:p>
            <a:r>
              <a:rPr lang="ru-RU" sz="1400" dirty="0"/>
              <a:t>Нравится 42</a:t>
            </a:r>
          </a:p>
          <a:p>
            <a:r>
              <a:rPr lang="ru-RU" sz="1400" dirty="0"/>
              <a:t>Комментарии 10</a:t>
            </a:r>
          </a:p>
          <a:p>
            <a:r>
              <a:rPr lang="ru-RU" sz="1400" dirty="0"/>
              <a:t>Репост 8</a:t>
            </a:r>
            <a:endParaRPr lang="ru-UA" sz="14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589301-0E2A-4D95-8B4F-2B4D933F0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109" y="1321060"/>
            <a:ext cx="2851089" cy="45221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C640FD-4AF6-49C5-BF72-E11B715B7644}"/>
              </a:ext>
            </a:extLst>
          </p:cNvPr>
          <p:cNvSpPr txBox="1"/>
          <p:nvPr/>
        </p:nvSpPr>
        <p:spPr>
          <a:xfrm>
            <a:off x="7101108" y="5829980"/>
            <a:ext cx="15170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Просмотры 11,4К</a:t>
            </a:r>
          </a:p>
          <a:p>
            <a:r>
              <a:rPr lang="ru-RU" sz="1400" dirty="0"/>
              <a:t>Нравится 52</a:t>
            </a:r>
          </a:p>
          <a:p>
            <a:r>
              <a:rPr lang="ru-RU" sz="1400" dirty="0"/>
              <a:t>Комментарии 6</a:t>
            </a:r>
          </a:p>
          <a:p>
            <a:r>
              <a:rPr lang="ru-RU" sz="1400" dirty="0"/>
              <a:t>Репост 7</a:t>
            </a:r>
            <a:endParaRPr lang="ru-UA" sz="1400" dirty="0"/>
          </a:p>
        </p:txBody>
      </p:sp>
    </p:spTree>
    <p:extLst>
      <p:ext uri="{BB962C8B-B14F-4D97-AF65-F5344CB8AC3E}">
        <p14:creationId xmlns:p14="http://schemas.microsoft.com/office/powerpoint/2010/main" val="117954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4B5271-1CE3-4EEB-BA24-FAB8A336A463}"/>
              </a:ext>
            </a:extLst>
          </p:cNvPr>
          <p:cNvSpPr/>
          <p:nvPr/>
        </p:nvSpPr>
        <p:spPr>
          <a:xfrm>
            <a:off x="0" y="0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2641D3-BAA4-4472-B52F-6D8AA2D41447}"/>
              </a:ext>
            </a:extLst>
          </p:cNvPr>
          <p:cNvSpPr txBox="1"/>
          <p:nvPr/>
        </p:nvSpPr>
        <p:spPr>
          <a:xfrm>
            <a:off x="3606600" y="1086678"/>
            <a:ext cx="49787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u="sng" dirty="0"/>
              <a:t>Выполненные работы</a:t>
            </a:r>
            <a:endParaRPr lang="ru-UA" sz="4000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D0E782-9AA4-4D80-B7DA-B4DB03B63DAC}"/>
              </a:ext>
            </a:extLst>
          </p:cNvPr>
          <p:cNvSpPr txBox="1"/>
          <p:nvPr/>
        </p:nvSpPr>
        <p:spPr>
          <a:xfrm>
            <a:off x="331304" y="2226365"/>
            <a:ext cx="463562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Съемка контента</a:t>
            </a:r>
          </a:p>
          <a:p>
            <a:pPr marL="342900" indent="-342900">
              <a:buAutoNum type="arabicPeriod"/>
            </a:pPr>
            <a:r>
              <a:rPr lang="ru-RU" dirty="0"/>
              <a:t>Подготовка и публикация постов и </a:t>
            </a:r>
            <a:r>
              <a:rPr lang="ru-RU" dirty="0" err="1"/>
              <a:t>сторис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Оформление страницы</a:t>
            </a:r>
          </a:p>
          <a:p>
            <a:pPr marL="342900" indent="-342900">
              <a:buAutoNum type="arabicPeriod"/>
            </a:pPr>
            <a:r>
              <a:rPr lang="ru-RU" dirty="0"/>
              <a:t>Наполнение </a:t>
            </a:r>
            <a:r>
              <a:rPr lang="ru-RU" dirty="0" err="1"/>
              <a:t>хайлайтов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Ручной </a:t>
            </a:r>
            <a:r>
              <a:rPr lang="ru-RU" dirty="0" err="1"/>
              <a:t>масслайкинг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Вовлечение аудитории</a:t>
            </a:r>
          </a:p>
          <a:p>
            <a:pPr marL="342900" indent="-342900">
              <a:buAutoNum type="arabicPeriod"/>
            </a:pPr>
            <a:r>
              <a:rPr lang="ru-RU" dirty="0"/>
              <a:t>Запуск таргетированной рекламы</a:t>
            </a:r>
          </a:p>
          <a:p>
            <a:pPr marL="342900" indent="-342900">
              <a:buAutoNum type="arabicPeriod"/>
            </a:pPr>
            <a:r>
              <a:rPr lang="ru-RU" dirty="0"/>
              <a:t>Частота публикаций 5 дней в неделю</a:t>
            </a:r>
          </a:p>
          <a:p>
            <a:pPr marL="342900" indent="-342900">
              <a:buAutoNum type="arabicPeriod"/>
            </a:pPr>
            <a:r>
              <a:rPr lang="ru-RU" dirty="0"/>
              <a:t>Создание  и ведение аккаунта в тик ток</a:t>
            </a:r>
          </a:p>
          <a:p>
            <a:pPr marL="342900" indent="-342900">
              <a:buAutoNum type="arabicPeriod"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62221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A579A7-A643-4BE1-9056-A9E1AE340ABA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0233C1-4A92-4526-86C2-E23FB50726A6}"/>
              </a:ext>
            </a:extLst>
          </p:cNvPr>
          <p:cNvSpPr txBox="1"/>
          <p:nvPr/>
        </p:nvSpPr>
        <p:spPr>
          <a:xfrm>
            <a:off x="10243931" y="11242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Реклама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4A2DCF-F937-4844-85AE-3259A4B8075C}"/>
              </a:ext>
            </a:extLst>
          </p:cNvPr>
          <p:cNvSpPr txBox="1"/>
          <p:nvPr/>
        </p:nvSpPr>
        <p:spPr>
          <a:xfrm>
            <a:off x="265044" y="874644"/>
            <a:ext cx="44038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Всего запущенно </a:t>
            </a:r>
            <a:r>
              <a:rPr lang="ru-RU" b="1" dirty="0"/>
              <a:t>16</a:t>
            </a:r>
            <a:r>
              <a:rPr lang="ru-RU" dirty="0"/>
              <a:t> рекламных компаний.</a:t>
            </a:r>
          </a:p>
          <a:p>
            <a:r>
              <a:rPr lang="ru-RU" dirty="0">
                <a:latin typeface="CooperOriginal" pitchFamily="2" charset="-52"/>
              </a:rPr>
              <a:t>Цель: ТРАФИК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486F9-6D56-4AE8-8179-F7E61B604B90}"/>
              </a:ext>
            </a:extLst>
          </p:cNvPr>
          <p:cNvSpPr txBox="1"/>
          <p:nvPr/>
        </p:nvSpPr>
        <p:spPr>
          <a:xfrm>
            <a:off x="265044" y="1797974"/>
            <a:ext cx="22578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/>
              <a:t>Тест авто пост</a:t>
            </a:r>
            <a:r>
              <a:rPr lang="en-US" b="1" u="sng" dirty="0"/>
              <a:t> </a:t>
            </a:r>
            <a:endParaRPr lang="ru-RU" b="1" u="sng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9</a:t>
            </a:r>
            <a:r>
              <a:rPr lang="ru-RU" dirty="0"/>
              <a:t> дней</a:t>
            </a:r>
          </a:p>
          <a:p>
            <a:r>
              <a:rPr lang="ru-RU" dirty="0"/>
              <a:t>Клики по ссылке </a:t>
            </a:r>
            <a:r>
              <a:rPr lang="ru-RU" dirty="0">
                <a:solidFill>
                  <a:srgbClr val="FF0000"/>
                </a:solidFill>
              </a:rPr>
              <a:t>413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10 664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15,01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Цена за клик </a:t>
            </a:r>
            <a:r>
              <a:rPr lang="ru-RU" dirty="0">
                <a:solidFill>
                  <a:srgbClr val="FF0000"/>
                </a:solidFill>
              </a:rPr>
              <a:t>0,04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37EC5D-630D-4A89-8F17-A613ADDE2815}"/>
              </a:ext>
            </a:extLst>
          </p:cNvPr>
          <p:cNvSpPr txBox="1"/>
          <p:nvPr/>
        </p:nvSpPr>
        <p:spPr>
          <a:xfrm>
            <a:off x="265044" y="4006337"/>
            <a:ext cx="44038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Трафик </a:t>
            </a:r>
            <a:r>
              <a:rPr lang="ru-RU" b="1" u="sng" dirty="0" err="1"/>
              <a:t>вайбер</a:t>
            </a:r>
            <a:endParaRPr lang="ru-RU" b="1" u="sng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9</a:t>
            </a:r>
            <a:r>
              <a:rPr lang="ru-RU" dirty="0"/>
              <a:t> дней</a:t>
            </a:r>
          </a:p>
          <a:p>
            <a:r>
              <a:rPr lang="ru-RU" dirty="0"/>
              <a:t>Клики по ссылке </a:t>
            </a:r>
            <a:r>
              <a:rPr lang="ru-RU" dirty="0">
                <a:solidFill>
                  <a:srgbClr val="FF0000"/>
                </a:solidFill>
              </a:rPr>
              <a:t>227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18 164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13,16$</a:t>
            </a:r>
          </a:p>
          <a:p>
            <a:r>
              <a:rPr lang="ru-RU" dirty="0"/>
              <a:t>Цена за взаимодействие </a:t>
            </a:r>
            <a:r>
              <a:rPr lang="ru-RU" dirty="0">
                <a:solidFill>
                  <a:srgbClr val="FF0000"/>
                </a:solidFill>
              </a:rPr>
              <a:t>0,06$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772940-7993-4ACB-945F-F20B9D3B74E6}"/>
              </a:ext>
            </a:extLst>
          </p:cNvPr>
          <p:cNvSpPr txBox="1"/>
          <p:nvPr/>
        </p:nvSpPr>
        <p:spPr>
          <a:xfrm>
            <a:off x="6626087" y="1797974"/>
            <a:ext cx="41479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Телеграм 2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6</a:t>
            </a:r>
            <a:r>
              <a:rPr lang="ru-RU" dirty="0"/>
              <a:t> дней</a:t>
            </a:r>
          </a:p>
          <a:p>
            <a:r>
              <a:rPr lang="ru-RU" dirty="0"/>
              <a:t>Клики по ссылке </a:t>
            </a:r>
            <a:r>
              <a:rPr lang="ru-RU" dirty="0">
                <a:solidFill>
                  <a:srgbClr val="FF0000"/>
                </a:solidFill>
              </a:rPr>
              <a:t>462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36 263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25,70$</a:t>
            </a:r>
          </a:p>
          <a:p>
            <a:r>
              <a:rPr lang="ru-RU" dirty="0"/>
              <a:t>Цена за взаимодействие </a:t>
            </a:r>
            <a:r>
              <a:rPr lang="ru-RU" dirty="0">
                <a:solidFill>
                  <a:srgbClr val="FF0000"/>
                </a:solidFill>
              </a:rPr>
              <a:t>0,06$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3BA3C2-332B-49A9-BF4F-67EBFDA70002}"/>
              </a:ext>
            </a:extLst>
          </p:cNvPr>
          <p:cNvSpPr txBox="1"/>
          <p:nvPr/>
        </p:nvSpPr>
        <p:spPr>
          <a:xfrm>
            <a:off x="6626087" y="4006337"/>
            <a:ext cx="36178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/>
              <a:t>telegram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ru-RU" dirty="0"/>
              <a:t> дня</a:t>
            </a:r>
          </a:p>
          <a:p>
            <a:r>
              <a:rPr lang="ru-RU" dirty="0"/>
              <a:t>Клики по ссылке </a:t>
            </a:r>
            <a:r>
              <a:rPr lang="ru-RU" dirty="0">
                <a:solidFill>
                  <a:srgbClr val="FF0000"/>
                </a:solidFill>
              </a:rPr>
              <a:t>78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3 914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3,81$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0,05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2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22B2E1-B948-4C55-AC1D-3C0735A23BB0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191C21-1931-4236-B67B-936C483BD5F6}"/>
              </a:ext>
            </a:extLst>
          </p:cNvPr>
          <p:cNvSpPr txBox="1"/>
          <p:nvPr/>
        </p:nvSpPr>
        <p:spPr>
          <a:xfrm>
            <a:off x="10522227" y="11242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Реклама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ACC035-6005-4523-ADBA-2F59D8D4141D}"/>
              </a:ext>
            </a:extLst>
          </p:cNvPr>
          <p:cNvSpPr txBox="1"/>
          <p:nvPr/>
        </p:nvSpPr>
        <p:spPr>
          <a:xfrm>
            <a:off x="516835" y="1351722"/>
            <a:ext cx="31927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/>
              <a:t>Вовлечение для постов авто</a:t>
            </a:r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10</a:t>
            </a:r>
            <a:r>
              <a:rPr lang="ru-RU" dirty="0"/>
              <a:t> дней</a:t>
            </a:r>
          </a:p>
          <a:p>
            <a:r>
              <a:rPr lang="ru-RU" dirty="0"/>
              <a:t>Взаимодействий </a:t>
            </a:r>
            <a:r>
              <a:rPr lang="ru-RU" dirty="0">
                <a:solidFill>
                  <a:srgbClr val="FF0000"/>
                </a:solidFill>
              </a:rPr>
              <a:t>259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9 498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16,54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Цена за взаимодействие </a:t>
            </a:r>
            <a:r>
              <a:rPr lang="ru-RU" dirty="0">
                <a:solidFill>
                  <a:srgbClr val="FF0000"/>
                </a:solidFill>
              </a:rPr>
              <a:t>0,06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922F70-735E-40F3-B2EE-458896526A64}"/>
              </a:ext>
            </a:extLst>
          </p:cNvPr>
          <p:cNvSpPr txBox="1"/>
          <p:nvPr/>
        </p:nvSpPr>
        <p:spPr>
          <a:xfrm>
            <a:off x="1007165" y="813995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Цель: ВЗАИМОДЕЙСТВИЕ С ПУБЛИКАЦИЕЙ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3849B2-023E-4AB1-9189-D211EDF33DDA}"/>
              </a:ext>
            </a:extLst>
          </p:cNvPr>
          <p:cNvSpPr txBox="1"/>
          <p:nvPr/>
        </p:nvSpPr>
        <p:spPr>
          <a:xfrm>
            <a:off x="5304184" y="1390840"/>
            <a:ext cx="61026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Взаимодействия с публикацией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5</a:t>
            </a:r>
            <a:r>
              <a:rPr lang="ru-RU" dirty="0"/>
              <a:t> дней</a:t>
            </a:r>
          </a:p>
          <a:p>
            <a:r>
              <a:rPr lang="ru-RU" dirty="0"/>
              <a:t>Взаимодействия </a:t>
            </a:r>
            <a:r>
              <a:rPr lang="ru-RU" dirty="0">
                <a:solidFill>
                  <a:srgbClr val="FF0000"/>
                </a:solidFill>
              </a:rPr>
              <a:t>462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3 018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6,83$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0,01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49BFBE-0700-4A93-975F-CE2E7A2A4CA6}"/>
              </a:ext>
            </a:extLst>
          </p:cNvPr>
          <p:cNvSpPr txBox="1"/>
          <p:nvPr/>
        </p:nvSpPr>
        <p:spPr>
          <a:xfrm>
            <a:off x="516835" y="3712835"/>
            <a:ext cx="42141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/>
              <a:t>Mazda cx-5</a:t>
            </a:r>
            <a:r>
              <a:rPr lang="ru-RU" b="1" u="sng" dirty="0"/>
              <a:t> </a:t>
            </a:r>
            <a:endParaRPr lang="en-US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/>
              <a:t> дня</a:t>
            </a:r>
          </a:p>
          <a:p>
            <a:r>
              <a:rPr lang="ru-RU" dirty="0"/>
              <a:t>Взаимодействий </a:t>
            </a:r>
            <a:r>
              <a:rPr lang="ru-RU" dirty="0">
                <a:solidFill>
                  <a:srgbClr val="FF0000"/>
                </a:solidFill>
              </a:rPr>
              <a:t>348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2845</a:t>
            </a:r>
          </a:p>
          <a:p>
            <a:r>
              <a:rPr lang="ru-RU" dirty="0"/>
              <a:t>Затраты </a:t>
            </a:r>
            <a:r>
              <a:rPr lang="en-US" dirty="0">
                <a:solidFill>
                  <a:srgbClr val="FF0000"/>
                </a:solidFill>
              </a:rPr>
              <a:t>5,08$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Цена за взаимодействие </a:t>
            </a:r>
            <a:r>
              <a:rPr lang="ru-RU" dirty="0">
                <a:solidFill>
                  <a:srgbClr val="FF0000"/>
                </a:solidFill>
              </a:rPr>
              <a:t>0,01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3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591F55-7F8C-4559-98F9-7A6F7AB77306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63E2D-B663-441F-91D9-38AF155C845E}"/>
              </a:ext>
            </a:extLst>
          </p:cNvPr>
          <p:cNvSpPr txBox="1"/>
          <p:nvPr/>
        </p:nvSpPr>
        <p:spPr>
          <a:xfrm>
            <a:off x="10681252" y="11242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Реклама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1720D9-2E60-4410-A1F5-1A0EFB48B74A}"/>
              </a:ext>
            </a:extLst>
          </p:cNvPr>
          <p:cNvSpPr txBox="1"/>
          <p:nvPr/>
        </p:nvSpPr>
        <p:spPr>
          <a:xfrm>
            <a:off x="573157" y="1518593"/>
            <a:ext cx="3561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Публикация «Хотите купить…»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/>
              <a:t> дня</a:t>
            </a:r>
          </a:p>
          <a:p>
            <a:r>
              <a:rPr lang="ru-RU" dirty="0"/>
              <a:t>Начало переписки </a:t>
            </a:r>
            <a:r>
              <a:rPr lang="ru-RU" dirty="0">
                <a:solidFill>
                  <a:srgbClr val="FF0000"/>
                </a:solidFill>
              </a:rPr>
              <a:t>1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953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5,31$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5,31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C7B9AB-88D3-40B3-8984-BA15739F7A4C}"/>
              </a:ext>
            </a:extLst>
          </p:cNvPr>
          <p:cNvSpPr txBox="1"/>
          <p:nvPr/>
        </p:nvSpPr>
        <p:spPr>
          <a:xfrm>
            <a:off x="5330688" y="4036803"/>
            <a:ext cx="3561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Сообщения авто 2,0</a:t>
            </a:r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12</a:t>
            </a:r>
            <a:r>
              <a:rPr lang="ru-RU" dirty="0"/>
              <a:t> дней</a:t>
            </a:r>
          </a:p>
          <a:p>
            <a:r>
              <a:rPr lang="ru-RU" dirty="0"/>
              <a:t>Начало переписки </a:t>
            </a:r>
            <a:r>
              <a:rPr lang="ru-RU" dirty="0">
                <a:solidFill>
                  <a:srgbClr val="FF0000"/>
                </a:solidFill>
              </a:rPr>
              <a:t>35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6 636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25,44$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0,73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74CE8-6F12-4E42-818B-F6EDAC19238D}"/>
              </a:ext>
            </a:extLst>
          </p:cNvPr>
          <p:cNvSpPr txBox="1"/>
          <p:nvPr/>
        </p:nvSpPr>
        <p:spPr>
          <a:xfrm>
            <a:off x="5330688" y="1518593"/>
            <a:ext cx="37868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Авто </a:t>
            </a:r>
            <a:r>
              <a:rPr lang="ru-RU" b="1" u="sng" dirty="0" err="1"/>
              <a:t>Сторис</a:t>
            </a:r>
            <a:r>
              <a:rPr lang="ru-RU" b="1" u="sng" dirty="0"/>
              <a:t> </a:t>
            </a:r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6</a:t>
            </a:r>
            <a:r>
              <a:rPr lang="ru-RU" dirty="0"/>
              <a:t> дней</a:t>
            </a:r>
          </a:p>
          <a:p>
            <a:r>
              <a:rPr lang="ru-RU" dirty="0"/>
              <a:t>Начало переписки </a:t>
            </a:r>
            <a:r>
              <a:rPr lang="ru-RU" dirty="0">
                <a:solidFill>
                  <a:srgbClr val="FF0000"/>
                </a:solidFill>
              </a:rPr>
              <a:t>11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3010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11,78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Цена за сообщение </a:t>
            </a:r>
            <a:r>
              <a:rPr lang="ru-RU" dirty="0">
                <a:solidFill>
                  <a:srgbClr val="FF0000"/>
                </a:solidFill>
              </a:rPr>
              <a:t>1,07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B5349D-7FCC-4481-9520-244A21724FBE}"/>
              </a:ext>
            </a:extLst>
          </p:cNvPr>
          <p:cNvSpPr txBox="1"/>
          <p:nvPr/>
        </p:nvSpPr>
        <p:spPr>
          <a:xfrm>
            <a:off x="573157" y="4036803"/>
            <a:ext cx="38928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Сообщения авто 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27</a:t>
            </a:r>
            <a:r>
              <a:rPr lang="ru-RU" dirty="0"/>
              <a:t> дней</a:t>
            </a:r>
          </a:p>
          <a:p>
            <a:r>
              <a:rPr lang="ru-RU" dirty="0"/>
              <a:t>Начало переписки </a:t>
            </a:r>
            <a:r>
              <a:rPr lang="ru-RU" dirty="0">
                <a:solidFill>
                  <a:srgbClr val="FF0000"/>
                </a:solidFill>
              </a:rPr>
              <a:t>117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20 819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74,86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Цена за сообщение </a:t>
            </a:r>
            <a:r>
              <a:rPr lang="ru-RU" dirty="0">
                <a:solidFill>
                  <a:srgbClr val="FF0000"/>
                </a:solidFill>
              </a:rPr>
              <a:t>0,64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9F7958-DCE5-4068-A9A0-069F044C5FB6}"/>
              </a:ext>
            </a:extLst>
          </p:cNvPr>
          <p:cNvSpPr txBox="1"/>
          <p:nvPr/>
        </p:nvSpPr>
        <p:spPr>
          <a:xfrm>
            <a:off x="1350484" y="697537"/>
            <a:ext cx="2949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Цель: «СООБЩЕНИЯ»</a:t>
            </a:r>
            <a:endParaRPr lang="ru-UA" dirty="0">
              <a:latin typeface="CooperOriginal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24614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3FE778B-7F24-4F8A-9B2F-A825E19875F1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FB6E9-EED3-4767-B403-32164326912A}"/>
              </a:ext>
            </a:extLst>
          </p:cNvPr>
          <p:cNvSpPr txBox="1"/>
          <p:nvPr/>
        </p:nvSpPr>
        <p:spPr>
          <a:xfrm>
            <a:off x="10416209" y="11242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Реклама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C6EDD0-65B3-4B75-8623-2296F189B036}"/>
              </a:ext>
            </a:extLst>
          </p:cNvPr>
          <p:cNvSpPr txBox="1"/>
          <p:nvPr/>
        </p:nvSpPr>
        <p:spPr>
          <a:xfrm>
            <a:off x="400879" y="1307147"/>
            <a:ext cx="3561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Сообщения 3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20</a:t>
            </a:r>
            <a:r>
              <a:rPr lang="ru-RU" dirty="0"/>
              <a:t> дней</a:t>
            </a:r>
          </a:p>
          <a:p>
            <a:r>
              <a:rPr lang="ru-RU" dirty="0"/>
              <a:t>Начало переписки </a:t>
            </a:r>
            <a:r>
              <a:rPr lang="ru-RU" dirty="0">
                <a:solidFill>
                  <a:srgbClr val="FF0000"/>
                </a:solidFill>
              </a:rPr>
              <a:t>26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4 609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17,40$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0,67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41FF77-FCD2-48CF-82E5-684CEBB17D23}"/>
              </a:ext>
            </a:extLst>
          </p:cNvPr>
          <p:cNvSpPr txBox="1"/>
          <p:nvPr/>
        </p:nvSpPr>
        <p:spPr>
          <a:xfrm>
            <a:off x="5768010" y="1302833"/>
            <a:ext cx="3561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Сообщения инстаграм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20</a:t>
            </a:r>
            <a:r>
              <a:rPr lang="ru-RU" dirty="0"/>
              <a:t> дней</a:t>
            </a:r>
          </a:p>
          <a:p>
            <a:r>
              <a:rPr lang="ru-RU" dirty="0"/>
              <a:t>Начало переписки </a:t>
            </a:r>
            <a:r>
              <a:rPr lang="ru-RU" dirty="0">
                <a:solidFill>
                  <a:srgbClr val="FF0000"/>
                </a:solidFill>
              </a:rPr>
              <a:t>11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6 174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17,33$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1,58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C9CF0-3166-4D59-8A25-BD25134DB11E}"/>
              </a:ext>
            </a:extLst>
          </p:cNvPr>
          <p:cNvSpPr txBox="1"/>
          <p:nvPr/>
        </p:nvSpPr>
        <p:spPr>
          <a:xfrm>
            <a:off x="400879" y="3959086"/>
            <a:ext cx="3561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Сбор данных Юг Украины</a:t>
            </a:r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4</a:t>
            </a:r>
            <a:r>
              <a:rPr lang="ru-RU" dirty="0"/>
              <a:t> дня</a:t>
            </a:r>
          </a:p>
          <a:p>
            <a:r>
              <a:rPr lang="ru-RU" dirty="0"/>
              <a:t>Лиды </a:t>
            </a:r>
            <a:r>
              <a:rPr lang="ru-RU" dirty="0">
                <a:solidFill>
                  <a:srgbClr val="FF0000"/>
                </a:solidFill>
              </a:rPr>
              <a:t>2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1 451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5,27$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2,64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67321A-4E6D-48F1-96D6-C63D3FBA8D35}"/>
              </a:ext>
            </a:extLst>
          </p:cNvPr>
          <p:cNvSpPr txBox="1"/>
          <p:nvPr/>
        </p:nvSpPr>
        <p:spPr>
          <a:xfrm>
            <a:off x="493644" y="742849"/>
            <a:ext cx="6102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Цель: «СООБЩЕНИЯ»</a:t>
            </a:r>
            <a:endParaRPr lang="ru-UA" dirty="0">
              <a:latin typeface="CooperOriginal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30916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F20B15-66B6-4F66-8ED0-CDE5F8FAFF7B}"/>
              </a:ext>
            </a:extLst>
          </p:cNvPr>
          <p:cNvSpPr txBox="1"/>
          <p:nvPr/>
        </p:nvSpPr>
        <p:spPr>
          <a:xfrm>
            <a:off x="848139" y="3636856"/>
            <a:ext cx="38166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Сбор данных авто</a:t>
            </a:r>
            <a:endParaRPr lang="ru-RU" dirty="0"/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/>
              <a:t> дня</a:t>
            </a:r>
          </a:p>
          <a:p>
            <a:r>
              <a:rPr lang="ru-RU" dirty="0"/>
              <a:t>Лиды </a:t>
            </a:r>
            <a:r>
              <a:rPr lang="ru-RU" dirty="0">
                <a:solidFill>
                  <a:srgbClr val="FF0000"/>
                </a:solidFill>
              </a:rPr>
              <a:t>0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796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3,90$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---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11FD3-3528-4CBF-9060-AAF317C1ABA2}"/>
              </a:ext>
            </a:extLst>
          </p:cNvPr>
          <p:cNvSpPr txBox="1"/>
          <p:nvPr/>
        </p:nvSpPr>
        <p:spPr>
          <a:xfrm>
            <a:off x="848139" y="1466819"/>
            <a:ext cx="34058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Лиды февраль</a:t>
            </a:r>
          </a:p>
          <a:p>
            <a:r>
              <a:rPr lang="ru-RU" dirty="0"/>
              <a:t>Длительность </a:t>
            </a:r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/>
              <a:t> дня</a:t>
            </a:r>
          </a:p>
          <a:p>
            <a:r>
              <a:rPr lang="ru-RU" dirty="0"/>
              <a:t>Лиды </a:t>
            </a:r>
            <a:r>
              <a:rPr lang="ru-RU" dirty="0">
                <a:solidFill>
                  <a:srgbClr val="FF0000"/>
                </a:solidFill>
              </a:rPr>
              <a:t>0</a:t>
            </a:r>
          </a:p>
          <a:p>
            <a:r>
              <a:rPr lang="ru-RU" dirty="0"/>
              <a:t>Охват </a:t>
            </a:r>
            <a:r>
              <a:rPr lang="ru-RU" dirty="0">
                <a:solidFill>
                  <a:srgbClr val="FF0000"/>
                </a:solidFill>
              </a:rPr>
              <a:t>880</a:t>
            </a:r>
          </a:p>
          <a:p>
            <a:r>
              <a:rPr lang="ru-RU" dirty="0"/>
              <a:t>Затраты </a:t>
            </a:r>
            <a:r>
              <a:rPr lang="ru-RU" dirty="0">
                <a:solidFill>
                  <a:srgbClr val="FF0000"/>
                </a:solidFill>
              </a:rPr>
              <a:t>3,63$</a:t>
            </a:r>
          </a:p>
          <a:p>
            <a:r>
              <a:rPr lang="ru-RU" dirty="0"/>
              <a:t>Цена за результат </a:t>
            </a:r>
            <a:r>
              <a:rPr lang="ru-RU" dirty="0">
                <a:solidFill>
                  <a:srgbClr val="FF0000"/>
                </a:solidFill>
              </a:rPr>
              <a:t>---</a:t>
            </a:r>
            <a:r>
              <a:rPr lang="en-US" dirty="0">
                <a:solidFill>
                  <a:srgbClr val="FF0000"/>
                </a:solidFill>
              </a:rPr>
              <a:t>$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5A9CE5-987D-461D-AE4E-F9EA5F0BA2E3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A6AE8-EE18-4CDC-A060-EE43CA5050B4}"/>
              </a:ext>
            </a:extLst>
          </p:cNvPr>
          <p:cNvSpPr txBox="1"/>
          <p:nvPr/>
        </p:nvSpPr>
        <p:spPr>
          <a:xfrm>
            <a:off x="10614991" y="11242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Реклама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0B3E39-BCA7-4185-8A34-C12CC562C566}"/>
              </a:ext>
            </a:extLst>
          </p:cNvPr>
          <p:cNvSpPr txBox="1"/>
          <p:nvPr/>
        </p:nvSpPr>
        <p:spPr>
          <a:xfrm>
            <a:off x="841513" y="823720"/>
            <a:ext cx="3412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Цель: Генерация </a:t>
            </a:r>
            <a:r>
              <a:rPr lang="ru-RU" dirty="0" err="1">
                <a:latin typeface="CooperOriginal" pitchFamily="2" charset="-52"/>
              </a:rPr>
              <a:t>лидов</a:t>
            </a:r>
            <a:endParaRPr lang="ru-RU" dirty="0">
              <a:latin typeface="CooperOriginal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01998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F8DF02-685B-4045-B5CF-01462313E879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285CCF-DE66-4B36-AE53-EEC51C68CE50}"/>
              </a:ext>
            </a:extLst>
          </p:cNvPr>
          <p:cNvSpPr txBox="1"/>
          <p:nvPr/>
        </p:nvSpPr>
        <p:spPr>
          <a:xfrm>
            <a:off x="331304" y="861391"/>
            <a:ext cx="2169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CooperOriginal" pitchFamily="2" charset="-52"/>
              </a:rPr>
              <a:t>ВЫВОДЫ</a:t>
            </a:r>
            <a:endParaRPr lang="ru-UA" sz="2800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3B4E33-B69B-4775-B35B-ED8E7677BA63}"/>
              </a:ext>
            </a:extLst>
          </p:cNvPr>
          <p:cNvSpPr txBox="1"/>
          <p:nvPr/>
        </p:nvSpPr>
        <p:spPr>
          <a:xfrm>
            <a:off x="331304" y="1577009"/>
            <a:ext cx="923105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Положительная динамика роста аккаунтов в </a:t>
            </a:r>
            <a:r>
              <a:rPr lang="en-US" sz="2400" dirty="0" err="1"/>
              <a:t>FaceBook</a:t>
            </a:r>
            <a:r>
              <a:rPr lang="en-US" sz="2400" dirty="0"/>
              <a:t> </a:t>
            </a:r>
            <a:r>
              <a:rPr lang="ru-RU" sz="2400" dirty="0"/>
              <a:t>и </a:t>
            </a:r>
            <a:r>
              <a:rPr lang="en-US" sz="2400" dirty="0"/>
              <a:t>Instagram</a:t>
            </a:r>
            <a:endParaRPr lang="ru-RU" sz="2400" dirty="0"/>
          </a:p>
          <a:p>
            <a:pPr marL="342900" indent="-342900">
              <a:buAutoNum type="arabicPeriod"/>
            </a:pPr>
            <a:r>
              <a:rPr lang="ru-RU" sz="2400" dirty="0"/>
              <a:t>Органический рост аудитории</a:t>
            </a:r>
          </a:p>
          <a:p>
            <a:pPr marL="342900" indent="-342900">
              <a:buAutoNum type="arabicPeriod"/>
            </a:pPr>
            <a:r>
              <a:rPr lang="ru-RU" sz="2400" dirty="0"/>
              <a:t>На данный момент аккаунт в </a:t>
            </a:r>
            <a:r>
              <a:rPr lang="ru-RU" sz="2400" dirty="0" err="1"/>
              <a:t>ТикТок</a:t>
            </a:r>
            <a:r>
              <a:rPr lang="ru-RU" sz="2400" dirty="0"/>
              <a:t> является самым популярным </a:t>
            </a:r>
          </a:p>
          <a:p>
            <a:r>
              <a:rPr lang="ru-RU" sz="2400" dirty="0"/>
              <a:t>из всех наших аккаунтов.</a:t>
            </a:r>
          </a:p>
          <a:p>
            <a:r>
              <a:rPr lang="ru-RU" sz="2400" dirty="0"/>
              <a:t>4.  Наилучшие показатели были у рекламы с целью трафик и </a:t>
            </a:r>
          </a:p>
          <a:p>
            <a:r>
              <a:rPr lang="ru-RU" sz="2400" dirty="0"/>
              <a:t>взаимодействие с публикацией.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1533778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0225E1-2420-417B-9D8C-74C056F8BCD2}"/>
              </a:ext>
            </a:extLst>
          </p:cNvPr>
          <p:cNvSpPr txBox="1"/>
          <p:nvPr/>
        </p:nvSpPr>
        <p:spPr>
          <a:xfrm>
            <a:off x="583095" y="781879"/>
            <a:ext cx="1532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CooperOriginal" pitchFamily="2" charset="-52"/>
              </a:rPr>
              <a:t>Планы</a:t>
            </a:r>
            <a:endParaRPr lang="ru-UA" sz="2800" dirty="0">
              <a:latin typeface="CooperOriginal" pitchFamily="2" charset="-5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EDB721-512C-4BE7-8306-3174D68A211F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DCE827-4C8F-4BE2-A3BB-0EFF3A66A176}"/>
              </a:ext>
            </a:extLst>
          </p:cNvPr>
          <p:cNvSpPr txBox="1"/>
          <p:nvPr/>
        </p:nvSpPr>
        <p:spPr>
          <a:xfrm>
            <a:off x="303965" y="1582340"/>
            <a:ext cx="11584069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Развитие страницы в </a:t>
            </a:r>
            <a:r>
              <a:rPr lang="ru-RU" dirty="0" err="1"/>
              <a:t>фейсбук</a:t>
            </a:r>
            <a:r>
              <a:rPr lang="ru-RU" dirty="0"/>
              <a:t>.</a:t>
            </a:r>
          </a:p>
          <a:p>
            <a:pPr marL="342900" indent="-342900">
              <a:buAutoNum type="arabicPeriod"/>
            </a:pPr>
            <a:r>
              <a:rPr lang="ru-RU" dirty="0"/>
              <a:t>Расширение географии подписчиков страницы в </a:t>
            </a:r>
            <a:r>
              <a:rPr lang="ru-RU" dirty="0" err="1"/>
              <a:t>фейсбук</a:t>
            </a:r>
            <a:r>
              <a:rPr lang="ru-RU" dirty="0"/>
              <a:t> за счет </a:t>
            </a:r>
            <a:r>
              <a:rPr lang="ru-RU" dirty="0" err="1"/>
              <a:t>комментинга</a:t>
            </a:r>
            <a:r>
              <a:rPr lang="ru-RU" dirty="0"/>
              <a:t>, </a:t>
            </a:r>
            <a:r>
              <a:rPr lang="ru-RU" dirty="0" err="1"/>
              <a:t>масслайкинга</a:t>
            </a:r>
            <a:r>
              <a:rPr lang="ru-RU" dirty="0"/>
              <a:t>, </a:t>
            </a:r>
            <a:r>
              <a:rPr lang="ru-RU" dirty="0" err="1"/>
              <a:t>масфоловинга</a:t>
            </a:r>
            <a:r>
              <a:rPr lang="ru-RU" dirty="0"/>
              <a:t>. </a:t>
            </a:r>
          </a:p>
          <a:p>
            <a:r>
              <a:rPr lang="ru-RU" dirty="0"/>
              <a:t>(В тройке </a:t>
            </a:r>
            <a:r>
              <a:rPr lang="ru-RU" dirty="0" err="1"/>
              <a:t>лидиров</a:t>
            </a:r>
            <a:r>
              <a:rPr lang="ru-RU" dirty="0"/>
              <a:t> должны быть Херсон, Николаев, Одесса)</a:t>
            </a:r>
          </a:p>
          <a:p>
            <a:r>
              <a:rPr lang="ru-RU" strike="sngStrike" dirty="0"/>
              <a:t>3. Протестировать утренние публикации (до 9 утра)</a:t>
            </a:r>
          </a:p>
          <a:p>
            <a:r>
              <a:rPr lang="ru-RU" dirty="0"/>
              <a:t>4. Запустить рекламу на Херсон с целью «Охваты»</a:t>
            </a:r>
          </a:p>
          <a:p>
            <a:r>
              <a:rPr lang="ru-RU" dirty="0"/>
              <a:t>5. Провести конкурс.</a:t>
            </a:r>
          </a:p>
          <a:p>
            <a:r>
              <a:rPr lang="ru-RU" strike="sngStrike" dirty="0"/>
              <a:t>6. Запуск рекламы с переходом на сайт. Цель «Трафик»</a:t>
            </a:r>
          </a:p>
          <a:p>
            <a:r>
              <a:rPr lang="ru-RU" dirty="0"/>
              <a:t>7. Подготовить публикацию «Знакомство с командой»</a:t>
            </a:r>
          </a:p>
          <a:p>
            <a:r>
              <a:rPr lang="ru-RU" dirty="0"/>
              <a:t>8. Запуск рекламы с целью «Сообщения». Отдельно для показа в </a:t>
            </a:r>
            <a:r>
              <a:rPr lang="ru-RU" dirty="0" err="1"/>
              <a:t>фэйсбук</a:t>
            </a:r>
            <a:r>
              <a:rPr lang="ru-RU" dirty="0"/>
              <a:t>, отдельно инстаграм.</a:t>
            </a:r>
          </a:p>
          <a:p>
            <a:r>
              <a:rPr lang="ru-RU" dirty="0"/>
              <a:t>9. Пробный запуск рекламы через </a:t>
            </a:r>
            <a:r>
              <a:rPr lang="ru-RU" dirty="0" err="1"/>
              <a:t>гугл</a:t>
            </a:r>
            <a:r>
              <a:rPr lang="ru-RU" dirty="0"/>
              <a:t>.</a:t>
            </a:r>
          </a:p>
          <a:p>
            <a:r>
              <a:rPr lang="ru-RU" dirty="0"/>
              <a:t>10. Провести мероприятия общественной значимость («Встреча с детьми», «Весенний субботник», «Поздравление</a:t>
            </a:r>
          </a:p>
          <a:p>
            <a:r>
              <a:rPr lang="ru-RU" dirty="0"/>
              <a:t>Женщин»).</a:t>
            </a:r>
          </a:p>
          <a:p>
            <a:r>
              <a:rPr lang="ru-RU" dirty="0"/>
              <a:t>11. Съемка рубрики вопрос-ответ</a:t>
            </a:r>
          </a:p>
          <a:p>
            <a:r>
              <a:rPr lang="ru-RU" dirty="0"/>
              <a:t>12. Рассказать на своих страницах, о других страницах. Например, в инстаграм сделать публикацию с призывом </a:t>
            </a:r>
          </a:p>
          <a:p>
            <a:r>
              <a:rPr lang="ru-RU" dirty="0"/>
              <a:t>Подписаться На </a:t>
            </a:r>
            <a:r>
              <a:rPr lang="ru-RU" dirty="0" err="1"/>
              <a:t>фейсбук</a:t>
            </a:r>
            <a:r>
              <a:rPr lang="ru-RU" dirty="0"/>
              <a:t>, </a:t>
            </a:r>
            <a:r>
              <a:rPr lang="ru-RU" dirty="0" err="1"/>
              <a:t>телеграм</a:t>
            </a:r>
            <a:r>
              <a:rPr lang="ru-RU" dirty="0"/>
              <a:t>, </a:t>
            </a:r>
            <a:r>
              <a:rPr lang="ru-RU" dirty="0" err="1"/>
              <a:t>вайбер</a:t>
            </a:r>
            <a:r>
              <a:rPr lang="ru-RU" dirty="0"/>
              <a:t> и </a:t>
            </a:r>
            <a:r>
              <a:rPr lang="ru-RU" dirty="0" err="1"/>
              <a:t>тикток</a:t>
            </a:r>
            <a:r>
              <a:rPr lang="ru-RU" dirty="0"/>
              <a:t>. И так на всех страницах.</a:t>
            </a:r>
          </a:p>
          <a:p>
            <a:r>
              <a:rPr lang="ru-RU" dirty="0"/>
              <a:t>13. Добавить ссылку на наши страницы в автоматические ответы. Например, «Спасибо за сообщение. Пока ждешь</a:t>
            </a:r>
          </a:p>
          <a:p>
            <a:r>
              <a:rPr lang="ru-RU" dirty="0"/>
              <a:t>ответа менеджера можешь подписаться на наши социальные сети. ССЫЛКА»</a:t>
            </a:r>
          </a:p>
          <a:p>
            <a:r>
              <a:rPr lang="ru-RU" dirty="0"/>
              <a:t>14. Закончить цикл </a:t>
            </a:r>
            <a:r>
              <a:rPr lang="ru-RU" dirty="0" err="1"/>
              <a:t>публикай</a:t>
            </a:r>
            <a:r>
              <a:rPr lang="ru-RU" dirty="0"/>
              <a:t> «Подбор автомобилей по маркам»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09940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0D3406-EA18-4C5B-9979-0C3FF0875015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6BDF2-F22D-440C-BB82-EF06C001A44A}"/>
              </a:ext>
            </a:extLst>
          </p:cNvPr>
          <p:cNvSpPr txBox="1"/>
          <p:nvPr/>
        </p:nvSpPr>
        <p:spPr>
          <a:xfrm>
            <a:off x="543339" y="967409"/>
            <a:ext cx="2188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Продолжение…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5E8702-90E6-4236-9DF8-4E9F600A98DD}"/>
              </a:ext>
            </a:extLst>
          </p:cNvPr>
          <p:cNvSpPr txBox="1"/>
          <p:nvPr/>
        </p:nvSpPr>
        <p:spPr>
          <a:xfrm>
            <a:off x="543339" y="1683026"/>
            <a:ext cx="92234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15. Продолжить цикл публикаций «Подборка автомобилей в бюджете…»</a:t>
            </a:r>
          </a:p>
          <a:p>
            <a:r>
              <a:rPr lang="ru-RU" dirty="0"/>
              <a:t>16. Подготовиться к 8 марта</a:t>
            </a:r>
          </a:p>
          <a:p>
            <a:r>
              <a:rPr lang="ru-RU" dirty="0"/>
              <a:t>17. Добавлять ссылки на мессенджеры к каждой публикации в </a:t>
            </a:r>
            <a:r>
              <a:rPr lang="ru-RU" dirty="0" err="1"/>
              <a:t>фэйсбук</a:t>
            </a:r>
            <a:r>
              <a:rPr lang="ru-RU" dirty="0"/>
              <a:t>.</a:t>
            </a:r>
          </a:p>
          <a:p>
            <a:r>
              <a:rPr lang="ru-RU" dirty="0"/>
              <a:t>18. Запустить таргетированную и контекстную рекламу для сообществ в </a:t>
            </a:r>
            <a:r>
              <a:rPr lang="ru-RU" dirty="0" err="1"/>
              <a:t>вайбер</a:t>
            </a:r>
            <a:r>
              <a:rPr lang="ru-RU" dirty="0"/>
              <a:t> и </a:t>
            </a:r>
            <a:r>
              <a:rPr lang="ru-RU" dirty="0" err="1"/>
              <a:t>телеграм</a:t>
            </a:r>
            <a:r>
              <a:rPr lang="ru-RU" dirty="0"/>
              <a:t>.</a:t>
            </a:r>
          </a:p>
          <a:p>
            <a:r>
              <a:rPr lang="ru-RU" dirty="0"/>
              <a:t>19. Реклама с подбором минимальный бюджет</a:t>
            </a:r>
          </a:p>
        </p:txBody>
      </p:sp>
    </p:spTree>
    <p:extLst>
      <p:ext uri="{BB962C8B-B14F-4D97-AF65-F5344CB8AC3E}">
        <p14:creationId xmlns:p14="http://schemas.microsoft.com/office/powerpoint/2010/main" val="4204637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BB07F-2E51-482E-9EC9-F2E1AB83BCD3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6C48CC-5F8A-4110-994D-7A25DE69CC37}"/>
              </a:ext>
            </a:extLst>
          </p:cNvPr>
          <p:cNvSpPr txBox="1"/>
          <p:nvPr/>
        </p:nvSpPr>
        <p:spPr>
          <a:xfrm>
            <a:off x="490330" y="1033669"/>
            <a:ext cx="7967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Рекомендации по развитию группы в ВАЙБЕР и ТЕЛЕГРАМ</a:t>
            </a:r>
            <a:endParaRPr lang="ru-UA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5D7ABF-A39D-46F6-8782-839F1E2A5EBC}"/>
              </a:ext>
            </a:extLst>
          </p:cNvPr>
          <p:cNvSpPr txBox="1"/>
          <p:nvPr/>
        </p:nvSpPr>
        <p:spPr>
          <a:xfrm>
            <a:off x="490330" y="1497496"/>
            <a:ext cx="1056840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Используйте не формальный контент.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dirty="0">
                <a:solidFill>
                  <a:srgbClr val="000000"/>
                </a:solidFill>
                <a:latin typeface="PT Sans"/>
              </a:rPr>
              <a:t>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азбавьте информационные публикации мемами,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фотографиями, стикерами и прочим развлекательным контентом.</a:t>
            </a:r>
            <a:r>
              <a:rPr lang="ru-RU" dirty="0"/>
              <a:t> </a:t>
            </a:r>
          </a:p>
          <a:p>
            <a:pPr marL="342900" indent="-342900">
              <a:buAutoNum type="arabicPeriod" startAt="2"/>
            </a:pPr>
            <a:r>
              <a:rPr lang="ru-RU" dirty="0"/>
              <a:t>Проводите опросы, и узнавайте мнение подписчиков.</a:t>
            </a:r>
          </a:p>
          <a:p>
            <a:pPr marL="342900" indent="-342900">
              <a:buAutoNum type="arabicPeriod" startAt="2"/>
            </a:pPr>
            <a:r>
              <a:rPr lang="ru-RU" dirty="0"/>
              <a:t>Сделать закрепленное сообщение с актуальной информацией. Например УТП. Почему стоит заказать</a:t>
            </a:r>
          </a:p>
          <a:p>
            <a:r>
              <a:rPr lang="ru-RU" dirty="0"/>
              <a:t>Авто Именно в вашей компании. Или ссылку на </a:t>
            </a:r>
            <a:r>
              <a:rPr lang="ru-RU" dirty="0" err="1"/>
              <a:t>другии</a:t>
            </a:r>
            <a:r>
              <a:rPr lang="ru-RU" dirty="0"/>
              <a:t> страницы компании.</a:t>
            </a:r>
          </a:p>
          <a:p>
            <a:r>
              <a:rPr lang="ru-RU" dirty="0"/>
              <a:t>4. Примеры контента для публикаций за 1 день.</a:t>
            </a:r>
          </a:p>
          <a:p>
            <a:pPr marL="285750" indent="-285750">
              <a:buFontTx/>
              <a:buChar char="-"/>
            </a:pPr>
            <a:r>
              <a:rPr lang="ru-RU" dirty="0"/>
              <a:t>Приветствие – доброе утро. Хорошего дня. Изображение и небольшой текст с намеком </a:t>
            </a:r>
          </a:p>
          <a:p>
            <a:r>
              <a:rPr lang="ru-RU" dirty="0"/>
              <a:t>на покупки и интересный день.</a:t>
            </a:r>
          </a:p>
          <a:p>
            <a:r>
              <a:rPr lang="ru-RU" dirty="0"/>
              <a:t>-  Обновление каталога – новые товары.</a:t>
            </a:r>
          </a:p>
          <a:p>
            <a:pPr marL="285750" indent="-285750">
              <a:buFontTx/>
              <a:buChar char="-"/>
            </a:pPr>
            <a:r>
              <a:rPr lang="ru-RU" dirty="0"/>
              <a:t>Опросы: как часто вы покупаете авто, или резину для своего авто, как часто вы путешествуете на</a:t>
            </a:r>
          </a:p>
          <a:p>
            <a:r>
              <a:rPr lang="ru-RU" dirty="0"/>
              <a:t>автомобиле и другие.</a:t>
            </a:r>
          </a:p>
          <a:p>
            <a:r>
              <a:rPr lang="ru-RU" dirty="0"/>
              <a:t>-  Акционные предложения для постоянных клиентов.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Небольшой пост на 500 символов о вариантах применения товара, истории возникновения или </a:t>
            </a:r>
          </a:p>
          <a:p>
            <a:r>
              <a:rPr lang="ru-RU" dirty="0"/>
              <a:t>забавном факте.</a:t>
            </a:r>
          </a:p>
          <a:p>
            <a:pPr marL="285750" indent="-285750">
              <a:buFontTx/>
              <a:buChar char="-"/>
            </a:pPr>
            <a:r>
              <a:rPr lang="ru-RU" dirty="0"/>
              <a:t>Отзывы клиентов.</a:t>
            </a:r>
          </a:p>
          <a:p>
            <a:pPr marL="342900" indent="-342900">
              <a:buAutoNum type="arabicPeriod" startAt="5"/>
            </a:pPr>
            <a:r>
              <a:rPr lang="ru-RU" dirty="0" err="1"/>
              <a:t>Взаимопиар</a:t>
            </a:r>
            <a:r>
              <a:rPr lang="ru-RU" dirty="0"/>
              <a:t> с другими сообществами в </a:t>
            </a:r>
            <a:r>
              <a:rPr lang="ru-RU" dirty="0" err="1"/>
              <a:t>вайбер</a:t>
            </a:r>
            <a:r>
              <a:rPr lang="ru-RU" dirty="0"/>
              <a:t>.</a:t>
            </a:r>
          </a:p>
          <a:p>
            <a:pPr marL="342900" indent="-342900">
              <a:buAutoNum type="arabicPeriod" startAt="2"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664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689267-08EF-4887-A431-8296B3030582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8363CD-42C2-4D24-95A2-3EA0BA329C03}"/>
              </a:ext>
            </a:extLst>
          </p:cNvPr>
          <p:cNvSpPr txBox="1"/>
          <p:nvPr/>
        </p:nvSpPr>
        <p:spPr>
          <a:xfrm>
            <a:off x="2663688" y="615145"/>
            <a:ext cx="6468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operOriginal" pitchFamily="2" charset="-52"/>
              </a:rPr>
              <a:t>Примерный контент-план на ближайший месяц.</a:t>
            </a:r>
          </a:p>
          <a:p>
            <a:r>
              <a:rPr lang="ru-RU" dirty="0"/>
              <a:t>Может меняться в зависимости от актуальной информации.</a:t>
            </a:r>
            <a:endParaRPr lang="ru-UA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4C0215B-97A6-49D5-B715-3370079001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515442"/>
              </p:ext>
            </p:extLst>
          </p:nvPr>
        </p:nvGraphicFramePr>
        <p:xfrm>
          <a:off x="523460" y="1506220"/>
          <a:ext cx="11145079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148">
                  <a:extLst>
                    <a:ext uri="{9D8B030D-6E8A-4147-A177-3AD203B41FA5}">
                      <a16:colId xmlns:a16="http://schemas.microsoft.com/office/drawing/2014/main" val="2239226724"/>
                    </a:ext>
                  </a:extLst>
                </a:gridCol>
                <a:gridCol w="1895061">
                  <a:extLst>
                    <a:ext uri="{9D8B030D-6E8A-4147-A177-3AD203B41FA5}">
                      <a16:colId xmlns:a16="http://schemas.microsoft.com/office/drawing/2014/main" val="186617762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917340027"/>
                    </a:ext>
                  </a:extLst>
                </a:gridCol>
                <a:gridCol w="1762539">
                  <a:extLst>
                    <a:ext uri="{9D8B030D-6E8A-4147-A177-3AD203B41FA5}">
                      <a16:colId xmlns:a16="http://schemas.microsoft.com/office/drawing/2014/main" val="2046156196"/>
                    </a:ext>
                  </a:extLst>
                </a:gridCol>
                <a:gridCol w="2266122">
                  <a:extLst>
                    <a:ext uri="{9D8B030D-6E8A-4147-A177-3AD203B41FA5}">
                      <a16:colId xmlns:a16="http://schemas.microsoft.com/office/drawing/2014/main" val="901268602"/>
                    </a:ext>
                  </a:extLst>
                </a:gridCol>
                <a:gridCol w="2491409">
                  <a:extLst>
                    <a:ext uri="{9D8B030D-6E8A-4147-A177-3AD203B41FA5}">
                      <a16:colId xmlns:a16="http://schemas.microsoft.com/office/drawing/2014/main" val="1809793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Дата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08.02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09.02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12.02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9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Пост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Развлекательный пост</a:t>
                      </a:r>
                    </a:p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«Плейлист для авто»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Авто с описанием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Подбор авто по маркам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Информационный</a:t>
                      </a:r>
                    </a:p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Авто с минимальным бюджетом</a:t>
                      </a:r>
                    </a:p>
                    <a:p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Авто с описанием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0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Сторис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>
                          <a:solidFill>
                            <a:srgbClr val="FF0000"/>
                          </a:solidFill>
                        </a:rPr>
                        <a:t>Автоновости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Авто 3 шт.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>
                          <a:solidFill>
                            <a:srgbClr val="FF0000"/>
                          </a:solidFill>
                        </a:rPr>
                        <a:t>Автоновости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Авто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Опрос «Как часто проходите техобслуживание»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>
                          <a:solidFill>
                            <a:srgbClr val="FF0000"/>
                          </a:solidFill>
                        </a:rPr>
                        <a:t>Автоновости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Авто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Тест</a:t>
                      </a:r>
                      <a:endParaRPr lang="ru-U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>
                          <a:solidFill>
                            <a:srgbClr val="FF0000"/>
                          </a:solidFill>
                        </a:rPr>
                        <a:t>Автоновости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Авто 3 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Рубрика вопрос\ответ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69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17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D6D544-AFA0-48A9-9860-1DFC6EA328ED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A46FCD-3420-46C5-9959-24CAF3B5F807}"/>
              </a:ext>
            </a:extLst>
          </p:cNvPr>
          <p:cNvSpPr txBox="1"/>
          <p:nvPr/>
        </p:nvSpPr>
        <p:spPr>
          <a:xfrm>
            <a:off x="636105" y="1007165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Основные данные</a:t>
            </a:r>
            <a:endParaRPr lang="ru-UA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62B968-A5E8-4942-BF38-3FF88E5ECB1C}"/>
              </a:ext>
            </a:extLst>
          </p:cNvPr>
          <p:cNvSpPr txBox="1"/>
          <p:nvPr/>
        </p:nvSpPr>
        <p:spPr>
          <a:xfrm>
            <a:off x="636105" y="1578281"/>
            <a:ext cx="2099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Подписчики</a:t>
            </a:r>
            <a:endParaRPr lang="ru-UA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275D65-1D01-4304-AEA4-5ED530C687DB}"/>
              </a:ext>
            </a:extLst>
          </p:cNvPr>
          <p:cNvSpPr txBox="1"/>
          <p:nvPr/>
        </p:nvSpPr>
        <p:spPr>
          <a:xfrm>
            <a:off x="808383" y="2385391"/>
            <a:ext cx="276550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Всего подписчиков:</a:t>
            </a:r>
          </a:p>
          <a:p>
            <a:r>
              <a:rPr lang="ru-RU" b="1" dirty="0">
                <a:solidFill>
                  <a:srgbClr val="FF0000"/>
                </a:solidFill>
              </a:rPr>
              <a:t>361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Изменение за период:</a:t>
            </a:r>
          </a:p>
          <a:p>
            <a:r>
              <a:rPr lang="ru-RU" b="1" dirty="0">
                <a:solidFill>
                  <a:srgbClr val="FF0000"/>
                </a:solidFill>
              </a:rPr>
              <a:t>270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Подписалось\Отписалось:</a:t>
            </a:r>
          </a:p>
          <a:p>
            <a:r>
              <a:rPr lang="ru-RU" b="1" dirty="0">
                <a:solidFill>
                  <a:srgbClr val="FF0000"/>
                </a:solidFill>
              </a:rPr>
              <a:t>+244\-26</a:t>
            </a:r>
            <a:endParaRPr lang="ru-UA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E7DBE3-2905-4E02-878E-39F4985A4A0A}"/>
              </a:ext>
            </a:extLst>
          </p:cNvPr>
          <p:cNvSpPr txBox="1"/>
          <p:nvPr/>
        </p:nvSpPr>
        <p:spPr>
          <a:xfrm>
            <a:off x="4947929" y="1578281"/>
            <a:ext cx="1148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Посты</a:t>
            </a:r>
            <a:endParaRPr lang="ru-UA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FED6A7-68CC-46D3-B0F2-FF3C9D5DD3E0}"/>
              </a:ext>
            </a:extLst>
          </p:cNvPr>
          <p:cNvSpPr txBox="1"/>
          <p:nvPr/>
        </p:nvSpPr>
        <p:spPr>
          <a:xfrm>
            <a:off x="4947929" y="2385391"/>
            <a:ext cx="144655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Публикаций:</a:t>
            </a:r>
          </a:p>
          <a:p>
            <a:r>
              <a:rPr lang="ru-RU" b="1" dirty="0">
                <a:solidFill>
                  <a:srgbClr val="FF0000"/>
                </a:solidFill>
              </a:rPr>
              <a:t>65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en-US" dirty="0"/>
              <a:t>ER</a:t>
            </a:r>
            <a:r>
              <a:rPr lang="ru-RU" dirty="0"/>
              <a:t>:</a:t>
            </a:r>
          </a:p>
          <a:p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18%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Охват:</a:t>
            </a:r>
          </a:p>
          <a:p>
            <a:r>
              <a:rPr lang="ru-RU" b="1" dirty="0">
                <a:solidFill>
                  <a:srgbClr val="FF0000"/>
                </a:solidFill>
              </a:rPr>
              <a:t>11 116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Показы:</a:t>
            </a:r>
          </a:p>
          <a:p>
            <a:r>
              <a:rPr lang="ru-RU" b="1" dirty="0">
                <a:solidFill>
                  <a:srgbClr val="FF0000"/>
                </a:solidFill>
              </a:rPr>
              <a:t>26 284</a:t>
            </a:r>
            <a:endParaRPr lang="ru-UA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1E3C3-DAED-42DE-BC82-0999F5B58014}"/>
              </a:ext>
            </a:extLst>
          </p:cNvPr>
          <p:cNvSpPr txBox="1"/>
          <p:nvPr/>
        </p:nvSpPr>
        <p:spPr>
          <a:xfrm>
            <a:off x="8004313" y="1578281"/>
            <a:ext cx="2532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Вовлеченность</a:t>
            </a:r>
            <a:endParaRPr lang="ru-UA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F8B8B6-3857-4473-80E8-01EA4A8306DE}"/>
              </a:ext>
            </a:extLst>
          </p:cNvPr>
          <p:cNvSpPr txBox="1"/>
          <p:nvPr/>
        </p:nvSpPr>
        <p:spPr>
          <a:xfrm>
            <a:off x="8004313" y="2385391"/>
            <a:ext cx="171386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Лайков:</a:t>
            </a:r>
          </a:p>
          <a:p>
            <a:r>
              <a:rPr lang="ru-RU" b="1" dirty="0">
                <a:solidFill>
                  <a:srgbClr val="FF0000"/>
                </a:solidFill>
              </a:rPr>
              <a:t>3969</a:t>
            </a:r>
          </a:p>
          <a:p>
            <a:endParaRPr lang="ru-RU" dirty="0"/>
          </a:p>
          <a:p>
            <a:r>
              <a:rPr lang="ru-RU" dirty="0"/>
              <a:t>Комментариев:</a:t>
            </a:r>
          </a:p>
          <a:p>
            <a:r>
              <a:rPr lang="ru-RU" b="1" dirty="0">
                <a:solidFill>
                  <a:srgbClr val="FF0000"/>
                </a:solidFill>
              </a:rPr>
              <a:t>237</a:t>
            </a:r>
          </a:p>
          <a:p>
            <a:endParaRPr lang="ru-RU" dirty="0"/>
          </a:p>
          <a:p>
            <a:r>
              <a:rPr lang="ru-RU" dirty="0"/>
              <a:t>Сохранений:</a:t>
            </a:r>
          </a:p>
          <a:p>
            <a:r>
              <a:rPr lang="ru-RU" b="1" dirty="0">
                <a:solidFill>
                  <a:srgbClr val="FF0000"/>
                </a:solidFill>
              </a:rPr>
              <a:t>107</a:t>
            </a:r>
            <a:endParaRPr lang="ru-UA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120E4-6879-44DD-81FD-631E98FBC621}"/>
              </a:ext>
            </a:extLst>
          </p:cNvPr>
          <p:cNvSpPr txBox="1"/>
          <p:nvPr/>
        </p:nvSpPr>
        <p:spPr>
          <a:xfrm>
            <a:off x="10380286" y="131670"/>
            <a:ext cx="1811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operOriginal" pitchFamily="2" charset="-52"/>
              </a:rPr>
              <a:t>INSTAGRAM</a:t>
            </a:r>
            <a:endParaRPr lang="ru-UA" dirty="0">
              <a:latin typeface="CooperOriginal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18726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4">
            <a:extLst>
              <a:ext uri="{FF2B5EF4-FFF2-40B4-BE49-F238E27FC236}">
                <a16:creationId xmlns:a16="http://schemas.microsoft.com/office/drawing/2014/main" id="{4C08629B-76EA-45E1-96A5-83EB85C37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744414"/>
              </p:ext>
            </p:extLst>
          </p:nvPr>
        </p:nvGraphicFramePr>
        <p:xfrm>
          <a:off x="477078" y="1261476"/>
          <a:ext cx="11145079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148">
                  <a:extLst>
                    <a:ext uri="{9D8B030D-6E8A-4147-A177-3AD203B41FA5}">
                      <a16:colId xmlns:a16="http://schemas.microsoft.com/office/drawing/2014/main" val="2239226724"/>
                    </a:ext>
                  </a:extLst>
                </a:gridCol>
                <a:gridCol w="1895061">
                  <a:extLst>
                    <a:ext uri="{9D8B030D-6E8A-4147-A177-3AD203B41FA5}">
                      <a16:colId xmlns:a16="http://schemas.microsoft.com/office/drawing/2014/main" val="1866177624"/>
                    </a:ext>
                  </a:extLst>
                </a:gridCol>
                <a:gridCol w="1961322">
                  <a:extLst>
                    <a:ext uri="{9D8B030D-6E8A-4147-A177-3AD203B41FA5}">
                      <a16:colId xmlns:a16="http://schemas.microsoft.com/office/drawing/2014/main" val="2917340027"/>
                    </a:ext>
                  </a:extLst>
                </a:gridCol>
                <a:gridCol w="1630017">
                  <a:extLst>
                    <a:ext uri="{9D8B030D-6E8A-4147-A177-3AD203B41FA5}">
                      <a16:colId xmlns:a16="http://schemas.microsoft.com/office/drawing/2014/main" val="2046156196"/>
                    </a:ext>
                  </a:extLst>
                </a:gridCol>
                <a:gridCol w="2266122">
                  <a:extLst>
                    <a:ext uri="{9D8B030D-6E8A-4147-A177-3AD203B41FA5}">
                      <a16:colId xmlns:a16="http://schemas.microsoft.com/office/drawing/2014/main" val="901268602"/>
                    </a:ext>
                  </a:extLst>
                </a:gridCol>
                <a:gridCol w="2491409">
                  <a:extLst>
                    <a:ext uri="{9D8B030D-6E8A-4147-A177-3AD203B41FA5}">
                      <a16:colId xmlns:a16="http://schemas.microsoft.com/office/drawing/2014/main" val="1809793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Дата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19.02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9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Пост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Авто с описанием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Развлекательный</a:t>
                      </a:r>
                    </a:p>
                    <a:p>
                      <a:r>
                        <a:rPr lang="ru-RU" dirty="0"/>
                        <a:t>«Интересные факты»</a:t>
                      </a:r>
                    </a:p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Подбор авто по цене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Авто с описанием</a:t>
                      </a:r>
                    </a:p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Информационный</a:t>
                      </a:r>
                    </a:p>
                    <a:p>
                      <a:r>
                        <a:rPr lang="ru-RU" dirty="0"/>
                        <a:t>«Что делать если закончилось топливо»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0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Сторис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 шт.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Опрос «Во сколько лет получили права»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Тест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69701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C6B072-AEF7-4E9E-8B04-57ED3621911F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80104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C312BD-D85F-41A0-AC1E-7B63F51AA5A8}"/>
              </a:ext>
            </a:extLst>
          </p:cNvPr>
          <p:cNvSpPr/>
          <p:nvPr/>
        </p:nvSpPr>
        <p:spPr>
          <a:xfrm>
            <a:off x="0" y="-20959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7CA919CE-256A-42F8-845B-447BB21D9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678753"/>
              </p:ext>
            </p:extLst>
          </p:nvPr>
        </p:nvGraphicFramePr>
        <p:xfrm>
          <a:off x="477078" y="1261476"/>
          <a:ext cx="11145079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148">
                  <a:extLst>
                    <a:ext uri="{9D8B030D-6E8A-4147-A177-3AD203B41FA5}">
                      <a16:colId xmlns:a16="http://schemas.microsoft.com/office/drawing/2014/main" val="2239226724"/>
                    </a:ext>
                  </a:extLst>
                </a:gridCol>
                <a:gridCol w="1895061">
                  <a:extLst>
                    <a:ext uri="{9D8B030D-6E8A-4147-A177-3AD203B41FA5}">
                      <a16:colId xmlns:a16="http://schemas.microsoft.com/office/drawing/2014/main" val="1866177624"/>
                    </a:ext>
                  </a:extLst>
                </a:gridCol>
                <a:gridCol w="1643270">
                  <a:extLst>
                    <a:ext uri="{9D8B030D-6E8A-4147-A177-3AD203B41FA5}">
                      <a16:colId xmlns:a16="http://schemas.microsoft.com/office/drawing/2014/main" val="2917340027"/>
                    </a:ext>
                  </a:extLst>
                </a:gridCol>
                <a:gridCol w="2146852">
                  <a:extLst>
                    <a:ext uri="{9D8B030D-6E8A-4147-A177-3AD203B41FA5}">
                      <a16:colId xmlns:a16="http://schemas.microsoft.com/office/drawing/2014/main" val="2046156196"/>
                    </a:ext>
                  </a:extLst>
                </a:gridCol>
                <a:gridCol w="2067339">
                  <a:extLst>
                    <a:ext uri="{9D8B030D-6E8A-4147-A177-3AD203B41FA5}">
                      <a16:colId xmlns:a16="http://schemas.microsoft.com/office/drawing/2014/main" val="901268602"/>
                    </a:ext>
                  </a:extLst>
                </a:gridCol>
                <a:gridCol w="2491409">
                  <a:extLst>
                    <a:ext uri="{9D8B030D-6E8A-4147-A177-3AD203B41FA5}">
                      <a16:colId xmlns:a16="http://schemas.microsoft.com/office/drawing/2014/main" val="1809793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Дата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25.02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26.02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9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Пост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Авто с описанием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Авто с описанием</a:t>
                      </a:r>
                    </a:p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Информационный</a:t>
                      </a:r>
                    </a:p>
                    <a:p>
                      <a:r>
                        <a:rPr lang="ru-RU" dirty="0"/>
                        <a:t>«Как избежать кражи авто»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Авто с описанием</a:t>
                      </a:r>
                    </a:p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Поздравление с днем рождения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0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Сторис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 шт.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Опрос «Бензин или </a:t>
                      </a:r>
                      <a:r>
                        <a:rPr lang="ru-RU" dirty="0" err="1"/>
                        <a:t>электро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2шт.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Тест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/>
                        <a:t>Автоновости</a:t>
                      </a:r>
                      <a:r>
                        <a:rPr lang="ru-RU" dirty="0"/>
                        <a:t> 3шт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Авто 3шт.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69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11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594303-0EAF-477B-9A14-2FC64951E435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5780CE-A631-4CED-8A65-A61654F743ED}"/>
              </a:ext>
            </a:extLst>
          </p:cNvPr>
          <p:cNvSpPr txBox="1"/>
          <p:nvPr/>
        </p:nvSpPr>
        <p:spPr>
          <a:xfrm>
            <a:off x="715618" y="1113183"/>
            <a:ext cx="432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Динамика подписчиков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C7D26-A6F6-47D5-829F-BBE0BF51A61A}"/>
              </a:ext>
            </a:extLst>
          </p:cNvPr>
          <p:cNvSpPr txBox="1"/>
          <p:nvPr/>
        </p:nvSpPr>
        <p:spPr>
          <a:xfrm>
            <a:off x="715618" y="1948070"/>
            <a:ext cx="124745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начало: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91</a:t>
            </a:r>
          </a:p>
          <a:p>
            <a:endParaRPr lang="ru-RU" dirty="0"/>
          </a:p>
          <a:p>
            <a:r>
              <a:rPr lang="ru-RU" dirty="0"/>
              <a:t>На конец: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361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50BE50-6E7E-4969-B774-36FA8298B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27" y="1113183"/>
            <a:ext cx="5515118" cy="5224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334363-CB57-4EA5-B373-210CE545F6B9}"/>
              </a:ext>
            </a:extLst>
          </p:cNvPr>
          <p:cNvSpPr txBox="1"/>
          <p:nvPr/>
        </p:nvSpPr>
        <p:spPr>
          <a:xfrm>
            <a:off x="7106443" y="974683"/>
            <a:ext cx="3084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График за последние 30 дней</a:t>
            </a:r>
            <a:endParaRPr lang="ru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205357-1101-45F0-8145-DFDAE59D0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942" y="133057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8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D988F-4025-4304-AA6E-CB362931345D}"/>
              </a:ext>
            </a:extLst>
          </p:cNvPr>
          <p:cNvSpPr txBox="1"/>
          <p:nvPr/>
        </p:nvSpPr>
        <p:spPr>
          <a:xfrm>
            <a:off x="3844422" y="665005"/>
            <a:ext cx="4503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Лучшие посты по охвату</a:t>
            </a:r>
            <a:endParaRPr lang="ru-UA" sz="2400" dirty="0">
              <a:latin typeface="CooperOriginal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F7599F-2F58-4D29-AE28-500B01ADA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1" y="1484244"/>
            <a:ext cx="2954187" cy="47207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E49AB3-EE70-487D-939E-F5F7EF66C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62" y="1496002"/>
            <a:ext cx="2954187" cy="47090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607760-81BB-469F-A9E2-0C7E962065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834" y="1484245"/>
            <a:ext cx="2954187" cy="45285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47801AF-29CA-4BE4-99FB-D6CD11726A5B}"/>
              </a:ext>
            </a:extLst>
          </p:cNvPr>
          <p:cNvSpPr txBox="1"/>
          <p:nvPr/>
        </p:nvSpPr>
        <p:spPr>
          <a:xfrm>
            <a:off x="570891" y="6205042"/>
            <a:ext cx="115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928</a:t>
            </a:r>
            <a:endParaRPr lang="ru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139451-15D8-4973-BCDF-467DCE5E6FCD}"/>
              </a:ext>
            </a:extLst>
          </p:cNvPr>
          <p:cNvSpPr txBox="1"/>
          <p:nvPr/>
        </p:nvSpPr>
        <p:spPr>
          <a:xfrm>
            <a:off x="4353862" y="6205042"/>
            <a:ext cx="115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816</a:t>
            </a:r>
            <a:endParaRPr lang="ru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3EC72A-737C-44D3-AB40-22A2598D80FB}"/>
              </a:ext>
            </a:extLst>
          </p:cNvPr>
          <p:cNvSpPr txBox="1"/>
          <p:nvPr/>
        </p:nvSpPr>
        <p:spPr>
          <a:xfrm>
            <a:off x="8136833" y="6183868"/>
            <a:ext cx="115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Охват 576</a:t>
            </a:r>
            <a:endParaRPr lang="ru-UA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455DBFE-61AF-45D1-83D8-1E98E9C22E5E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BD9F18-B23F-4E09-ADAC-6EBA8D8C6D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3787" y="171186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78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B7FE9B-B0A3-417F-BF1E-EBBDA5A3CDBC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070CDB-565C-438D-BE66-A4254D87D303}"/>
              </a:ext>
            </a:extLst>
          </p:cNvPr>
          <p:cNvSpPr txBox="1"/>
          <p:nvPr/>
        </p:nvSpPr>
        <p:spPr>
          <a:xfrm>
            <a:off x="3458817" y="634388"/>
            <a:ext cx="5497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Местоположение подписчиков</a:t>
            </a:r>
            <a:endParaRPr lang="ru-UA" sz="2400" dirty="0">
              <a:latin typeface="CooperOriginal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AC9B1A-35D7-4C0A-8357-827802B7F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1" y="2191474"/>
            <a:ext cx="5478289" cy="33033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5C3570-A1FD-4936-A8F6-0C915BF75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97" y="2191475"/>
            <a:ext cx="5531124" cy="33033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57C8FF-5087-4961-87C8-760B30F99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3787" y="121179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8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5AF5F6-FD9A-491F-A3D5-44364EF6EAF3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0DA750-EA88-4737-A683-DB352E9E8F12}"/>
              </a:ext>
            </a:extLst>
          </p:cNvPr>
          <p:cNvSpPr txBox="1"/>
          <p:nvPr/>
        </p:nvSpPr>
        <p:spPr>
          <a:xfrm>
            <a:off x="450574" y="755374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Пол\возраст</a:t>
            </a:r>
            <a:endParaRPr lang="ru-UA" sz="2400" dirty="0">
              <a:latin typeface="CooperOriginal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AC8B22-3289-4875-8ADA-3A021231C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1338025"/>
            <a:ext cx="5507715" cy="4350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04F974-1B97-4623-B9D9-A989BD368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38025"/>
            <a:ext cx="5692768" cy="36054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AAC0C7-81D6-45D2-BA74-E0CA218D5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3787" y="140569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27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91684F-DC92-48E8-932C-671CAE93AEFB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797D8D-5650-43E1-A554-DC81A36B55D9}"/>
              </a:ext>
            </a:extLst>
          </p:cNvPr>
          <p:cNvSpPr txBox="1"/>
          <p:nvPr/>
        </p:nvSpPr>
        <p:spPr>
          <a:xfrm>
            <a:off x="808383" y="874644"/>
            <a:ext cx="7563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operOriginal" pitchFamily="2" charset="-52"/>
              </a:rPr>
              <a:t>Действия в аккаунте за последние 30 дней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C4D551-3EFC-403F-8B5A-E1B1D6109F10}"/>
              </a:ext>
            </a:extLst>
          </p:cNvPr>
          <p:cNvSpPr txBox="1"/>
          <p:nvPr/>
        </p:nvSpPr>
        <p:spPr>
          <a:xfrm>
            <a:off x="953176" y="2093843"/>
            <a:ext cx="3752309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Посещение профиля: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570</a:t>
            </a:r>
          </a:p>
          <a:p>
            <a:endParaRPr lang="ru-RU" dirty="0"/>
          </a:p>
          <a:p>
            <a:r>
              <a:rPr lang="ru-RU" dirty="0"/>
              <a:t>Нажатие на адрес сайта: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9</a:t>
            </a:r>
          </a:p>
          <a:p>
            <a:endParaRPr lang="ru-RU" dirty="0"/>
          </a:p>
          <a:p>
            <a:r>
              <a:rPr lang="ru-RU" dirty="0"/>
              <a:t>Нажатие на кнопку «Как добраться»</a:t>
            </a:r>
          </a:p>
          <a:p>
            <a:r>
              <a:rPr lang="ru-RU" sz="2400" dirty="0">
                <a:solidFill>
                  <a:srgbClr val="FF0000"/>
                </a:solidFill>
              </a:rPr>
              <a:t>1</a:t>
            </a:r>
          </a:p>
          <a:p>
            <a:endParaRPr lang="ru-RU" dirty="0"/>
          </a:p>
          <a:p>
            <a:r>
              <a:rPr lang="ru-RU" dirty="0"/>
              <a:t>Нажатие на кнопку «Позвонить»</a:t>
            </a:r>
          </a:p>
          <a:p>
            <a:r>
              <a:rPr lang="ru-RU" sz="24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E5380-68E1-41D5-9BE5-C8AF50F0BC71}"/>
              </a:ext>
            </a:extLst>
          </p:cNvPr>
          <p:cNvSpPr txBox="1"/>
          <p:nvPr/>
        </p:nvSpPr>
        <p:spPr>
          <a:xfrm>
            <a:off x="7036904" y="2093843"/>
            <a:ext cx="2325765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Отметки «Нравиться»</a:t>
            </a:r>
          </a:p>
          <a:p>
            <a:r>
              <a:rPr lang="ru-RU" sz="2400" dirty="0">
                <a:solidFill>
                  <a:srgbClr val="FF0000"/>
                </a:solidFill>
              </a:rPr>
              <a:t>1286</a:t>
            </a:r>
          </a:p>
          <a:p>
            <a:endParaRPr lang="ru-RU" dirty="0"/>
          </a:p>
          <a:p>
            <a:r>
              <a:rPr lang="ru-RU" dirty="0"/>
              <a:t>Комментарии</a:t>
            </a:r>
          </a:p>
          <a:p>
            <a:r>
              <a:rPr lang="ru-RU" sz="2400" dirty="0">
                <a:solidFill>
                  <a:srgbClr val="FF0000"/>
                </a:solidFill>
              </a:rPr>
              <a:t>37</a:t>
            </a:r>
          </a:p>
          <a:p>
            <a:endParaRPr lang="ru-RU" dirty="0"/>
          </a:p>
          <a:p>
            <a:r>
              <a:rPr lang="ru-RU" dirty="0"/>
              <a:t>Кол-во сохранений</a:t>
            </a:r>
          </a:p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  <a:p>
            <a:endParaRPr lang="ru-RU" dirty="0"/>
          </a:p>
          <a:p>
            <a:r>
              <a:rPr lang="ru-RU" dirty="0"/>
              <a:t>Репосты</a:t>
            </a:r>
          </a:p>
          <a:p>
            <a:r>
              <a:rPr lang="ru-RU" sz="2400" dirty="0">
                <a:solidFill>
                  <a:srgbClr val="FF0000"/>
                </a:solidFill>
              </a:rPr>
              <a:t>16</a:t>
            </a:r>
            <a:endParaRPr lang="ru-UA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ACCC17-F8C5-4908-85B7-C8775B9F1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787" y="140569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8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0ED8CC-6166-491E-9138-4F9966701E7C}"/>
              </a:ext>
            </a:extLst>
          </p:cNvPr>
          <p:cNvSpPr/>
          <p:nvPr/>
        </p:nvSpPr>
        <p:spPr>
          <a:xfrm>
            <a:off x="0" y="-1716"/>
            <a:ext cx="12192000" cy="636104"/>
          </a:xfrm>
          <a:prstGeom prst="rect">
            <a:avLst/>
          </a:prstGeom>
          <a:solidFill>
            <a:srgbClr val="D1B1E5"/>
          </a:solidFill>
          <a:ln>
            <a:solidFill>
              <a:srgbClr val="A36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@seven_seas_auto 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98E9DF-1AD5-4B1D-A1C0-83C38D59D039}"/>
              </a:ext>
            </a:extLst>
          </p:cNvPr>
          <p:cNvSpPr txBox="1"/>
          <p:nvPr/>
        </p:nvSpPr>
        <p:spPr>
          <a:xfrm>
            <a:off x="861391" y="1046922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operOriginal" pitchFamily="2" charset="-52"/>
              </a:rPr>
              <a:t>STORIES</a:t>
            </a:r>
            <a:endParaRPr lang="ru-UA" sz="2400" dirty="0">
              <a:latin typeface="CooperOriginal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DAC5C-EF57-46C6-8EED-E7C8F5C839A7}"/>
              </a:ext>
            </a:extLst>
          </p:cNvPr>
          <p:cNvSpPr txBox="1"/>
          <p:nvPr/>
        </p:nvSpPr>
        <p:spPr>
          <a:xfrm>
            <a:off x="715617" y="1934817"/>
            <a:ext cx="1446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Публикаций:</a:t>
            </a:r>
          </a:p>
          <a:p>
            <a:r>
              <a:rPr lang="ru-RU" b="1" dirty="0">
                <a:solidFill>
                  <a:srgbClr val="FF0000"/>
                </a:solidFill>
              </a:rPr>
              <a:t>570</a:t>
            </a:r>
            <a:endParaRPr lang="ru-UA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EBE4E3-5B80-41D3-A006-8DA996FA7965}"/>
              </a:ext>
            </a:extLst>
          </p:cNvPr>
          <p:cNvSpPr txBox="1"/>
          <p:nvPr/>
        </p:nvSpPr>
        <p:spPr>
          <a:xfrm>
            <a:off x="4015409" y="1934816"/>
            <a:ext cx="3659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Просмотров за последние 30 дней:</a:t>
            </a:r>
          </a:p>
          <a:p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2213</a:t>
            </a:r>
            <a:endParaRPr lang="ru-UA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79DA42-D475-4219-BB3C-C35584A5E40B}"/>
              </a:ext>
            </a:extLst>
          </p:cNvPr>
          <p:cNvSpPr txBox="1"/>
          <p:nvPr/>
        </p:nvSpPr>
        <p:spPr>
          <a:xfrm>
            <a:off x="8388626" y="1934815"/>
            <a:ext cx="1034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Ответов:</a:t>
            </a:r>
          </a:p>
          <a:p>
            <a:r>
              <a:rPr lang="ru-RU" b="1" dirty="0">
                <a:solidFill>
                  <a:srgbClr val="FF0000"/>
                </a:solidFill>
              </a:rPr>
              <a:t>2</a:t>
            </a:r>
            <a:endParaRPr lang="ru-UA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0586BC-B16D-4494-876A-67F5BD4E3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971" y="140569"/>
            <a:ext cx="190821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385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2779</TotalTime>
  <Words>1516</Words>
  <Application>Microsoft Office PowerPoint</Application>
  <PresentationFormat>Широкоэкранный</PresentationFormat>
  <Paragraphs>425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CooperOriginal</vt:lpstr>
      <vt:lpstr>PT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63</cp:revision>
  <dcterms:created xsi:type="dcterms:W3CDTF">2021-02-04T13:35:58Z</dcterms:created>
  <dcterms:modified xsi:type="dcterms:W3CDTF">2021-02-11T17:05:23Z</dcterms:modified>
</cp:coreProperties>
</file>