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Default ContentType="image/vnd.ms-photo" Extension="wdp"/>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E33"/>
    <a:srgbClr val="BEBEBE"/>
    <a:srgbClr val="ECDAA2"/>
    <a:srgbClr val="CBCAB2"/>
    <a:srgbClr val="DAD9C8"/>
    <a:srgbClr val="FFFFFF"/>
    <a:srgbClr val="767C85"/>
    <a:srgbClr val="C4B2B0"/>
    <a:srgbClr val="C2DA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68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5AC21C21-11C2-4991-A21D-CBDF91C162E7}" type="datetimeFigureOut">
              <a:rPr lang="en-US" smtClean="0"/>
              <a:t>7/5/2022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1632390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5AC21C21-11C2-4991-A21D-CBDF91C162E7}" type="datetimeFigureOut">
              <a:rPr lang="en-US" smtClean="0"/>
              <a:t>7/5/2022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1367015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5AC21C21-11C2-4991-A21D-CBDF91C162E7}" type="datetimeFigureOut">
              <a:rPr lang="en-US" smtClean="0"/>
              <a:t>7/5/2022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3552349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5AC21C21-11C2-4991-A21D-CBDF91C162E7}" type="datetimeFigureOut">
              <a:rPr lang="en-US" smtClean="0"/>
              <a:t>7/5/2022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1482947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AC21C21-11C2-4991-A21D-CBDF91C162E7}" type="datetimeFigureOut">
              <a:rPr lang="en-US" smtClean="0"/>
              <a:t>7/5/2022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3496931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5AC21C21-11C2-4991-A21D-CBDF91C162E7}" type="datetimeFigureOut">
              <a:rPr lang="en-US" smtClean="0"/>
              <a:t>7/5/2022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3902247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5AC21C21-11C2-4991-A21D-CBDF91C162E7}" type="datetimeFigureOut">
              <a:rPr lang="en-US" smtClean="0"/>
              <a:t>7/5/2022</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2688038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5AC21C21-11C2-4991-A21D-CBDF91C162E7}" type="datetimeFigureOut">
              <a:rPr lang="en-US" smtClean="0"/>
              <a:t>7/5/2022</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53232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AC21C21-11C2-4991-A21D-CBDF91C162E7}" type="datetimeFigureOut">
              <a:rPr lang="en-US" smtClean="0"/>
              <a:t>7/5/2022</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4145323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AC21C21-11C2-4991-A21D-CBDF91C162E7}" type="datetimeFigureOut">
              <a:rPr lang="en-US" smtClean="0"/>
              <a:t>7/5/2022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3062666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AC21C21-11C2-4991-A21D-CBDF91C162E7}" type="datetimeFigureOut">
              <a:rPr lang="en-US" smtClean="0"/>
              <a:t>7/5/2022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1CA3228-D3A0-4048-BAF1-E5FC6B7831C8}" type="slidenum">
              <a:rPr lang="en-US" smtClean="0"/>
              <a:t>‹#›</a:t>
            </a:fld>
            <a:endParaRPr lang="en-US"/>
          </a:p>
        </p:txBody>
      </p:sp>
    </p:spTree>
    <p:extLst>
      <p:ext uri="{BB962C8B-B14F-4D97-AF65-F5344CB8AC3E}">
        <p14:creationId xmlns:p14="http://schemas.microsoft.com/office/powerpoint/2010/main" val="1896374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C21C21-11C2-4991-A21D-CBDF91C162E7}" type="datetimeFigureOut">
              <a:rPr lang="en-US" smtClean="0"/>
              <a:t>7/5/2022</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CA3228-D3A0-4048-BAF1-E5FC6B7831C8}" type="slidenum">
              <a:rPr lang="en-US" smtClean="0"/>
              <a:t>‹#›</a:t>
            </a:fld>
            <a:endParaRPr lang="en-US"/>
          </a:p>
        </p:txBody>
      </p:sp>
    </p:spTree>
    <p:extLst>
      <p:ext uri="{BB962C8B-B14F-4D97-AF65-F5344CB8AC3E}">
        <p14:creationId xmlns:p14="http://schemas.microsoft.com/office/powerpoint/2010/main" val="4047660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arget="../media/hdphoto1.wdp" Type="http://schemas.microsoft.com/office/2007/relationships/hdphoto"/><Relationship Id="rId2" Target="../media/image1.jpeg" Type="http://schemas.openxmlformats.org/officeDocument/2006/relationships/image"/><Relationship Id="rId1" Target="../slideLayouts/slideLayout7.xml" Type="http://schemas.openxmlformats.org/officeDocument/2006/relationships/slideLayout"/></Relationships>
</file>

<file path=ppt/slides/_rels/slide10.xml.rels><?xml version="1.0" encoding="UTF-8" standalone="yes" ?><Relationships xmlns="http://schemas.openxmlformats.org/package/2006/relationships"><Relationship Id="rId3" Target="../media/hdphoto10.wdp" Type="http://schemas.microsoft.com/office/2007/relationships/hdphoto"/><Relationship Id="rId2" Target="../media/image12.jpeg" Type="http://schemas.openxmlformats.org/officeDocument/2006/relationships/image"/><Relationship Id="rId1" Target="../slideLayouts/slideLayout7.xml" Type="http://schemas.openxmlformats.org/officeDocument/2006/relationships/slideLayout"/></Relationships>
</file>

<file path=ppt/slides/_rels/slide11.xml.rels><?xml version="1.0" encoding="UTF-8" standalone="yes" ?><Relationships xmlns="http://schemas.openxmlformats.org/package/2006/relationships"><Relationship Id="rId3" Target="../media/hdphoto11.wdp" Type="http://schemas.microsoft.com/office/2007/relationships/hdphoto"/><Relationship Id="rId2" Target="../media/image13.jpeg" Type="http://schemas.openxmlformats.org/officeDocument/2006/relationships/image"/><Relationship Id="rId1" Target="../slideLayouts/slideLayout7.xml" Type="http://schemas.openxmlformats.org/officeDocument/2006/relationships/slideLayout"/></Relationships>
</file>

<file path=ppt/slides/_rels/slide12.xml.rels><?xml version="1.0" encoding="UTF-8" standalone="yes" ?><Relationships xmlns="http://schemas.openxmlformats.org/package/2006/relationships"><Relationship Id="rId3" Target="../media/hdphoto12.wdp" Type="http://schemas.microsoft.com/office/2007/relationships/hdphoto"/><Relationship Id="rId2" Target="../media/image14.jpeg" Type="http://schemas.openxmlformats.org/officeDocument/2006/relationships/image"/><Relationship Id="rId1" Target="../slideLayouts/slideLayout7.xml" Type="http://schemas.openxmlformats.org/officeDocument/2006/relationships/slideLayout"/></Relationships>
</file>

<file path=ppt/slides/_rels/slide2.xml.rels><?xml version="1.0" encoding="UTF-8" standalone="yes" ?><Relationships xmlns="http://schemas.openxmlformats.org/package/2006/relationships"><Relationship Id="rId3" Target="../media/hdphoto2.wdp" Type="http://schemas.microsoft.com/office/2007/relationships/hdphoto"/><Relationship Id="rId2" Target="../media/image2.jpeg" Type="http://schemas.openxmlformats.org/officeDocument/2006/relationships/image"/><Relationship Id="rId1" Target="../slideLayouts/slideLayout7.xml" Type="http://schemas.openxmlformats.org/officeDocument/2006/relationships/slideLayout"/><Relationship Id="rId4" Target="../media/image3.png" Type="http://schemas.openxmlformats.org/officeDocument/2006/relationships/image"/></Relationships>
</file>

<file path=ppt/slides/_rels/slide3.xml.rels><?xml version="1.0" encoding="UTF-8" standalone="yes" ?><Relationships xmlns="http://schemas.openxmlformats.org/package/2006/relationships"><Relationship Id="rId3" Target="../media/hdphoto3.wdp" Type="http://schemas.microsoft.com/office/2007/relationships/hdphoto"/><Relationship Id="rId2" Target="../media/image4.jpeg" Type="http://schemas.openxmlformats.org/officeDocument/2006/relationships/image"/><Relationship Id="rId1" Target="../slideLayouts/slideLayout7.xml" Type="http://schemas.openxmlformats.org/officeDocument/2006/relationships/slideLayout"/></Relationships>
</file>

<file path=ppt/slides/_rels/slide4.xml.rels><?xml version="1.0" encoding="UTF-8" standalone="yes" ?><Relationships xmlns="http://schemas.openxmlformats.org/package/2006/relationships"><Relationship Id="rId3" Target="../media/hdphoto4.wdp" Type="http://schemas.microsoft.com/office/2007/relationships/hdphoto"/><Relationship Id="rId2" Target="../media/image5.jpeg" Type="http://schemas.openxmlformats.org/officeDocument/2006/relationships/image"/><Relationship Id="rId1" Target="../slideLayouts/slideLayout7.xml" Type="http://schemas.openxmlformats.org/officeDocument/2006/relationships/slideLayout"/></Relationships>
</file>

<file path=ppt/slides/_rels/slide5.xml.rels><?xml version="1.0" encoding="UTF-8" standalone="yes" ?><Relationships xmlns="http://schemas.openxmlformats.org/package/2006/relationships"><Relationship Id="rId3" Target="../media/hdphoto5.wdp" Type="http://schemas.microsoft.com/office/2007/relationships/hdphoto"/><Relationship Id="rId2" Target="../media/image6.jpeg" Type="http://schemas.openxmlformats.org/officeDocument/2006/relationships/image"/><Relationship Id="rId1" Target="../slideLayouts/slideLayout7.xml" Type="http://schemas.openxmlformats.org/officeDocument/2006/relationships/slideLayout"/></Relationships>
</file>

<file path=ppt/slides/_rels/slide6.xml.rels><?xml version="1.0" encoding="UTF-8" standalone="yes" ?><Relationships xmlns="http://schemas.openxmlformats.org/package/2006/relationships"><Relationship Id="rId3" Target="../media/hdphoto6.wdp" Type="http://schemas.microsoft.com/office/2007/relationships/hdphoto"/><Relationship Id="rId2" Target="../media/image7.jpeg" Type="http://schemas.openxmlformats.org/officeDocument/2006/relationships/image"/><Relationship Id="rId1" Target="../slideLayouts/slideLayout7.xml" Type="http://schemas.openxmlformats.org/officeDocument/2006/relationships/slideLayout"/></Relationships>
</file>

<file path=ppt/slides/_rels/slide7.xml.rels><?xml version="1.0" encoding="UTF-8" standalone="yes" ?><Relationships xmlns="http://schemas.openxmlformats.org/package/2006/relationships"><Relationship Id="rId3" Target="../media/image9.jpeg" Type="http://schemas.openxmlformats.org/officeDocument/2006/relationships/image"/><Relationship Id="rId2" Target="../media/image8.png" Type="http://schemas.openxmlformats.org/officeDocument/2006/relationships/image"/><Relationship Id="rId1" Target="../slideLayouts/slideLayout7.xml" Type="http://schemas.openxmlformats.org/officeDocument/2006/relationships/slideLayout"/><Relationship Id="rId4" Target="../media/hdphoto7.wdp" Type="http://schemas.microsoft.com/office/2007/relationships/hdphoto"/></Relationships>
</file>

<file path=ppt/slides/_rels/slide8.xml.rels><?xml version="1.0" encoding="UTF-8" standalone="yes" ?><Relationships xmlns="http://schemas.openxmlformats.org/package/2006/relationships"><Relationship Id="rId3" Target="../media/hdphoto8.wdp" Type="http://schemas.microsoft.com/office/2007/relationships/hdphoto"/><Relationship Id="rId2" Target="../media/image10.jpeg" Type="http://schemas.openxmlformats.org/officeDocument/2006/relationships/image"/><Relationship Id="rId1" Target="../slideLayouts/slideLayout7.xml" Type="http://schemas.openxmlformats.org/officeDocument/2006/relationships/slideLayout"/></Relationships>
</file>

<file path=ppt/slides/_rels/slide9.xml.rels><?xml version="1.0" encoding="UTF-8" standalone="yes" ?><Relationships xmlns="http://schemas.openxmlformats.org/package/2006/relationships"><Relationship Id="rId3" Target="../media/hdphoto9.wdp" Type="http://schemas.microsoft.com/office/2007/relationships/hdphoto"/><Relationship Id="rId2" Target="../media/image11.jpeg" Type="http://schemas.openxmlformats.org/officeDocument/2006/relationships/image"/><Relationship Id="rId1"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EBEBE"/>
        </a:solidFill>
        <a:effectLst/>
      </p:bgPr>
    </p:bg>
    <p:spTree>
      <p:nvGrpSpPr>
        <p:cNvPr id="1" name=""/>
        <p:cNvGrpSpPr/>
        <p:nvPr/>
      </p:nvGrpSpPr>
      <p:grpSpPr>
        <a:xfrm>
          <a:off x="0" y="0"/>
          <a:ext cx="0" cy="0"/>
          <a:chOff x="0" y="0"/>
          <a:chExt cx="0" cy="0"/>
        </a:xfrm>
      </p:grpSpPr>
      <p:sp>
        <p:nvSpPr>
          <p:cNvPr id="21" name="Прямоугольник 20"/>
          <p:cNvSpPr/>
          <p:nvPr/>
        </p:nvSpPr>
        <p:spPr>
          <a:xfrm>
            <a:off x="440857" y="844826"/>
            <a:ext cx="6874344" cy="4991927"/>
          </a:xfrm>
          <a:prstGeom prst="rect">
            <a:avLst/>
          </a:prstGeom>
          <a:solidFill>
            <a:srgbClr val="1E3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Прямоугольник 3"/>
          <p:cNvSpPr/>
          <p:nvPr/>
        </p:nvSpPr>
        <p:spPr>
          <a:xfrm>
            <a:off x="623341" y="1200336"/>
            <a:ext cx="4902057" cy="1938992"/>
          </a:xfrm>
          <a:prstGeom prst="rect">
            <a:avLst/>
          </a:prstGeom>
          <a:noFill/>
        </p:spPr>
        <p:txBody>
          <a:bodyPr wrap="square">
            <a:spAutoFit/>
          </a:bodyPr>
          <a:lstStyle/>
          <a:p>
            <a:r>
              <a:rPr lang="en-US" sz="4000" dirty="0" smtClean="0">
                <a:solidFill>
                  <a:schemeClr val="bg1"/>
                </a:solidFill>
                <a:latin typeface="SFNS Display" panose="00000300000000000000" pitchFamily="2" charset="0"/>
              </a:rPr>
              <a:t>Methods of personnel motivation in modern organizations</a:t>
            </a:r>
            <a:endParaRPr lang="en-US" sz="4000" dirty="0">
              <a:solidFill>
                <a:schemeClr val="bg1"/>
              </a:solidFill>
              <a:latin typeface="SFNS Display" panose="00000300000000000000" pitchFamily="2" charset="0"/>
            </a:endParaRPr>
          </a:p>
        </p:txBody>
      </p:sp>
      <p:pic>
        <p:nvPicPr>
          <p:cNvPr id="22" name="Рисунок 2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525398" y="1200336"/>
            <a:ext cx="6422908" cy="4256247"/>
          </a:xfrm>
          <a:prstGeom prst="rect">
            <a:avLst/>
          </a:prstGeom>
        </p:spPr>
      </p:pic>
    </p:spTree>
    <p:extLst>
      <p:ext uri="{BB962C8B-B14F-4D97-AF65-F5344CB8AC3E}">
        <p14:creationId xmlns:p14="http://schemas.microsoft.com/office/powerpoint/2010/main" val="948339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EBEBE"/>
        </a:solidFill>
        <a:effectLst/>
      </p:bgPr>
    </p:bg>
    <p:spTree>
      <p:nvGrpSpPr>
        <p:cNvPr id="1" name=""/>
        <p:cNvGrpSpPr/>
        <p:nvPr/>
      </p:nvGrpSpPr>
      <p:grpSpPr>
        <a:xfrm>
          <a:off x="0" y="0"/>
          <a:ext cx="0" cy="0"/>
          <a:chOff x="0" y="0"/>
          <a:chExt cx="0" cy="0"/>
        </a:xfrm>
      </p:grpSpPr>
      <p:sp>
        <p:nvSpPr>
          <p:cNvPr id="5" name="Прямоугольник 4"/>
          <p:cNvSpPr/>
          <p:nvPr/>
        </p:nvSpPr>
        <p:spPr>
          <a:xfrm>
            <a:off x="6268720" y="4146956"/>
            <a:ext cx="5842000" cy="1815882"/>
          </a:xfrm>
          <a:prstGeom prst="rect">
            <a:avLst/>
          </a:prstGeom>
          <a:solidFill>
            <a:srgbClr val="1E3E33">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Прямоугольник 1"/>
          <p:cNvSpPr/>
          <p:nvPr/>
        </p:nvSpPr>
        <p:spPr>
          <a:xfrm>
            <a:off x="0" y="0"/>
            <a:ext cx="6096000" cy="1754326"/>
          </a:xfrm>
          <a:prstGeom prst="rect">
            <a:avLst/>
          </a:prstGeom>
        </p:spPr>
        <p:txBody>
          <a:bodyPr>
            <a:spAutoFit/>
          </a:bodyPr>
          <a:lstStyle/>
          <a:p>
            <a:r>
              <a:rPr lang="en-US" sz="3600" dirty="0" smtClean="0">
                <a:latin typeface="Bahnschrift SemiBold SemiConden" panose="020B0502040204020203" pitchFamily="34" charset="0"/>
              </a:rPr>
              <a:t>What methods of motivating staff in modern organizations will help correct the situation?</a:t>
            </a:r>
            <a:endParaRPr lang="en-US" sz="3600" dirty="0">
              <a:latin typeface="Bahnschrift SemiBold SemiConden" panose="020B0502040204020203" pitchFamily="34" charset="0"/>
            </a:endParaRPr>
          </a:p>
        </p:txBody>
      </p:sp>
      <p:sp>
        <p:nvSpPr>
          <p:cNvPr id="3" name="Прямоугольник 2"/>
          <p:cNvSpPr/>
          <p:nvPr/>
        </p:nvSpPr>
        <p:spPr>
          <a:xfrm>
            <a:off x="6096000" y="159941"/>
            <a:ext cx="6096000" cy="3693319"/>
          </a:xfrm>
          <a:prstGeom prst="rect">
            <a:avLst/>
          </a:prstGeom>
        </p:spPr>
        <p:txBody>
          <a:bodyPr>
            <a:spAutoFit/>
          </a:bodyPr>
          <a:lstStyle/>
          <a:p>
            <a:r>
              <a:rPr lang="en-US" b="1" dirty="0" smtClean="0">
                <a:latin typeface="SFNS Display" panose="00000300000000000000" pitchFamily="2" charset="0"/>
              </a:rPr>
              <a:t>5. Give Feedback</a:t>
            </a:r>
          </a:p>
          <a:p>
            <a:endParaRPr lang="en-US" dirty="0" smtClean="0">
              <a:latin typeface="SFNS Display" panose="00000300000000000000" pitchFamily="2" charset="0"/>
            </a:endParaRPr>
          </a:p>
          <a:p>
            <a:r>
              <a:rPr lang="en-US" dirty="0" smtClean="0">
                <a:latin typeface="SFNS Display" panose="00000300000000000000" pitchFamily="2" charset="0"/>
              </a:rPr>
              <a:t>High-quality and timely feedback will not only improve the relationship between management and the team, but also help the business save money - not only losses from employee errors, but also the cost of hiring and training new employees.</a:t>
            </a:r>
          </a:p>
          <a:p>
            <a:endParaRPr lang="en-US" dirty="0" smtClean="0">
              <a:latin typeface="SFNS Display" panose="00000300000000000000" pitchFamily="2" charset="0"/>
            </a:endParaRPr>
          </a:p>
          <a:p>
            <a:r>
              <a:rPr lang="en-US" dirty="0" smtClean="0">
                <a:latin typeface="SFNS Display" panose="00000300000000000000" pitchFamily="2" charset="0"/>
              </a:rPr>
              <a:t>According to the Gallup Institute, already known to us, the presence of feedback greatly affects the degree of involvement of a person in the affairs of the company. Compare for yourself: 43% of engaged employees regularly receive feedback about their work at least once a week. And only 18% of employees with a low interest in business affairs can boast the same. </a:t>
            </a:r>
            <a:endParaRPr lang="en-US" dirty="0">
              <a:latin typeface="SFNS Display" panose="00000300000000000000" pitchFamily="2" charset="0"/>
            </a:endParaRPr>
          </a:p>
        </p:txBody>
      </p:sp>
      <p:sp>
        <p:nvSpPr>
          <p:cNvPr id="4" name="Прямоугольник 3"/>
          <p:cNvSpPr/>
          <p:nvPr/>
        </p:nvSpPr>
        <p:spPr>
          <a:xfrm>
            <a:off x="7833360" y="4146956"/>
            <a:ext cx="4358640" cy="1815882"/>
          </a:xfrm>
          <a:prstGeom prst="rect">
            <a:avLst/>
          </a:prstGeom>
        </p:spPr>
        <p:txBody>
          <a:bodyPr wrap="square">
            <a:spAutoFit/>
          </a:bodyPr>
          <a:lstStyle/>
          <a:p>
            <a:r>
              <a:rPr lang="en-US" sz="1600" dirty="0" smtClean="0">
                <a:solidFill>
                  <a:schemeClr val="bg1"/>
                </a:solidFill>
                <a:latin typeface="SFNS Display" panose="00000300000000000000" pitchFamily="2" charset="0"/>
              </a:rPr>
              <a:t>Tip: Schedule one-to-one meetings on your calendar at least once every couple of weeks. This will help you keep abreast of the moods and problems of team members and be able to turn on in time if problems arise. In addition, this way your employees will know for sure that their work is important and valuable.</a:t>
            </a:r>
            <a:endParaRPr lang="en-US" sz="1600" dirty="0">
              <a:solidFill>
                <a:schemeClr val="bg1"/>
              </a:solidFill>
              <a:latin typeface="SFNS Display" panose="00000300000000000000" pitchFamily="2" charset="0"/>
            </a:endParaRPr>
          </a:p>
        </p:txBody>
      </p:sp>
      <p:sp>
        <p:nvSpPr>
          <p:cNvPr id="7" name="Прямоугольник 6"/>
          <p:cNvSpPr/>
          <p:nvPr/>
        </p:nvSpPr>
        <p:spPr>
          <a:xfrm>
            <a:off x="6268720" y="4239290"/>
            <a:ext cx="1824136" cy="3154710"/>
          </a:xfrm>
          <a:prstGeom prst="rect">
            <a:avLst/>
          </a:prstGeom>
        </p:spPr>
        <p:txBody>
          <a:bodyPr wrap="square">
            <a:spAutoFit/>
          </a:bodyPr>
          <a:lstStyle/>
          <a:p>
            <a:r>
              <a:rPr lang="en-US" sz="19900" dirty="0" smtClean="0">
                <a:solidFill>
                  <a:srgbClr val="1E3E33"/>
                </a:solidFill>
                <a:latin typeface="MV Boli" panose="02000500030200090000" pitchFamily="2" charset="0"/>
                <a:cs typeface="MV Boli" panose="02000500030200090000" pitchFamily="2" charset="0"/>
              </a:rPr>
              <a:t>"</a:t>
            </a:r>
          </a:p>
        </p:txBody>
      </p:sp>
      <p:pic>
        <p:nvPicPr>
          <p:cNvPr id="8" name="Рисунок 7"/>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82983" y="2000438"/>
            <a:ext cx="5931737" cy="3962400"/>
          </a:xfrm>
          <a:prstGeom prst="rect">
            <a:avLst/>
          </a:prstGeom>
        </p:spPr>
      </p:pic>
    </p:spTree>
    <p:extLst>
      <p:ext uri="{BB962C8B-B14F-4D97-AF65-F5344CB8AC3E}">
        <p14:creationId xmlns:p14="http://schemas.microsoft.com/office/powerpoint/2010/main" val="1938659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extLst>
              <a:ext uri="{BEBA8EAE-BF5A-486C-A8C5-ECC9F3942E4B}">
                <a14:imgProps xmlns:a14="http://schemas.microsoft.com/office/drawing/2010/main">
                  <a14:imgLayer r:embed="rId3">
                    <a14:imgEffect>
                      <a14:sharpenSoften amount="-56000"/>
                    </a14:imgEffect>
                    <a14:imgEffect>
                      <a14:saturation sat="121000"/>
                    </a14:imgEffect>
                    <a14:imgEffect>
                      <a14:brightnessContrast bright="-7000" contrast="-18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5598160" y="0"/>
            <a:ext cx="6593840" cy="6858000"/>
          </a:xfrm>
          <a:prstGeom prst="rect">
            <a:avLst/>
          </a:prstGeom>
          <a:solidFill>
            <a:srgbClr val="BEBEBE">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Прямоугольник 2"/>
          <p:cNvSpPr/>
          <p:nvPr/>
        </p:nvSpPr>
        <p:spPr>
          <a:xfrm>
            <a:off x="5598160" y="355600"/>
            <a:ext cx="6217920" cy="6001643"/>
          </a:xfrm>
          <a:prstGeom prst="rect">
            <a:avLst/>
          </a:prstGeom>
        </p:spPr>
        <p:txBody>
          <a:bodyPr wrap="square">
            <a:spAutoFit/>
          </a:bodyPr>
          <a:lstStyle/>
          <a:p>
            <a:endParaRPr lang="en-US" sz="1600" dirty="0" smtClean="0">
              <a:latin typeface="SFNS Display" panose="00000300000000000000" pitchFamily="2" charset="0"/>
            </a:endParaRPr>
          </a:p>
          <a:p>
            <a:r>
              <a:rPr lang="en-US" sz="1600" dirty="0" smtClean="0">
                <a:latin typeface="SFNS Display" panose="00000300000000000000" pitchFamily="2" charset="0"/>
              </a:rPr>
              <a:t>1. In the process of work, the actions of the employee should be focused on achieving the result, and not on the time of work, which allows employees to use flexibility in the timing of tasks.</a:t>
            </a:r>
          </a:p>
          <a:p>
            <a:endParaRPr lang="en-US" sz="1600" dirty="0" smtClean="0">
              <a:latin typeface="SFNS Display" panose="00000300000000000000" pitchFamily="2" charset="0"/>
            </a:endParaRPr>
          </a:p>
          <a:p>
            <a:r>
              <a:rPr lang="en-US" sz="1600" dirty="0" smtClean="0">
                <a:latin typeface="SFNS Display" panose="00000300000000000000" pitchFamily="2" charset="0"/>
              </a:rPr>
              <a:t>2. Employees should be given initial instructions, but they should be able to carry out the project as they see fit and not according to strict bureaucratic requirements.</a:t>
            </a:r>
          </a:p>
          <a:p>
            <a:endParaRPr lang="en-US" sz="1600" dirty="0" smtClean="0">
              <a:latin typeface="SFNS Display" panose="00000300000000000000" pitchFamily="2" charset="0"/>
            </a:endParaRPr>
          </a:p>
          <a:p>
            <a:r>
              <a:rPr lang="en-US" sz="1600" dirty="0" smtClean="0">
                <a:latin typeface="SFNS Display" panose="00000300000000000000" pitchFamily="2" charset="0"/>
              </a:rPr>
              <a:t>3. Staff should be given the opportunity to choose who they work with. Of course, such an opportunity cannot be provided in all workplaces, however, when it exists, it is necessary to provide them with the opportunity to perform assigned tasks as part of independently formed teams.</a:t>
            </a:r>
          </a:p>
          <a:p>
            <a:endParaRPr lang="en-US" sz="1600" dirty="0" smtClean="0">
              <a:latin typeface="SFNS Display" panose="00000300000000000000" pitchFamily="2" charset="0"/>
            </a:endParaRPr>
          </a:p>
          <a:p>
            <a:r>
              <a:rPr lang="en-US" sz="1600" dirty="0" smtClean="0">
                <a:latin typeface="SFNS Display" panose="00000300000000000000" pitchFamily="2" charset="0"/>
              </a:rPr>
              <a:t>4. Initiative and creativity in solving official problems should be encouraged. Employees should also be able to enrich their experience and knowledge by doing work that inspires them the most.</a:t>
            </a:r>
          </a:p>
          <a:p>
            <a:endParaRPr lang="en-US" sz="1600" dirty="0" smtClean="0">
              <a:latin typeface="SFNS Display" panose="00000300000000000000" pitchFamily="2" charset="0"/>
            </a:endParaRPr>
          </a:p>
          <a:p>
            <a:r>
              <a:rPr lang="en-US" sz="1600" dirty="0" smtClean="0">
                <a:latin typeface="SFNS Display" panose="00000300000000000000" pitchFamily="2" charset="0"/>
              </a:rPr>
              <a:t>5. Personnel must clearly understand the goals of the organization. When employees understand the mission and goals of the organization, they will be able to define their role in achieving these goals, which will increase their involvement in the process and satisfaction with the process and results of work.</a:t>
            </a:r>
            <a:endParaRPr lang="en-US" sz="1600" dirty="0">
              <a:latin typeface="SFNS Display" panose="00000300000000000000" pitchFamily="2" charset="0"/>
            </a:endParaRPr>
          </a:p>
        </p:txBody>
      </p:sp>
      <p:sp>
        <p:nvSpPr>
          <p:cNvPr id="4" name="Прямоугольник 3"/>
          <p:cNvSpPr/>
          <p:nvPr/>
        </p:nvSpPr>
        <p:spPr>
          <a:xfrm>
            <a:off x="558800" y="2532736"/>
            <a:ext cx="4450080" cy="1938992"/>
          </a:xfrm>
          <a:prstGeom prst="rect">
            <a:avLst/>
          </a:prstGeom>
          <a:solidFill>
            <a:srgbClr val="1E3E33"/>
          </a:solidFill>
          <a:ln>
            <a:noFill/>
          </a:ln>
        </p:spPr>
        <p:txBody>
          <a:bodyPr wrap="square">
            <a:spAutoFit/>
          </a:bodyPr>
          <a:lstStyle/>
          <a:p>
            <a:r>
              <a:rPr lang="en-US" sz="2400" b="1" dirty="0" smtClean="0">
                <a:solidFill>
                  <a:schemeClr val="bg1"/>
                </a:solidFill>
                <a:latin typeface="SFNS Display" panose="00000300000000000000" pitchFamily="2" charset="0"/>
              </a:rPr>
              <a:t>To achieve a high level of motivation, employees need to provide a high level of autonomy in the following areas of the workflow:</a:t>
            </a:r>
          </a:p>
        </p:txBody>
      </p:sp>
    </p:spTree>
    <p:extLst>
      <p:ext uri="{BB962C8B-B14F-4D97-AF65-F5344CB8AC3E}">
        <p14:creationId xmlns:p14="http://schemas.microsoft.com/office/powerpoint/2010/main" val="26310287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extLst>
              <a:ext uri="{BEBA8EAE-BF5A-486C-A8C5-ECC9F3942E4B}">
                <a14:imgProps xmlns:a14="http://schemas.microsoft.com/office/drawing/2010/main">
                  <a14:imgLayer r:embed="rId3">
                    <a14:imgEffect>
                      <a14:sharpenSoften amount="-56000"/>
                    </a14:imgEffect>
                    <a14:imgEffect>
                      <a14:brightnessContrast bright="-11000" contrast="-16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3" name="Прямоугольник 2"/>
          <p:cNvSpPr/>
          <p:nvPr/>
        </p:nvSpPr>
        <p:spPr>
          <a:xfrm>
            <a:off x="3352800" y="1971040"/>
            <a:ext cx="5679440" cy="2072640"/>
          </a:xfrm>
          <a:prstGeom prst="rect">
            <a:avLst/>
          </a:prstGeom>
          <a:solidFill>
            <a:srgbClr val="BEBEBE">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094480" y="2692400"/>
            <a:ext cx="4434676" cy="646331"/>
          </a:xfrm>
          <a:prstGeom prst="rect">
            <a:avLst/>
          </a:prstGeom>
          <a:noFill/>
        </p:spPr>
        <p:txBody>
          <a:bodyPr wrap="none" rtlCol="0">
            <a:spAutoFit/>
          </a:bodyPr>
          <a:lstStyle/>
          <a:p>
            <a:r>
              <a:rPr lang="en-US" sz="3600" dirty="0" smtClean="0">
                <a:latin typeface="Bahnschrift SemiBold SemiConden" panose="020B0502040204020203" pitchFamily="34" charset="0"/>
              </a:rPr>
              <a:t>Thank you for listening</a:t>
            </a:r>
            <a:endParaRPr lang="en-US" sz="3600" dirty="0">
              <a:latin typeface="Bahnschrift SemiBold SemiConden" panose="020B0502040204020203" pitchFamily="34" charset="0"/>
            </a:endParaRPr>
          </a:p>
        </p:txBody>
      </p:sp>
      <p:sp>
        <p:nvSpPr>
          <p:cNvPr id="4" name="Прямоугольник 3"/>
          <p:cNvSpPr/>
          <p:nvPr/>
        </p:nvSpPr>
        <p:spPr>
          <a:xfrm>
            <a:off x="5405120" y="4612640"/>
            <a:ext cx="1574800" cy="670560"/>
          </a:xfrm>
          <a:prstGeom prst="rect">
            <a:avLst/>
          </a:prstGeom>
          <a:solidFill>
            <a:srgbClr val="1E3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SFNS Display" panose="00000300000000000000" pitchFamily="2" charset="0"/>
              </a:rPr>
              <a:t>End</a:t>
            </a:r>
            <a:endParaRPr lang="en-US" sz="2400" dirty="0">
              <a:latin typeface="SFNS Display" panose="00000300000000000000" pitchFamily="2" charset="0"/>
            </a:endParaRPr>
          </a:p>
        </p:txBody>
      </p:sp>
    </p:spTree>
    <p:extLst>
      <p:ext uri="{BB962C8B-B14F-4D97-AF65-F5344CB8AC3E}">
        <p14:creationId xmlns:p14="http://schemas.microsoft.com/office/powerpoint/2010/main" val="1286164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lum/>
            <a:extLst>
              <a:ext uri="{BEBA8EAE-BF5A-486C-A8C5-ECC9F3942E4B}">
                <a14:imgProps xmlns:a14="http://schemas.microsoft.com/office/drawing/2010/main">
                  <a14:imgLayer r:embed="rId3">
                    <a14:imgEffect>
                      <a14:sharpenSoften amount="-53000"/>
                    </a14:imgEffect>
                  </a14:imgLayer>
                </a14:imgProps>
              </a:ext>
            </a:extLst>
          </a:blip>
          <a:srcRect/>
          <a:stretch>
            <a:fillRect t="-10000" b="-10000"/>
          </a:stretch>
        </a:blipFill>
        <a:effectLst/>
      </p:bgPr>
    </p:bg>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4"/>
          <a:stretch>
            <a:fillRect/>
          </a:stretch>
        </p:blipFill>
        <p:spPr>
          <a:xfrm>
            <a:off x="6690850" y="3302993"/>
            <a:ext cx="4877223" cy="1828959"/>
          </a:xfrm>
          <a:prstGeom prst="rect">
            <a:avLst/>
          </a:prstGeom>
        </p:spPr>
      </p:pic>
      <p:sp>
        <p:nvSpPr>
          <p:cNvPr id="22" name="Прямоугольник 21"/>
          <p:cNvSpPr/>
          <p:nvPr/>
        </p:nvSpPr>
        <p:spPr>
          <a:xfrm>
            <a:off x="556112" y="3303152"/>
            <a:ext cx="4878106" cy="1828800"/>
          </a:xfrm>
          <a:prstGeom prst="rect">
            <a:avLst/>
          </a:prstGeom>
          <a:solidFill>
            <a:srgbClr val="1E3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Прямоугольник 6"/>
          <p:cNvSpPr/>
          <p:nvPr/>
        </p:nvSpPr>
        <p:spPr>
          <a:xfrm>
            <a:off x="3724385" y="377687"/>
            <a:ext cx="5498602" cy="646331"/>
          </a:xfrm>
          <a:prstGeom prst="rect">
            <a:avLst/>
          </a:prstGeom>
        </p:spPr>
        <p:txBody>
          <a:bodyPr wrap="square">
            <a:spAutoFit/>
          </a:bodyPr>
          <a:lstStyle/>
          <a:p>
            <a:r>
              <a:rPr lang="en-US" sz="3600" dirty="0" smtClean="0">
                <a:latin typeface="Bahnschrift SemiBold SemiConden" panose="020B0502040204020203" pitchFamily="34" charset="0"/>
              </a:rPr>
              <a:t>Approaches and concepts</a:t>
            </a:r>
            <a:endParaRPr lang="en-US" sz="3600" dirty="0">
              <a:latin typeface="Bahnschrift SemiBold SemiConden" panose="020B0502040204020203" pitchFamily="34" charset="0"/>
            </a:endParaRPr>
          </a:p>
        </p:txBody>
      </p:sp>
      <p:sp>
        <p:nvSpPr>
          <p:cNvPr id="9" name="Прямоугольник 8"/>
          <p:cNvSpPr/>
          <p:nvPr/>
        </p:nvSpPr>
        <p:spPr>
          <a:xfrm>
            <a:off x="1" y="1446894"/>
            <a:ext cx="12191999" cy="923330"/>
          </a:xfrm>
          <a:prstGeom prst="rect">
            <a:avLst/>
          </a:prstGeom>
        </p:spPr>
        <p:txBody>
          <a:bodyPr wrap="square">
            <a:spAutoFit/>
          </a:bodyPr>
          <a:lstStyle/>
          <a:p>
            <a:r>
              <a:rPr lang="en-US" dirty="0" smtClean="0">
                <a:latin typeface="Century Gothic" panose="020B0502020202020204" pitchFamily="34" charset="0"/>
              </a:rPr>
              <a:t>Motivation as a direction of psychology is based on a certain psychological and scientific apparatus. The science of personnel management considers two groups of theories of motivation, </a:t>
            </a:r>
            <a:r>
              <a:rPr lang="en-US" i="1" dirty="0" smtClean="0">
                <a:latin typeface="Century Gothic" panose="020B0502020202020204" pitchFamily="34" charset="0"/>
              </a:rPr>
              <a:t>substantive</a:t>
            </a:r>
            <a:r>
              <a:rPr lang="en-US" dirty="0" smtClean="0">
                <a:latin typeface="Century Gothic" panose="020B0502020202020204" pitchFamily="34" charset="0"/>
              </a:rPr>
              <a:t> and </a:t>
            </a:r>
            <a:r>
              <a:rPr lang="en-US" i="1" dirty="0" smtClean="0">
                <a:latin typeface="Century Gothic" panose="020B0502020202020204" pitchFamily="34" charset="0"/>
              </a:rPr>
              <a:t>procedural.</a:t>
            </a:r>
            <a:endParaRPr lang="en-US" dirty="0">
              <a:latin typeface="Century Gothic" panose="020B0502020202020204" pitchFamily="34" charset="0"/>
            </a:endParaRPr>
          </a:p>
        </p:txBody>
      </p:sp>
      <p:sp>
        <p:nvSpPr>
          <p:cNvPr id="10" name="TextBox 9"/>
          <p:cNvSpPr txBox="1"/>
          <p:nvPr/>
        </p:nvSpPr>
        <p:spPr>
          <a:xfrm>
            <a:off x="555974" y="2777485"/>
            <a:ext cx="702889" cy="461665"/>
          </a:xfrm>
          <a:prstGeom prst="rect">
            <a:avLst/>
          </a:prstGeom>
          <a:noFill/>
        </p:spPr>
        <p:txBody>
          <a:bodyPr wrap="square" rtlCol="0">
            <a:spAutoFit/>
          </a:bodyPr>
          <a:lstStyle/>
          <a:p>
            <a:r>
              <a:rPr lang="en-US" sz="2400" dirty="0" smtClean="0">
                <a:latin typeface="Century Gothic" panose="020B0502020202020204" pitchFamily="34" charset="0"/>
              </a:rPr>
              <a:t>S</a:t>
            </a:r>
            <a:endParaRPr lang="en-US" sz="2400" dirty="0">
              <a:latin typeface="Century Gothic" panose="020B0502020202020204" pitchFamily="34" charset="0"/>
            </a:endParaRPr>
          </a:p>
        </p:txBody>
      </p:sp>
      <p:sp>
        <p:nvSpPr>
          <p:cNvPr id="11" name="TextBox 10"/>
          <p:cNvSpPr txBox="1"/>
          <p:nvPr/>
        </p:nvSpPr>
        <p:spPr>
          <a:xfrm>
            <a:off x="6691463" y="2777485"/>
            <a:ext cx="367408" cy="461665"/>
          </a:xfrm>
          <a:prstGeom prst="rect">
            <a:avLst/>
          </a:prstGeom>
          <a:noFill/>
        </p:spPr>
        <p:txBody>
          <a:bodyPr wrap="none" rtlCol="0">
            <a:spAutoFit/>
          </a:bodyPr>
          <a:lstStyle/>
          <a:p>
            <a:r>
              <a:rPr lang="en-US" sz="2400" dirty="0" smtClean="0">
                <a:latin typeface="Century Gothic" panose="020B0502020202020204" pitchFamily="34" charset="0"/>
              </a:rPr>
              <a:t>P</a:t>
            </a:r>
            <a:endParaRPr lang="en-US" sz="2400" dirty="0">
              <a:latin typeface="Century Gothic" panose="020B0502020202020204" pitchFamily="34" charset="0"/>
            </a:endParaRPr>
          </a:p>
        </p:txBody>
      </p:sp>
      <p:sp>
        <p:nvSpPr>
          <p:cNvPr id="12" name="Прямоугольник 11"/>
          <p:cNvSpPr/>
          <p:nvPr/>
        </p:nvSpPr>
        <p:spPr>
          <a:xfrm>
            <a:off x="591287" y="3431155"/>
            <a:ext cx="5226719" cy="584775"/>
          </a:xfrm>
          <a:prstGeom prst="rect">
            <a:avLst/>
          </a:prstGeom>
        </p:spPr>
        <p:txBody>
          <a:bodyPr wrap="square">
            <a:spAutoFit/>
          </a:bodyPr>
          <a:lstStyle/>
          <a:p>
            <a:r>
              <a:rPr lang="en-US" sz="1600" dirty="0" smtClean="0">
                <a:solidFill>
                  <a:schemeClr val="bg1"/>
                </a:solidFill>
                <a:latin typeface="Century Gothic" panose="020B0502020202020204" pitchFamily="34" charset="0"/>
              </a:rPr>
              <a:t>Meaningful theories involve relying on human needs, ranking them in various ways.</a:t>
            </a:r>
            <a:endParaRPr lang="en-US" sz="1600" dirty="0">
              <a:solidFill>
                <a:schemeClr val="bg1"/>
              </a:solidFill>
              <a:latin typeface="Century Gothic" panose="020B0502020202020204" pitchFamily="34" charset="0"/>
            </a:endParaRPr>
          </a:p>
        </p:txBody>
      </p:sp>
      <p:sp>
        <p:nvSpPr>
          <p:cNvPr id="13" name="Прямоугольник 12"/>
          <p:cNvSpPr/>
          <p:nvPr/>
        </p:nvSpPr>
        <p:spPr>
          <a:xfrm>
            <a:off x="6690850" y="3448192"/>
            <a:ext cx="5067142" cy="1569660"/>
          </a:xfrm>
          <a:prstGeom prst="rect">
            <a:avLst/>
          </a:prstGeom>
        </p:spPr>
        <p:txBody>
          <a:bodyPr wrap="square">
            <a:spAutoFit/>
          </a:bodyPr>
          <a:lstStyle/>
          <a:p>
            <a:r>
              <a:rPr lang="en-US" sz="1600" dirty="0" smtClean="0">
                <a:solidFill>
                  <a:schemeClr val="bg1"/>
                </a:solidFill>
                <a:latin typeface="Century Gothic" panose="020B0502020202020204" pitchFamily="34" charset="0"/>
              </a:rPr>
              <a:t>Procedural theories prefer to take into account not only the needs of the individual as the basis for the formation of a reward system. They suggest that a person's work and organizational behavior is largely based on his internal attitudes and expectations. </a:t>
            </a:r>
            <a:endParaRPr lang="en-US" sz="1600" dirty="0">
              <a:solidFill>
                <a:schemeClr val="bg1"/>
              </a:solidFill>
              <a:latin typeface="Century Gothic" panose="020B0502020202020204" pitchFamily="34" charset="0"/>
            </a:endParaRPr>
          </a:p>
        </p:txBody>
      </p:sp>
      <p:sp>
        <p:nvSpPr>
          <p:cNvPr id="14" name="Прямоугольник 13"/>
          <p:cNvSpPr/>
          <p:nvPr/>
        </p:nvSpPr>
        <p:spPr>
          <a:xfrm>
            <a:off x="573438" y="3933066"/>
            <a:ext cx="5173794" cy="1077218"/>
          </a:xfrm>
          <a:prstGeom prst="rect">
            <a:avLst/>
          </a:prstGeom>
        </p:spPr>
        <p:txBody>
          <a:bodyPr wrap="square">
            <a:spAutoFit/>
          </a:bodyPr>
          <a:lstStyle/>
          <a:p>
            <a:r>
              <a:rPr lang="en-US" sz="1600" dirty="0" smtClean="0">
                <a:solidFill>
                  <a:schemeClr val="bg1"/>
                </a:solidFill>
                <a:latin typeface="Century Gothic" panose="020B0502020202020204" pitchFamily="34" charset="0"/>
              </a:rPr>
              <a:t>The supporters of this theory include A. Maslow with his concept of the pyramid of needs, D. McClelland and F. Herzberg, and some other American psychologists and researchers.</a:t>
            </a:r>
            <a:endParaRPr lang="en-US" sz="1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4254072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lum/>
            <a:extLst>
              <a:ext uri="{BEBA8EAE-BF5A-486C-A8C5-ECC9F3942E4B}">
                <a14:imgProps xmlns:a14="http://schemas.microsoft.com/office/drawing/2010/main">
                  <a14:imgLayer r:embed="rId3">
                    <a14:imgEffect>
                      <a14:sharpenSoften amount="-56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44" name="Прямоугольник 43"/>
          <p:cNvSpPr/>
          <p:nvPr/>
        </p:nvSpPr>
        <p:spPr>
          <a:xfrm>
            <a:off x="515089" y="2739340"/>
            <a:ext cx="4840356" cy="1974965"/>
          </a:xfrm>
          <a:prstGeom prst="rect">
            <a:avLst/>
          </a:prstGeom>
          <a:solidFill>
            <a:srgbClr val="1E3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Прямоугольник 2"/>
          <p:cNvSpPr/>
          <p:nvPr/>
        </p:nvSpPr>
        <p:spPr>
          <a:xfrm>
            <a:off x="487881" y="2739341"/>
            <a:ext cx="4867564" cy="1938992"/>
          </a:xfrm>
          <a:prstGeom prst="rect">
            <a:avLst/>
          </a:prstGeom>
        </p:spPr>
        <p:txBody>
          <a:bodyPr wrap="square">
            <a:spAutoFit/>
          </a:bodyPr>
          <a:lstStyle/>
          <a:p>
            <a:r>
              <a:rPr lang="en-US" sz="2400" dirty="0" smtClean="0">
                <a:solidFill>
                  <a:schemeClr val="bg1"/>
                </a:solidFill>
                <a:latin typeface="Century Gothic" panose="020B0502020202020204" pitchFamily="34" charset="0"/>
              </a:rPr>
              <a:t>On the basis of meaningful theories, the practice has developed three main areas of staff motivation at enterprises and top management. It:</a:t>
            </a:r>
            <a:endParaRPr lang="en-US" sz="2400" dirty="0">
              <a:solidFill>
                <a:schemeClr val="bg1"/>
              </a:solidFill>
              <a:latin typeface="Century Gothic" panose="020B0502020202020204" pitchFamily="34" charset="0"/>
            </a:endParaRPr>
          </a:p>
        </p:txBody>
      </p:sp>
      <p:sp>
        <p:nvSpPr>
          <p:cNvPr id="4" name="Прямоугольник 3"/>
          <p:cNvSpPr/>
          <p:nvPr/>
        </p:nvSpPr>
        <p:spPr>
          <a:xfrm>
            <a:off x="6031344" y="0"/>
            <a:ext cx="6160655" cy="6858000"/>
          </a:xfrm>
          <a:prstGeom prst="rect">
            <a:avLst/>
          </a:prstGeom>
          <a:solidFill>
            <a:srgbClr val="BEBEBE">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Прямоугольник 9"/>
          <p:cNvSpPr/>
          <p:nvPr/>
        </p:nvSpPr>
        <p:spPr>
          <a:xfrm>
            <a:off x="6665843" y="672044"/>
            <a:ext cx="3124199" cy="2308324"/>
          </a:xfrm>
          <a:prstGeom prst="rect">
            <a:avLst/>
          </a:prstGeom>
        </p:spPr>
        <p:txBody>
          <a:bodyPr wrap="square">
            <a:spAutoFit/>
          </a:bodyPr>
          <a:lstStyle/>
          <a:p>
            <a:r>
              <a:rPr lang="en-US" sz="1600" dirty="0" smtClean="0">
                <a:latin typeface="Century Gothic" panose="020B0502020202020204" pitchFamily="34" charset="0"/>
              </a:rPr>
              <a:t>participation in the management of the organization, often declarative, but creating a feeling of involvement in the process and benefit for the common cause, while the emphasis is on meeting social needs</a:t>
            </a:r>
            <a:endParaRPr lang="en-US" sz="1600" dirty="0">
              <a:latin typeface="Century Gothic" panose="020B0502020202020204" pitchFamily="34" charset="0"/>
            </a:endParaRPr>
          </a:p>
        </p:txBody>
      </p:sp>
      <p:sp>
        <p:nvSpPr>
          <p:cNvPr id="11" name="Прямоугольник 10"/>
          <p:cNvSpPr/>
          <p:nvPr/>
        </p:nvSpPr>
        <p:spPr>
          <a:xfrm>
            <a:off x="8763001" y="3231784"/>
            <a:ext cx="3303104" cy="1323439"/>
          </a:xfrm>
          <a:prstGeom prst="rect">
            <a:avLst/>
          </a:prstGeom>
        </p:spPr>
        <p:txBody>
          <a:bodyPr wrap="square">
            <a:spAutoFit/>
          </a:bodyPr>
          <a:lstStyle/>
          <a:p>
            <a:r>
              <a:rPr lang="en-US" sz="1600" dirty="0" smtClean="0">
                <a:latin typeface="Century Gothic" panose="020B0502020202020204" pitchFamily="34" charset="0"/>
              </a:rPr>
              <a:t>receiving a share of profit from the activities of the organization, both in the form of wages and in the form of various remuneration</a:t>
            </a:r>
            <a:endParaRPr lang="en-US" sz="1600" dirty="0">
              <a:latin typeface="Century Gothic" panose="020B0502020202020204" pitchFamily="34" charset="0"/>
            </a:endParaRPr>
          </a:p>
        </p:txBody>
      </p:sp>
      <p:sp>
        <p:nvSpPr>
          <p:cNvPr id="12" name="Прямоугольник 11"/>
          <p:cNvSpPr/>
          <p:nvPr/>
        </p:nvSpPr>
        <p:spPr>
          <a:xfrm>
            <a:off x="6665843" y="4714306"/>
            <a:ext cx="3452191" cy="1569660"/>
          </a:xfrm>
          <a:prstGeom prst="rect">
            <a:avLst/>
          </a:prstGeom>
        </p:spPr>
        <p:txBody>
          <a:bodyPr wrap="square">
            <a:spAutoFit/>
          </a:bodyPr>
          <a:lstStyle/>
          <a:p>
            <a:r>
              <a:rPr lang="en-US" sz="1600" dirty="0" smtClean="0">
                <a:latin typeface="Century Gothic" panose="020B0502020202020204" pitchFamily="34" charset="0"/>
              </a:rPr>
              <a:t>obtaining a certain share of participation in the capital of the organization, for example, preferred shares, which is the highest form of combining the first and second directions</a:t>
            </a:r>
            <a:endParaRPr lang="en-US" sz="1600" dirty="0">
              <a:latin typeface="Century Gothic" panose="020B0502020202020204" pitchFamily="34" charset="0"/>
            </a:endParaRPr>
          </a:p>
        </p:txBody>
      </p:sp>
      <p:sp>
        <p:nvSpPr>
          <p:cNvPr id="13" name="TextBox 12"/>
          <p:cNvSpPr txBox="1"/>
          <p:nvPr/>
        </p:nvSpPr>
        <p:spPr>
          <a:xfrm>
            <a:off x="6665843" y="348878"/>
            <a:ext cx="356188" cy="646331"/>
          </a:xfrm>
          <a:prstGeom prst="rect">
            <a:avLst/>
          </a:prstGeom>
          <a:noFill/>
        </p:spPr>
        <p:txBody>
          <a:bodyPr wrap="none" rtlCol="0">
            <a:spAutoFit/>
          </a:bodyPr>
          <a:lstStyle/>
          <a:p>
            <a:r>
              <a:rPr lang="en-US" b="1" dirty="0" smtClean="0">
                <a:latin typeface="Century Gothic" panose="020B0502020202020204" pitchFamily="34" charset="0"/>
              </a:rPr>
              <a:t>A</a:t>
            </a:r>
          </a:p>
          <a:p>
            <a:endParaRPr lang="en-US" b="1" dirty="0">
              <a:latin typeface="Century Gothic" panose="020B0502020202020204" pitchFamily="34" charset="0"/>
            </a:endParaRPr>
          </a:p>
        </p:txBody>
      </p:sp>
      <p:sp>
        <p:nvSpPr>
          <p:cNvPr id="14" name="TextBox 13"/>
          <p:cNvSpPr txBox="1"/>
          <p:nvPr/>
        </p:nvSpPr>
        <p:spPr>
          <a:xfrm>
            <a:off x="8763000" y="2876338"/>
            <a:ext cx="319318" cy="369332"/>
          </a:xfrm>
          <a:prstGeom prst="rect">
            <a:avLst/>
          </a:prstGeom>
          <a:noFill/>
        </p:spPr>
        <p:txBody>
          <a:bodyPr wrap="none" rtlCol="0">
            <a:spAutoFit/>
          </a:bodyPr>
          <a:lstStyle/>
          <a:p>
            <a:r>
              <a:rPr lang="en-US" b="1" dirty="0" smtClean="0">
                <a:latin typeface="Century Gothic" panose="020B0502020202020204" pitchFamily="34" charset="0"/>
              </a:rPr>
              <a:t>B</a:t>
            </a:r>
            <a:endParaRPr lang="en-US" b="1" dirty="0">
              <a:latin typeface="Century Gothic" panose="020B0502020202020204" pitchFamily="34" charset="0"/>
            </a:endParaRPr>
          </a:p>
        </p:txBody>
      </p:sp>
      <p:sp>
        <p:nvSpPr>
          <p:cNvPr id="16" name="TextBox 15"/>
          <p:cNvSpPr txBox="1"/>
          <p:nvPr/>
        </p:nvSpPr>
        <p:spPr>
          <a:xfrm>
            <a:off x="6665843" y="4344974"/>
            <a:ext cx="516835" cy="369332"/>
          </a:xfrm>
          <a:prstGeom prst="rect">
            <a:avLst/>
          </a:prstGeom>
          <a:noFill/>
        </p:spPr>
        <p:txBody>
          <a:bodyPr wrap="square" rtlCol="0">
            <a:spAutoFit/>
          </a:bodyPr>
          <a:lstStyle/>
          <a:p>
            <a:r>
              <a:rPr lang="en-US" b="1" dirty="0" smtClean="0">
                <a:latin typeface="Century Gothic" panose="020B0502020202020204" pitchFamily="34" charset="0"/>
              </a:rPr>
              <a:t>C</a:t>
            </a:r>
            <a:endParaRPr lang="en-US" b="1" dirty="0">
              <a:latin typeface="Century Gothic" panose="020B0502020202020204" pitchFamily="34" charset="0"/>
            </a:endParaRPr>
          </a:p>
        </p:txBody>
      </p:sp>
    </p:spTree>
    <p:extLst>
      <p:ext uri="{BB962C8B-B14F-4D97-AF65-F5344CB8AC3E}">
        <p14:creationId xmlns:p14="http://schemas.microsoft.com/office/powerpoint/2010/main" val="1833164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lum/>
            <a:extLst>
              <a:ext uri="{BEBA8EAE-BF5A-486C-A8C5-ECC9F3942E4B}">
                <a14:imgProps xmlns:a14="http://schemas.microsoft.com/office/drawing/2010/main">
                  <a14:imgLayer r:embed="rId3">
                    <a14:imgEffect>
                      <a14:sharpenSoften amount="-56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13" name="Прямоугольник 12"/>
          <p:cNvSpPr/>
          <p:nvPr/>
        </p:nvSpPr>
        <p:spPr>
          <a:xfrm>
            <a:off x="6983891" y="449129"/>
            <a:ext cx="4966252" cy="2419523"/>
          </a:xfrm>
          <a:prstGeom prst="rect">
            <a:avLst/>
          </a:prstGeom>
          <a:solidFill>
            <a:srgbClr val="BEBEBE">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Прямоугольник 10"/>
          <p:cNvSpPr/>
          <p:nvPr/>
        </p:nvSpPr>
        <p:spPr>
          <a:xfrm>
            <a:off x="450576" y="3240157"/>
            <a:ext cx="5128591" cy="2902225"/>
          </a:xfrm>
          <a:prstGeom prst="rect">
            <a:avLst/>
          </a:prstGeom>
          <a:solidFill>
            <a:srgbClr val="BEBEBE">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Прямоугольник 1"/>
          <p:cNvSpPr/>
          <p:nvPr/>
        </p:nvSpPr>
        <p:spPr>
          <a:xfrm>
            <a:off x="404191" y="3240157"/>
            <a:ext cx="5221360" cy="2905631"/>
          </a:xfrm>
          <a:prstGeom prst="rect">
            <a:avLst/>
          </a:prstGeom>
        </p:spPr>
        <p:txBody>
          <a:bodyPr wrap="square">
            <a:spAutoFit/>
          </a:bodyPr>
          <a:lstStyle/>
          <a:p>
            <a:r>
              <a:rPr lang="en-US" dirty="0" smtClean="0">
                <a:latin typeface="Century Gothic" panose="020B0502020202020204" pitchFamily="34" charset="0"/>
              </a:rPr>
              <a:t>According to the American service Gallup, 49% of employees are not emotionally attached to work. They don't care in which company they "serve" their duty from 9 to 18, and with whom to drink coffee in the morning.</a:t>
            </a:r>
          </a:p>
          <a:p>
            <a:endParaRPr lang="en-US" dirty="0" smtClean="0">
              <a:latin typeface="Century Gothic" panose="020B0502020202020204" pitchFamily="34" charset="0"/>
            </a:endParaRPr>
          </a:p>
          <a:p>
            <a:r>
              <a:rPr lang="en-US" dirty="0" smtClean="0">
                <a:latin typeface="Century Gothic" panose="020B0502020202020204" pitchFamily="34" charset="0"/>
              </a:rPr>
              <a:t>Such people put in the least amount of effort just to get their salary and will easily leave the company for a better offer. </a:t>
            </a:r>
            <a:endParaRPr lang="en-US" dirty="0">
              <a:latin typeface="Century Gothic" panose="020B0502020202020204" pitchFamily="34" charset="0"/>
            </a:endParaRPr>
          </a:p>
        </p:txBody>
      </p:sp>
      <p:sp>
        <p:nvSpPr>
          <p:cNvPr id="9" name="Прямоугольник 8"/>
          <p:cNvSpPr/>
          <p:nvPr/>
        </p:nvSpPr>
        <p:spPr>
          <a:xfrm>
            <a:off x="6983891" y="449129"/>
            <a:ext cx="4966252" cy="2308324"/>
          </a:xfrm>
          <a:prstGeom prst="rect">
            <a:avLst/>
          </a:prstGeom>
        </p:spPr>
        <p:txBody>
          <a:bodyPr wrap="square">
            <a:spAutoFit/>
          </a:bodyPr>
          <a:lstStyle/>
          <a:p>
            <a:r>
              <a:rPr lang="en-US" dirty="0" smtClean="0">
                <a:latin typeface="Century Gothic" panose="020B0502020202020204" pitchFamily="34" charset="0"/>
              </a:rPr>
              <a:t>Why, then, in some companies, employees work “faster higher stronger”, while in other places it is not worth even trying to remember the names of regular colleagues? Is it always money that decides and what does non-standard methods of stimulating staff have to do with it - we’ll figure it out further. </a:t>
            </a:r>
            <a:endParaRPr lang="en-US" dirty="0">
              <a:latin typeface="Century Gothic" panose="020B0502020202020204" pitchFamily="34" charset="0"/>
            </a:endParaRPr>
          </a:p>
        </p:txBody>
      </p:sp>
    </p:spTree>
    <p:extLst>
      <p:ext uri="{BB962C8B-B14F-4D97-AF65-F5344CB8AC3E}">
        <p14:creationId xmlns:p14="http://schemas.microsoft.com/office/powerpoint/2010/main" val="677910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lum/>
            <a:extLst>
              <a:ext uri="{BEBA8EAE-BF5A-486C-A8C5-ECC9F3942E4B}">
                <a14:imgProps xmlns:a14="http://schemas.microsoft.com/office/drawing/2010/main">
                  <a14:imgLayer r:embed="rId3">
                    <a14:imgEffect>
                      <a14:sharpenSoften amount="-55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15" name="Прямоугольник 14"/>
          <p:cNvSpPr/>
          <p:nvPr/>
        </p:nvSpPr>
        <p:spPr>
          <a:xfrm>
            <a:off x="62119" y="830997"/>
            <a:ext cx="12052023" cy="830997"/>
          </a:xfrm>
          <a:prstGeom prst="rect">
            <a:avLst/>
          </a:prstGeom>
          <a:solidFill>
            <a:srgbClr val="1E3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Прямоугольник 13"/>
          <p:cNvSpPr/>
          <p:nvPr/>
        </p:nvSpPr>
        <p:spPr>
          <a:xfrm>
            <a:off x="62119" y="2250571"/>
            <a:ext cx="12052023" cy="3058798"/>
          </a:xfrm>
          <a:prstGeom prst="rect">
            <a:avLst/>
          </a:prstGeom>
          <a:solidFill>
            <a:srgbClr val="BEBEBE">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Прямоугольник 1"/>
          <p:cNvSpPr/>
          <p:nvPr/>
        </p:nvSpPr>
        <p:spPr>
          <a:xfrm>
            <a:off x="0" y="0"/>
            <a:ext cx="6271591" cy="646331"/>
          </a:xfrm>
          <a:prstGeom prst="rect">
            <a:avLst/>
          </a:prstGeom>
        </p:spPr>
        <p:txBody>
          <a:bodyPr wrap="square">
            <a:spAutoFit/>
          </a:bodyPr>
          <a:lstStyle/>
          <a:p>
            <a:r>
              <a:rPr lang="en-US" sz="3600" dirty="0" smtClean="0">
                <a:latin typeface="Bahnschrift SemiBold SemiConden" panose="020B0502040204020203" pitchFamily="34" charset="0"/>
              </a:rPr>
              <a:t>Motivation principles</a:t>
            </a:r>
            <a:endParaRPr lang="en-US" sz="3600" dirty="0">
              <a:latin typeface="Bahnschrift SemiBold SemiConden" panose="020B0502040204020203" pitchFamily="34" charset="0"/>
            </a:endParaRPr>
          </a:p>
        </p:txBody>
      </p:sp>
      <p:sp>
        <p:nvSpPr>
          <p:cNvPr id="4" name="Прямоугольник 3"/>
          <p:cNvSpPr/>
          <p:nvPr/>
        </p:nvSpPr>
        <p:spPr>
          <a:xfrm>
            <a:off x="0" y="830997"/>
            <a:ext cx="12264886" cy="830997"/>
          </a:xfrm>
          <a:prstGeom prst="rect">
            <a:avLst/>
          </a:prstGeom>
        </p:spPr>
        <p:txBody>
          <a:bodyPr wrap="square">
            <a:spAutoFit/>
          </a:bodyPr>
          <a:lstStyle/>
          <a:p>
            <a:r>
              <a:rPr lang="en-US" sz="1600" dirty="0" smtClean="0">
                <a:solidFill>
                  <a:schemeClr val="bg1"/>
                </a:solidFill>
                <a:latin typeface="Century Gothic" panose="020B0502020202020204" pitchFamily="34" charset="0"/>
              </a:rPr>
              <a:t>The choice of a motivation system should be based on the understanding of the unit responsible for stimulating personnel, its basic principles, the violation of which reduces the effectiveness of any scientifically built system. Among these principles:</a:t>
            </a:r>
            <a:endParaRPr lang="en-US" sz="1600" dirty="0">
              <a:solidFill>
                <a:schemeClr val="bg1"/>
              </a:solidFill>
              <a:latin typeface="Century Gothic" panose="020B0502020202020204" pitchFamily="34" charset="0"/>
            </a:endParaRPr>
          </a:p>
        </p:txBody>
      </p:sp>
      <p:sp>
        <p:nvSpPr>
          <p:cNvPr id="5" name="Прямоугольник 4"/>
          <p:cNvSpPr/>
          <p:nvPr/>
        </p:nvSpPr>
        <p:spPr>
          <a:xfrm>
            <a:off x="62119" y="2262381"/>
            <a:ext cx="2975113" cy="2308324"/>
          </a:xfrm>
          <a:prstGeom prst="rect">
            <a:avLst/>
          </a:prstGeom>
        </p:spPr>
        <p:txBody>
          <a:bodyPr wrap="square">
            <a:spAutoFit/>
          </a:bodyPr>
          <a:lstStyle/>
          <a:p>
            <a:r>
              <a:rPr lang="en-US" sz="1600" b="1" dirty="0" smtClean="0">
                <a:latin typeface="SFNS Display" panose="00000300000000000000" pitchFamily="2" charset="0"/>
              </a:rPr>
              <a:t>Objectivity. </a:t>
            </a:r>
            <a:endParaRPr lang="ru-RU" sz="1600" b="1" dirty="0" smtClean="0">
              <a:latin typeface="SFNS Display" panose="00000300000000000000" pitchFamily="2" charset="0"/>
            </a:endParaRPr>
          </a:p>
          <a:p>
            <a:r>
              <a:rPr lang="en-US" sz="1600" dirty="0" smtClean="0">
                <a:latin typeface="SFNS Display" panose="00000300000000000000" pitchFamily="2" charset="0"/>
              </a:rPr>
              <a:t>Any remuneration should be based on an objective assessment of the employee's contribution to the success of the enterprise as a whole. Violation of the principle of objectivity will serve as a serious demotivating factor for other employees;</a:t>
            </a:r>
            <a:endParaRPr lang="en-US" sz="1600" dirty="0">
              <a:latin typeface="SFNS Display" panose="00000300000000000000" pitchFamily="2" charset="0"/>
            </a:endParaRPr>
          </a:p>
        </p:txBody>
      </p:sp>
      <p:sp>
        <p:nvSpPr>
          <p:cNvPr id="6" name="Прямоугольник 5"/>
          <p:cNvSpPr/>
          <p:nvPr/>
        </p:nvSpPr>
        <p:spPr>
          <a:xfrm>
            <a:off x="2995818" y="2250571"/>
            <a:ext cx="3124200" cy="3046988"/>
          </a:xfrm>
          <a:prstGeom prst="rect">
            <a:avLst/>
          </a:prstGeom>
        </p:spPr>
        <p:txBody>
          <a:bodyPr wrap="square">
            <a:spAutoFit/>
          </a:bodyPr>
          <a:lstStyle/>
          <a:p>
            <a:r>
              <a:rPr lang="en-US" sz="1600" b="1" dirty="0" smtClean="0">
                <a:latin typeface="SFNS Display" panose="00000300000000000000" pitchFamily="2" charset="0"/>
              </a:rPr>
              <a:t>Predictability and controllability. </a:t>
            </a:r>
          </a:p>
          <a:p>
            <a:r>
              <a:rPr lang="en-US" sz="1600" dirty="0" smtClean="0">
                <a:latin typeface="SFNS Display" panose="00000300000000000000" pitchFamily="2" charset="0"/>
              </a:rPr>
              <a:t>Any employee should understand what kind of reward he will receive as a result of his own efforts. There should be no subjective and unaccountable factors, there should be no unclear and </a:t>
            </a:r>
            <a:r>
              <a:rPr lang="en-US" sz="1600" dirty="0" err="1" smtClean="0">
                <a:latin typeface="SFNS Display" panose="00000300000000000000" pitchFamily="2" charset="0"/>
              </a:rPr>
              <a:t>voluntaristic</a:t>
            </a:r>
            <a:r>
              <a:rPr lang="en-US" sz="1600" dirty="0" smtClean="0">
                <a:latin typeface="SFNS Display" panose="00000300000000000000" pitchFamily="2" charset="0"/>
              </a:rPr>
              <a:t> decisions, the dependence of the assessment of personnel or a unit on the relationship with the services that carry out the assessment activities;</a:t>
            </a:r>
            <a:endParaRPr lang="en-US" sz="1600" dirty="0">
              <a:latin typeface="SFNS Display" panose="00000300000000000000" pitchFamily="2" charset="0"/>
            </a:endParaRPr>
          </a:p>
        </p:txBody>
      </p:sp>
      <p:sp>
        <p:nvSpPr>
          <p:cNvPr id="7" name="Прямоугольник 6"/>
          <p:cNvSpPr/>
          <p:nvPr/>
        </p:nvSpPr>
        <p:spPr>
          <a:xfrm>
            <a:off x="6072393" y="2250571"/>
            <a:ext cx="2865783" cy="2062103"/>
          </a:xfrm>
          <a:prstGeom prst="rect">
            <a:avLst/>
          </a:prstGeom>
        </p:spPr>
        <p:txBody>
          <a:bodyPr wrap="square">
            <a:spAutoFit/>
          </a:bodyPr>
          <a:lstStyle/>
          <a:p>
            <a:r>
              <a:rPr lang="en-US" sz="1600" b="1" dirty="0" smtClean="0">
                <a:latin typeface="SFNS Display" panose="00000300000000000000" pitchFamily="2" charset="0"/>
              </a:rPr>
              <a:t>Adequacy. </a:t>
            </a:r>
          </a:p>
          <a:p>
            <a:r>
              <a:rPr lang="en-US" sz="1600" dirty="0" smtClean="0">
                <a:latin typeface="SFNS Display" panose="00000300000000000000" pitchFamily="2" charset="0"/>
              </a:rPr>
              <a:t>The remuneration should correspond to the real labor contribution of the employee, his qualifications and the effort expended. Disproportionately high or low levels of remuneration are excluded;</a:t>
            </a:r>
            <a:endParaRPr lang="en-US" sz="1600" dirty="0">
              <a:latin typeface="SFNS Display" panose="00000300000000000000" pitchFamily="2" charset="0"/>
            </a:endParaRPr>
          </a:p>
        </p:txBody>
      </p:sp>
      <p:sp>
        <p:nvSpPr>
          <p:cNvPr id="8" name="Прямоугольник 7"/>
          <p:cNvSpPr/>
          <p:nvPr/>
        </p:nvSpPr>
        <p:spPr>
          <a:xfrm>
            <a:off x="8890551" y="2252836"/>
            <a:ext cx="3223591" cy="2308324"/>
          </a:xfrm>
          <a:prstGeom prst="rect">
            <a:avLst/>
          </a:prstGeom>
        </p:spPr>
        <p:txBody>
          <a:bodyPr wrap="square">
            <a:spAutoFit/>
          </a:bodyPr>
          <a:lstStyle/>
          <a:p>
            <a:r>
              <a:rPr lang="en-US" sz="1600" b="1" dirty="0">
                <a:latin typeface="SFNS Display" panose="00000300000000000000" pitchFamily="2" charset="0"/>
              </a:rPr>
              <a:t>T</a:t>
            </a:r>
            <a:r>
              <a:rPr lang="en-US" sz="1600" b="1" dirty="0" smtClean="0">
                <a:latin typeface="SFNS Display" panose="00000300000000000000" pitchFamily="2" charset="0"/>
              </a:rPr>
              <a:t>imeliness. </a:t>
            </a:r>
            <a:endParaRPr lang="ru-RU" sz="1600" b="1" dirty="0" smtClean="0">
              <a:latin typeface="SFNS Display" panose="00000300000000000000" pitchFamily="2" charset="0"/>
            </a:endParaRPr>
          </a:p>
          <a:p>
            <a:r>
              <a:rPr lang="en-US" sz="1600" dirty="0" smtClean="0">
                <a:latin typeface="SFNS Display" panose="00000300000000000000" pitchFamily="2" charset="0"/>
              </a:rPr>
              <a:t>Remuneration should logically follow work effort, long breaks have a cooling effect on workers, while the long wait for remuneration, practiced by some companies from one to three years, will not always be a sufficient means to retain valuable staff;</a:t>
            </a:r>
            <a:endParaRPr lang="en-US" sz="1600" dirty="0">
              <a:latin typeface="SFNS Display" panose="00000300000000000000" pitchFamily="2" charset="0"/>
            </a:endParaRPr>
          </a:p>
        </p:txBody>
      </p:sp>
    </p:spTree>
    <p:extLst>
      <p:ext uri="{BB962C8B-B14F-4D97-AF65-F5344CB8AC3E}">
        <p14:creationId xmlns:p14="http://schemas.microsoft.com/office/powerpoint/2010/main" val="3572575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EBEBE"/>
        </a:solidFill>
        <a:effectLst/>
      </p:bgPr>
    </p:bg>
    <p:spTree>
      <p:nvGrpSpPr>
        <p:cNvPr id="1" name=""/>
        <p:cNvGrpSpPr/>
        <p:nvPr/>
      </p:nvGrpSpPr>
      <p:grpSpPr>
        <a:xfrm>
          <a:off x="0" y="0"/>
          <a:ext cx="0" cy="0"/>
          <a:chOff x="0" y="0"/>
          <a:chExt cx="0" cy="0"/>
        </a:xfrm>
      </p:grpSpPr>
      <p:sp>
        <p:nvSpPr>
          <p:cNvPr id="6" name="Прямоугольник 5"/>
          <p:cNvSpPr/>
          <p:nvPr/>
        </p:nvSpPr>
        <p:spPr>
          <a:xfrm>
            <a:off x="159394" y="4603345"/>
            <a:ext cx="11877260" cy="1543594"/>
          </a:xfrm>
          <a:prstGeom prst="rect">
            <a:avLst/>
          </a:prstGeom>
          <a:solidFill>
            <a:srgbClr val="1E3E33">
              <a:alpha val="6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6139" y="4542986"/>
            <a:ext cx="1930399" cy="3154710"/>
          </a:xfrm>
          <a:prstGeom prst="rect">
            <a:avLst/>
          </a:prstGeom>
          <a:noFill/>
        </p:spPr>
        <p:txBody>
          <a:bodyPr wrap="square" rtlCol="0">
            <a:spAutoFit/>
          </a:bodyPr>
          <a:lstStyle/>
          <a:p>
            <a:r>
              <a:rPr lang="en-US" sz="19900" dirty="0" smtClean="0">
                <a:solidFill>
                  <a:srgbClr val="1E3E33"/>
                </a:solidFill>
                <a:latin typeface="MV Boli" panose="02000500030200090000" pitchFamily="2" charset="0"/>
                <a:cs typeface="MV Boli" panose="02000500030200090000" pitchFamily="2" charset="0"/>
              </a:rPr>
              <a:t>"</a:t>
            </a:r>
            <a:endParaRPr lang="en-US" sz="19900" dirty="0">
              <a:solidFill>
                <a:srgbClr val="1E3E33"/>
              </a:solidFill>
              <a:latin typeface="MV Boli" panose="02000500030200090000" pitchFamily="2" charset="0"/>
              <a:cs typeface="MV Boli" panose="02000500030200090000" pitchFamily="2" charset="0"/>
            </a:endParaRPr>
          </a:p>
        </p:txBody>
      </p:sp>
      <p:sp>
        <p:nvSpPr>
          <p:cNvPr id="2" name="Прямоугольник 1"/>
          <p:cNvSpPr/>
          <p:nvPr/>
        </p:nvSpPr>
        <p:spPr>
          <a:xfrm>
            <a:off x="86139" y="0"/>
            <a:ext cx="6096000" cy="1754326"/>
          </a:xfrm>
          <a:prstGeom prst="rect">
            <a:avLst/>
          </a:prstGeom>
        </p:spPr>
        <p:txBody>
          <a:bodyPr>
            <a:spAutoFit/>
          </a:bodyPr>
          <a:lstStyle/>
          <a:p>
            <a:r>
              <a:rPr lang="en-US" sz="3600" dirty="0" smtClean="0">
                <a:latin typeface="Bahnschrift SemiBold SemiConden" panose="020B0502040204020203" pitchFamily="34" charset="0"/>
              </a:rPr>
              <a:t>What methods of motivating staff in modern organizations will help correct the situation?</a:t>
            </a:r>
            <a:endParaRPr lang="en-US" sz="3600" dirty="0">
              <a:latin typeface="Bahnschrift SemiBold SemiConden" panose="020B0502040204020203" pitchFamily="34" charset="0"/>
            </a:endParaRPr>
          </a:p>
        </p:txBody>
      </p:sp>
      <p:sp>
        <p:nvSpPr>
          <p:cNvPr id="3" name="Прямоугольник 2"/>
          <p:cNvSpPr/>
          <p:nvPr/>
        </p:nvSpPr>
        <p:spPr>
          <a:xfrm>
            <a:off x="86139" y="1754326"/>
            <a:ext cx="6096000" cy="2585323"/>
          </a:xfrm>
          <a:prstGeom prst="rect">
            <a:avLst/>
          </a:prstGeom>
        </p:spPr>
        <p:txBody>
          <a:bodyPr>
            <a:spAutoFit/>
          </a:bodyPr>
          <a:lstStyle/>
          <a:p>
            <a:r>
              <a:rPr lang="en-US" b="1" dirty="0" smtClean="0">
                <a:latin typeface="SFNS Display" panose="00000300000000000000" pitchFamily="2" charset="0"/>
              </a:rPr>
              <a:t>1. Involve employees in the affairs of the company</a:t>
            </a:r>
          </a:p>
          <a:p>
            <a:endParaRPr lang="en-US" dirty="0" smtClean="0">
              <a:latin typeface="SFNS Display" panose="00000300000000000000" pitchFamily="2" charset="0"/>
            </a:endParaRPr>
          </a:p>
          <a:p>
            <a:r>
              <a:rPr lang="en-US" dirty="0" smtClean="0">
                <a:latin typeface="SFNS Display" panose="00000300000000000000" pitchFamily="2" charset="0"/>
              </a:rPr>
              <a:t>Surely you select a team harmoniously, paying attention not only to hard skills, but also to the psychological qualities of the future employee: how much your worldview matches, what drivers a person has and what motivates him, how much his values ​​are in tune with the goals of the company. This approach allows you to get not just a cool professional team, but also a community of like-minded people.</a:t>
            </a:r>
            <a:endParaRPr lang="en-US" dirty="0">
              <a:latin typeface="SFNS Display" panose="00000300000000000000" pitchFamily="2" charset="0"/>
            </a:endParaRPr>
          </a:p>
        </p:txBody>
      </p:sp>
      <p:sp>
        <p:nvSpPr>
          <p:cNvPr id="4" name="Прямоугольник 3"/>
          <p:cNvSpPr/>
          <p:nvPr/>
        </p:nvSpPr>
        <p:spPr>
          <a:xfrm>
            <a:off x="1745673" y="4906679"/>
            <a:ext cx="10131587" cy="830997"/>
          </a:xfrm>
          <a:prstGeom prst="rect">
            <a:avLst/>
          </a:prstGeom>
        </p:spPr>
        <p:txBody>
          <a:bodyPr wrap="square">
            <a:spAutoFit/>
          </a:bodyPr>
          <a:lstStyle/>
          <a:p>
            <a:r>
              <a:rPr lang="en-US" sz="1600" dirty="0" smtClean="0">
                <a:solidFill>
                  <a:schemeClr val="bg1"/>
                </a:solidFill>
                <a:latin typeface="SFNS Display" panose="00000300000000000000" pitchFamily="2" charset="0"/>
              </a:rPr>
              <a:t>Tip: money is not the only and even not always the main reason for team loyalty. If you offer an average salary for the market, then a good mission can be a strong advantage for the company. Involve employees in business affairs, let them know that their work is not a senseless race for money for the sake of money, but part of an important and useful process.</a:t>
            </a:r>
            <a:endParaRPr lang="en-US" sz="1600" dirty="0">
              <a:solidFill>
                <a:schemeClr val="bg1"/>
              </a:solidFill>
              <a:latin typeface="SFNS Display" panose="00000300000000000000" pitchFamily="2" charset="0"/>
            </a:endParaRPr>
          </a:p>
        </p:txBody>
      </p:sp>
      <p:pic>
        <p:nvPicPr>
          <p:cNvPr id="7" name="Рисунок 6"/>
          <p:cNvPicPr>
            <a:picLocks noChangeAspect="1"/>
          </p:cNvPicPr>
          <p:nvPr/>
        </p:nvPicPr>
        <p:blipFill>
          <a:blip r:embed="rId2">
            <a:extLst>
              <a:ext uri="{BEBA8EAE-BF5A-486C-A8C5-ECC9F3942E4B}">
                <a14:imgProps xmlns:a14="http://schemas.microsoft.com/office/drawing/2010/main">
                  <a14:imgLayer r:embed="rId3">
                    <a14:imgEffect>
                      <a14:sharpenSoften amount="-7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182139" y="337741"/>
            <a:ext cx="5773235" cy="3856341"/>
          </a:xfrm>
          <a:prstGeom prst="rect">
            <a:avLst/>
          </a:prstGeom>
          <a:solidFill>
            <a:srgbClr val="BEBEBE"/>
          </a:solidFill>
        </p:spPr>
      </p:pic>
    </p:spTree>
    <p:extLst>
      <p:ext uri="{BB962C8B-B14F-4D97-AF65-F5344CB8AC3E}">
        <p14:creationId xmlns:p14="http://schemas.microsoft.com/office/powerpoint/2010/main" val="32112174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EBEBE"/>
        </a:soli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57981" y="4756607"/>
            <a:ext cx="11876037" cy="1548518"/>
          </a:xfrm>
          <a:prstGeom prst="rect">
            <a:avLst/>
          </a:prstGeom>
          <a:solidFill>
            <a:srgbClr val="BEBEBE"/>
          </a:solidFill>
        </p:spPr>
      </p:pic>
      <p:sp>
        <p:nvSpPr>
          <p:cNvPr id="2" name="Прямоугольник 1"/>
          <p:cNvSpPr/>
          <p:nvPr/>
        </p:nvSpPr>
        <p:spPr>
          <a:xfrm>
            <a:off x="0" y="0"/>
            <a:ext cx="6096000" cy="1754326"/>
          </a:xfrm>
          <a:prstGeom prst="rect">
            <a:avLst/>
          </a:prstGeom>
        </p:spPr>
        <p:txBody>
          <a:bodyPr>
            <a:spAutoFit/>
          </a:bodyPr>
          <a:lstStyle/>
          <a:p>
            <a:r>
              <a:rPr lang="en-US" sz="3600" dirty="0" smtClean="0">
                <a:latin typeface="Bahnschrift SemiBold SemiConden" panose="020B0502040204020203" pitchFamily="34" charset="0"/>
              </a:rPr>
              <a:t>What methods of motivating staff in modern organizations will help correct the situation?</a:t>
            </a:r>
            <a:endParaRPr lang="en-US" sz="3600" dirty="0">
              <a:latin typeface="Bahnschrift SemiBold SemiConden" panose="020B0502040204020203" pitchFamily="34" charset="0"/>
            </a:endParaRPr>
          </a:p>
        </p:txBody>
      </p:sp>
      <p:sp>
        <p:nvSpPr>
          <p:cNvPr id="3" name="Прямоугольник 2"/>
          <p:cNvSpPr/>
          <p:nvPr/>
        </p:nvSpPr>
        <p:spPr>
          <a:xfrm>
            <a:off x="6095999" y="203455"/>
            <a:ext cx="5938020" cy="4247317"/>
          </a:xfrm>
          <a:prstGeom prst="rect">
            <a:avLst/>
          </a:prstGeom>
        </p:spPr>
        <p:txBody>
          <a:bodyPr wrap="square">
            <a:spAutoFit/>
          </a:bodyPr>
          <a:lstStyle/>
          <a:p>
            <a:r>
              <a:rPr lang="en-US" b="1" dirty="0" smtClean="0">
                <a:latin typeface="SFNS Display" panose="00000300000000000000" pitchFamily="2" charset="0"/>
              </a:rPr>
              <a:t>2. Help develop</a:t>
            </a:r>
          </a:p>
          <a:p>
            <a:endParaRPr lang="en-US" dirty="0" smtClean="0">
              <a:latin typeface="SFNS Display" panose="00000300000000000000" pitchFamily="2" charset="0"/>
            </a:endParaRPr>
          </a:p>
          <a:p>
            <a:r>
              <a:rPr lang="en-US" dirty="0" smtClean="0">
                <a:latin typeface="SFNS Display" panose="00000300000000000000" pitchFamily="2" charset="0"/>
              </a:rPr>
              <a:t>If your goal is to bring together strong A-players with great skills and good soft-skills, you should be prepared that such specialists want to grow.</a:t>
            </a:r>
          </a:p>
          <a:p>
            <a:endParaRPr lang="en-US" dirty="0" smtClean="0">
              <a:latin typeface="SFNS Display" panose="00000300000000000000" pitchFamily="2" charset="0"/>
            </a:endParaRPr>
          </a:p>
          <a:p>
            <a:r>
              <a:rPr lang="en-US" dirty="0" smtClean="0">
                <a:latin typeface="SFNS Display" panose="00000300000000000000" pitchFamily="2" charset="0"/>
              </a:rPr>
              <a:t>According to </a:t>
            </a:r>
            <a:r>
              <a:rPr lang="en-US" dirty="0" err="1" smtClean="0">
                <a:latin typeface="SFNS Display" panose="00000300000000000000" pitchFamily="2" charset="0"/>
              </a:rPr>
              <a:t>Officevibe</a:t>
            </a:r>
            <a:r>
              <a:rPr lang="en-US" dirty="0" smtClean="0">
                <a:latin typeface="SFNS Display" panose="00000300000000000000" pitchFamily="2" charset="0"/>
              </a:rPr>
              <a:t>, only 12% of people leave a company because they feel they are underpaid or get a better offer. Often the reason for parting with the team is the "ceiling" in the current place of work, or even more so - the employer, which artificially "slows down" the development of its employees.</a:t>
            </a:r>
          </a:p>
          <a:p>
            <a:endParaRPr lang="en-US" dirty="0" smtClean="0">
              <a:latin typeface="SFNS Display" panose="00000300000000000000" pitchFamily="2" charset="0"/>
            </a:endParaRPr>
          </a:p>
          <a:p>
            <a:r>
              <a:rPr lang="en-US" dirty="0" smtClean="0">
                <a:latin typeface="SFNS Display" panose="00000300000000000000" pitchFamily="2" charset="0"/>
              </a:rPr>
              <a:t>Significantly, according to the same </a:t>
            </a:r>
            <a:r>
              <a:rPr lang="en-US" dirty="0" err="1" smtClean="0">
                <a:latin typeface="SFNS Display" panose="00000300000000000000" pitchFamily="2" charset="0"/>
              </a:rPr>
              <a:t>Officevibe</a:t>
            </a:r>
            <a:r>
              <a:rPr lang="en-US" dirty="0" smtClean="0">
                <a:latin typeface="SFNS Display" panose="00000300000000000000" pitchFamily="2" charset="0"/>
              </a:rPr>
              <a:t> data, as many as 89% of employers are sure that employees leave because of money.</a:t>
            </a:r>
            <a:endParaRPr lang="en-US" dirty="0">
              <a:latin typeface="SFNS Display" panose="00000300000000000000" pitchFamily="2" charset="0"/>
            </a:endParaRPr>
          </a:p>
        </p:txBody>
      </p:sp>
      <p:sp>
        <p:nvSpPr>
          <p:cNvPr id="4" name="Прямоугольник 3"/>
          <p:cNvSpPr/>
          <p:nvPr/>
        </p:nvSpPr>
        <p:spPr>
          <a:xfrm>
            <a:off x="2113280" y="5115367"/>
            <a:ext cx="9794240" cy="830997"/>
          </a:xfrm>
          <a:prstGeom prst="rect">
            <a:avLst/>
          </a:prstGeom>
        </p:spPr>
        <p:txBody>
          <a:bodyPr wrap="square">
            <a:spAutoFit/>
          </a:bodyPr>
          <a:lstStyle/>
          <a:p>
            <a:r>
              <a:rPr lang="en-US" sz="1600" dirty="0" smtClean="0">
                <a:solidFill>
                  <a:schemeClr val="bg1"/>
                </a:solidFill>
                <a:latin typeface="SFNS Display" panose="00000300000000000000" pitchFamily="2" charset="0"/>
              </a:rPr>
              <a:t>Tip: if you want your employees to “do not go left”, it is worth creating opportunities for growth within the team. If you have a great team, an interesting job, and a person knows for sure that he has room to develop and the company is also interested in this, what's the point of wasting time and effort looking for a new place?</a:t>
            </a:r>
            <a:endParaRPr lang="en-US" sz="1600" dirty="0">
              <a:solidFill>
                <a:schemeClr val="bg1"/>
              </a:solidFill>
              <a:latin typeface="SFNS Display" panose="00000300000000000000" pitchFamily="2" charset="0"/>
            </a:endParaRPr>
          </a:p>
        </p:txBody>
      </p:sp>
      <p:sp>
        <p:nvSpPr>
          <p:cNvPr id="6" name="Прямоугольник 5"/>
          <p:cNvSpPr/>
          <p:nvPr/>
        </p:nvSpPr>
        <p:spPr>
          <a:xfrm>
            <a:off x="157981" y="4727770"/>
            <a:ext cx="1340432" cy="3154710"/>
          </a:xfrm>
          <a:prstGeom prst="rect">
            <a:avLst/>
          </a:prstGeom>
        </p:spPr>
        <p:txBody>
          <a:bodyPr wrap="none">
            <a:spAutoFit/>
          </a:bodyPr>
          <a:lstStyle/>
          <a:p>
            <a:r>
              <a:rPr lang="en-US" sz="19900" dirty="0" smtClean="0">
                <a:solidFill>
                  <a:srgbClr val="1E3E33"/>
                </a:solidFill>
                <a:latin typeface="MV Boli" panose="02000500030200090000" pitchFamily="2" charset="0"/>
                <a:cs typeface="MV Boli" panose="02000500030200090000" pitchFamily="2" charset="0"/>
              </a:rPr>
              <a:t>"</a:t>
            </a:r>
            <a:endParaRPr lang="en-US" sz="19900" dirty="0">
              <a:solidFill>
                <a:srgbClr val="1E3E33"/>
              </a:solidFill>
              <a:latin typeface="MV Boli" panose="02000500030200090000" pitchFamily="2" charset="0"/>
              <a:cs typeface="MV Boli" panose="02000500030200090000" pitchFamily="2" charset="0"/>
            </a:endParaRPr>
          </a:p>
        </p:txBody>
      </p:sp>
      <p:pic>
        <p:nvPicPr>
          <p:cNvPr id="7" name="Рисунок 6"/>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731520" y="1913194"/>
            <a:ext cx="4030704" cy="2690495"/>
          </a:xfrm>
          <a:prstGeom prst="rect">
            <a:avLst/>
          </a:prstGeom>
        </p:spPr>
      </p:pic>
    </p:spTree>
    <p:extLst>
      <p:ext uri="{BB962C8B-B14F-4D97-AF65-F5344CB8AC3E}">
        <p14:creationId xmlns:p14="http://schemas.microsoft.com/office/powerpoint/2010/main" val="8293776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EBEBE"/>
        </a:solidFill>
        <a:effectLst/>
      </p:bgPr>
    </p:bg>
    <p:spTree>
      <p:nvGrpSpPr>
        <p:cNvPr id="1" name=""/>
        <p:cNvGrpSpPr/>
        <p:nvPr/>
      </p:nvGrpSpPr>
      <p:grpSpPr>
        <a:xfrm>
          <a:off x="0" y="0"/>
          <a:ext cx="0" cy="0"/>
          <a:chOff x="0" y="0"/>
          <a:chExt cx="0" cy="0"/>
        </a:xfrm>
      </p:grpSpPr>
      <p:sp>
        <p:nvSpPr>
          <p:cNvPr id="6" name="Прямоугольник 5"/>
          <p:cNvSpPr/>
          <p:nvPr/>
        </p:nvSpPr>
        <p:spPr>
          <a:xfrm>
            <a:off x="182880" y="5075188"/>
            <a:ext cx="11826240" cy="1016000"/>
          </a:xfrm>
          <a:prstGeom prst="rect">
            <a:avLst/>
          </a:prstGeom>
          <a:solidFill>
            <a:srgbClr val="1E3E33">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Прямоугольник 1"/>
          <p:cNvSpPr/>
          <p:nvPr/>
        </p:nvSpPr>
        <p:spPr>
          <a:xfrm>
            <a:off x="0" y="0"/>
            <a:ext cx="6085840" cy="1754326"/>
          </a:xfrm>
          <a:prstGeom prst="rect">
            <a:avLst/>
          </a:prstGeom>
        </p:spPr>
        <p:txBody>
          <a:bodyPr wrap="square">
            <a:spAutoFit/>
          </a:bodyPr>
          <a:lstStyle/>
          <a:p>
            <a:r>
              <a:rPr lang="en-US" sz="3600" dirty="0">
                <a:latin typeface="Bahnschrift SemiBold SemiConden" panose="020B0502040204020203" pitchFamily="34" charset="0"/>
              </a:rPr>
              <a:t>What methods of motivating staff in modern organizations will help correct the situation?</a:t>
            </a:r>
          </a:p>
        </p:txBody>
      </p:sp>
      <p:sp>
        <p:nvSpPr>
          <p:cNvPr id="3" name="Прямоугольник 2"/>
          <p:cNvSpPr/>
          <p:nvPr/>
        </p:nvSpPr>
        <p:spPr>
          <a:xfrm>
            <a:off x="0" y="2229902"/>
            <a:ext cx="12192000" cy="2585323"/>
          </a:xfrm>
          <a:prstGeom prst="rect">
            <a:avLst/>
          </a:prstGeom>
        </p:spPr>
        <p:txBody>
          <a:bodyPr wrap="square">
            <a:spAutoFit/>
          </a:bodyPr>
          <a:lstStyle/>
          <a:p>
            <a:r>
              <a:rPr lang="en-US" b="1" dirty="0" smtClean="0">
                <a:latin typeface="SFNS Display" panose="00000300000000000000" pitchFamily="2" charset="0"/>
              </a:rPr>
              <a:t>3. Don't discount</a:t>
            </a:r>
          </a:p>
          <a:p>
            <a:endParaRPr lang="en-US" dirty="0" smtClean="0">
              <a:latin typeface="SFNS Display" panose="00000300000000000000" pitchFamily="2" charset="0"/>
            </a:endParaRPr>
          </a:p>
          <a:p>
            <a:r>
              <a:rPr lang="en-US" dirty="0" smtClean="0">
                <a:latin typeface="SFNS Display" panose="00000300000000000000" pitchFamily="2" charset="0"/>
              </a:rPr>
              <a:t>Anyone who has hired a team at least once is familiar with staff shortages. Sometimes, in order to find a professional, you need to spend time interviewing several dozen unsuitable candidates. </a:t>
            </a:r>
          </a:p>
          <a:p>
            <a:endParaRPr lang="en-US" dirty="0" smtClean="0">
              <a:latin typeface="SFNS Display" panose="00000300000000000000" pitchFamily="2" charset="0"/>
            </a:endParaRPr>
          </a:p>
          <a:p>
            <a:r>
              <a:rPr lang="en-US" dirty="0" smtClean="0">
                <a:latin typeface="SFNS Display" panose="00000300000000000000" pitchFamily="2" charset="0"/>
              </a:rPr>
              <a:t>After such selected employees, you want to keep them in the team, and sometimes far from the most pleasant methods are used for this - for example, depreciation. “Yes, we have a line behind the fence”, “we will recruit a dozen more like you” - these and other “pleasant” and “motivating” phrases, especially in the </a:t>
            </a:r>
            <a:r>
              <a:rPr lang="en-US" dirty="0" err="1" smtClean="0">
                <a:latin typeface="SFNS Display" panose="00000300000000000000" pitchFamily="2" charset="0"/>
              </a:rPr>
              <a:t>covid</a:t>
            </a:r>
            <a:r>
              <a:rPr lang="en-US" dirty="0" smtClean="0">
                <a:latin typeface="SFNS Display" panose="00000300000000000000" pitchFamily="2" charset="0"/>
              </a:rPr>
              <a:t> era, can be used by irresponsible employers to keep a person or push through unprofitable decision for the employee.</a:t>
            </a:r>
            <a:endParaRPr lang="en-US" dirty="0">
              <a:latin typeface="SFNS Display" panose="00000300000000000000" pitchFamily="2" charset="0"/>
            </a:endParaRPr>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6748135" y="213360"/>
            <a:ext cx="4783465" cy="2499360"/>
          </a:xfrm>
          <a:prstGeom prst="rect">
            <a:avLst/>
          </a:prstGeom>
        </p:spPr>
      </p:pic>
      <p:sp>
        <p:nvSpPr>
          <p:cNvPr id="5" name="Прямоугольник 4"/>
          <p:cNvSpPr/>
          <p:nvPr/>
        </p:nvSpPr>
        <p:spPr>
          <a:xfrm>
            <a:off x="2143760" y="5290801"/>
            <a:ext cx="9672320" cy="584775"/>
          </a:xfrm>
          <a:prstGeom prst="rect">
            <a:avLst/>
          </a:prstGeom>
        </p:spPr>
        <p:txBody>
          <a:bodyPr wrap="square">
            <a:spAutoFit/>
          </a:bodyPr>
          <a:lstStyle/>
          <a:p>
            <a:r>
              <a:rPr lang="en-US" sz="1600" dirty="0" smtClean="0">
                <a:solidFill>
                  <a:schemeClr val="bg1"/>
                </a:solidFill>
                <a:latin typeface="SFNS Display" panose="00000300000000000000" pitchFamily="2" charset="0"/>
              </a:rPr>
              <a:t>Tip: the desire to keep an employee who got a lot of “blood” is absolutely understandable. However, the discounting method is more likely to lead to the opposite result.</a:t>
            </a:r>
            <a:endParaRPr lang="en-US" sz="1600" dirty="0">
              <a:solidFill>
                <a:schemeClr val="bg1"/>
              </a:solidFill>
              <a:latin typeface="SFNS Display" panose="00000300000000000000" pitchFamily="2" charset="0"/>
            </a:endParaRPr>
          </a:p>
        </p:txBody>
      </p:sp>
      <p:sp>
        <p:nvSpPr>
          <p:cNvPr id="7" name="TextBox 6"/>
          <p:cNvSpPr txBox="1"/>
          <p:nvPr/>
        </p:nvSpPr>
        <p:spPr>
          <a:xfrm>
            <a:off x="182880" y="4815225"/>
            <a:ext cx="45719" cy="6217087"/>
          </a:xfrm>
          <a:prstGeom prst="rect">
            <a:avLst/>
          </a:prstGeom>
          <a:noFill/>
        </p:spPr>
        <p:txBody>
          <a:bodyPr wrap="square" rtlCol="0">
            <a:spAutoFit/>
          </a:bodyPr>
          <a:lstStyle/>
          <a:p>
            <a:r>
              <a:rPr lang="en-US" sz="19900" dirty="0" smtClean="0">
                <a:solidFill>
                  <a:srgbClr val="1E3E33"/>
                </a:solidFill>
                <a:latin typeface="MV Boli" panose="02000500030200090000" pitchFamily="2" charset="0"/>
                <a:cs typeface="MV Boli" panose="02000500030200090000" pitchFamily="2" charset="0"/>
              </a:rPr>
              <a:t>"</a:t>
            </a:r>
          </a:p>
          <a:p>
            <a:endParaRPr lang="en-US" sz="19900" dirty="0"/>
          </a:p>
        </p:txBody>
      </p:sp>
    </p:spTree>
    <p:extLst>
      <p:ext uri="{BB962C8B-B14F-4D97-AF65-F5344CB8AC3E}">
        <p14:creationId xmlns:p14="http://schemas.microsoft.com/office/powerpoint/2010/main" val="9356531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EBEBE"/>
        </a:solidFill>
        <a:effectLst/>
      </p:bgPr>
    </p:bg>
    <p:spTree>
      <p:nvGrpSpPr>
        <p:cNvPr id="1" name=""/>
        <p:cNvGrpSpPr/>
        <p:nvPr/>
      </p:nvGrpSpPr>
      <p:grpSpPr>
        <a:xfrm>
          <a:off x="0" y="0"/>
          <a:ext cx="0" cy="0"/>
          <a:chOff x="0" y="0"/>
          <a:chExt cx="0" cy="0"/>
        </a:xfrm>
      </p:grpSpPr>
      <p:sp>
        <p:nvSpPr>
          <p:cNvPr id="5" name="Прямоугольник 4"/>
          <p:cNvSpPr/>
          <p:nvPr/>
        </p:nvSpPr>
        <p:spPr>
          <a:xfrm>
            <a:off x="6096000" y="335280"/>
            <a:ext cx="5902960" cy="1087120"/>
          </a:xfrm>
          <a:prstGeom prst="rect">
            <a:avLst/>
          </a:prstGeom>
          <a:solidFill>
            <a:srgbClr val="1E3E33">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Прямоугольник 1"/>
          <p:cNvSpPr/>
          <p:nvPr/>
        </p:nvSpPr>
        <p:spPr>
          <a:xfrm>
            <a:off x="0" y="0"/>
            <a:ext cx="6096000" cy="1754326"/>
          </a:xfrm>
          <a:prstGeom prst="rect">
            <a:avLst/>
          </a:prstGeom>
        </p:spPr>
        <p:txBody>
          <a:bodyPr>
            <a:spAutoFit/>
          </a:bodyPr>
          <a:lstStyle/>
          <a:p>
            <a:r>
              <a:rPr lang="en-US" sz="3600" dirty="0">
                <a:latin typeface="Bahnschrift SemiBold SemiConden" panose="020B0502040204020203" pitchFamily="34" charset="0"/>
              </a:rPr>
              <a:t>What methods of motivating staff in modern organizations will help correct the situation?</a:t>
            </a:r>
            <a:endParaRPr lang="en-US" sz="3600" dirty="0"/>
          </a:p>
        </p:txBody>
      </p:sp>
      <p:sp>
        <p:nvSpPr>
          <p:cNvPr id="3" name="Прямоугольник 2"/>
          <p:cNvSpPr/>
          <p:nvPr/>
        </p:nvSpPr>
        <p:spPr>
          <a:xfrm>
            <a:off x="0" y="1754326"/>
            <a:ext cx="5577840" cy="5078313"/>
          </a:xfrm>
          <a:prstGeom prst="rect">
            <a:avLst/>
          </a:prstGeom>
        </p:spPr>
        <p:txBody>
          <a:bodyPr wrap="square">
            <a:spAutoFit/>
          </a:bodyPr>
          <a:lstStyle/>
          <a:p>
            <a:r>
              <a:rPr lang="en-US" b="1" dirty="0" smtClean="0">
                <a:latin typeface="SFNS Display" panose="00000300000000000000" pitchFamily="2" charset="0"/>
              </a:rPr>
              <a:t>4. Recognize accomplishments</a:t>
            </a:r>
          </a:p>
          <a:p>
            <a:endParaRPr lang="en-US" dirty="0" smtClean="0">
              <a:latin typeface="SFNS Display" panose="00000300000000000000" pitchFamily="2" charset="0"/>
            </a:endParaRPr>
          </a:p>
          <a:p>
            <a:r>
              <a:rPr lang="en-US" dirty="0" smtClean="0">
                <a:latin typeface="SFNS Display" panose="00000300000000000000" pitchFamily="2" charset="0"/>
              </a:rPr>
              <a:t>Less than 80% of managers praise their employees at least once a month. At the same time, only 22% of subordinates admit that they are generally praised. A study  of the Humanity HR platform proves that the interlocutor does not always understand what we say exactly as we would like. Or the leaders embellished their answers :) </a:t>
            </a:r>
          </a:p>
          <a:p>
            <a:endParaRPr lang="en-US" dirty="0" smtClean="0">
              <a:latin typeface="SFNS Display" panose="00000300000000000000" pitchFamily="2" charset="0"/>
            </a:endParaRPr>
          </a:p>
          <a:p>
            <a:r>
              <a:rPr lang="en-US" dirty="0" smtClean="0">
                <a:latin typeface="SFNS Display" panose="00000300000000000000" pitchFamily="2" charset="0"/>
              </a:rPr>
              <a:t>Objective recognition of success and merit is a very powerful driver for any person. And the success of praise is biologically based. The fact is that any job, even the most beloved, is still associated with emissions of the stress hormone - cortisol. There can be many reasons: burning deadlines, morning rises or traffic jams on the way to the office, noisy neighbors or your own household if a person works from a home office. </a:t>
            </a:r>
            <a:endParaRPr lang="en-US" dirty="0">
              <a:latin typeface="SFNS Display" panose="00000300000000000000" pitchFamily="2" charset="0"/>
            </a:endParaRPr>
          </a:p>
        </p:txBody>
      </p:sp>
      <p:sp>
        <p:nvSpPr>
          <p:cNvPr id="4" name="Прямоугольник 3"/>
          <p:cNvSpPr/>
          <p:nvPr/>
        </p:nvSpPr>
        <p:spPr>
          <a:xfrm>
            <a:off x="7584440" y="461664"/>
            <a:ext cx="4358640" cy="830997"/>
          </a:xfrm>
          <a:prstGeom prst="rect">
            <a:avLst/>
          </a:prstGeom>
        </p:spPr>
        <p:txBody>
          <a:bodyPr wrap="square">
            <a:spAutoFit/>
          </a:bodyPr>
          <a:lstStyle/>
          <a:p>
            <a:r>
              <a:rPr lang="en-US" sz="1600" dirty="0" smtClean="0">
                <a:solidFill>
                  <a:schemeClr val="bg1"/>
                </a:solidFill>
                <a:latin typeface="SFNS Display" panose="00000300000000000000" pitchFamily="2" charset="0"/>
              </a:rPr>
              <a:t>Tip: Acknowledge your team's accomplishments, but don't try to praise for the sake of the fact of the praise.</a:t>
            </a:r>
            <a:endParaRPr lang="en-US" sz="1600" dirty="0">
              <a:solidFill>
                <a:schemeClr val="bg1"/>
              </a:solidFill>
              <a:latin typeface="SFNS Display" panose="00000300000000000000" pitchFamily="2" charset="0"/>
            </a:endParaRPr>
          </a:p>
        </p:txBody>
      </p:sp>
      <p:sp>
        <p:nvSpPr>
          <p:cNvPr id="6" name="Прямоугольник 5"/>
          <p:cNvSpPr/>
          <p:nvPr/>
        </p:nvSpPr>
        <p:spPr>
          <a:xfrm>
            <a:off x="5938104" y="83850"/>
            <a:ext cx="1340432" cy="3154710"/>
          </a:xfrm>
          <a:prstGeom prst="rect">
            <a:avLst/>
          </a:prstGeom>
        </p:spPr>
        <p:txBody>
          <a:bodyPr wrap="none">
            <a:spAutoFit/>
          </a:bodyPr>
          <a:lstStyle/>
          <a:p>
            <a:r>
              <a:rPr lang="en-US" sz="19900" dirty="0" smtClean="0">
                <a:solidFill>
                  <a:srgbClr val="1E3E33"/>
                </a:solidFill>
                <a:latin typeface="MV Boli" panose="02000500030200090000" pitchFamily="2" charset="0"/>
                <a:cs typeface="MV Boli" panose="02000500030200090000" pitchFamily="2" charset="0"/>
              </a:rPr>
              <a:t>"</a:t>
            </a:r>
          </a:p>
        </p:txBody>
      </p:sp>
      <p:pic>
        <p:nvPicPr>
          <p:cNvPr id="7" name="Рисунок 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096001" y="2194243"/>
            <a:ext cx="5902960" cy="3937274"/>
          </a:xfrm>
          <a:prstGeom prst="rect">
            <a:avLst/>
          </a:prstGeom>
        </p:spPr>
      </p:pic>
    </p:spTree>
    <p:extLst>
      <p:ext uri="{BB962C8B-B14F-4D97-AF65-F5344CB8AC3E}">
        <p14:creationId xmlns:p14="http://schemas.microsoft.com/office/powerpoint/2010/main" val="268766157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1586</TotalTime>
  <Words>1800</Words>
  <Application>Microsoft Office PowerPoint</Application>
  <PresentationFormat>Широкоэкранный</PresentationFormat>
  <Paragraphs>82</Paragraphs>
  <Slides>12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12</vt:i4>
      </vt:variant>
    </vt:vector>
  </HeadingPairs>
  <TitlesOfParts>
    <vt:vector size="20" baseType="lpstr">
      <vt:lpstr>Arial</vt:lpstr>
      <vt:lpstr>Bahnschrift SemiBold SemiConden</vt:lpstr>
      <vt:lpstr>Calibri</vt:lpstr>
      <vt:lpstr>Calibri Light</vt:lpstr>
      <vt:lpstr>Century Gothic</vt:lpstr>
      <vt:lpstr>MV Boli</vt:lpstr>
      <vt:lpstr>SFNS Display</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32</cp:revision>
  <dcterms:created xsi:type="dcterms:W3CDTF">2022-04-25T14:05:24Z</dcterms:created>
  <dcterms:modified xsi:type="dcterms:W3CDTF">2022-07-05T16:26:40Z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2426240</vt:lpwstr>
  </property>
  <property fmtid="{D5CDD505-2E9C-101B-9397-08002B2CF9AE}" name="NXPowerLiteSettings" pid="3">
    <vt:lpwstr>F7000400038000</vt:lpwstr>
  </property>
  <property fmtid="{D5CDD505-2E9C-101B-9397-08002B2CF9AE}" name="NXPowerLiteVersion" pid="4">
    <vt:lpwstr>S9.1.4</vt:lpwstr>
  </property>
</Properties>
</file>