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2" r:id="rId3"/>
    <p:sldId id="257" r:id="rId4"/>
    <p:sldId id="265" r:id="rId5"/>
    <p:sldId id="259" r:id="rId6"/>
    <p:sldId id="263" r:id="rId7"/>
    <p:sldId id="261" r:id="rId8"/>
    <p:sldId id="264" r:id="rId9"/>
    <p:sldId id="270" r:id="rId10"/>
    <p:sldId id="267" r:id="rId11"/>
    <p:sldId id="272" r:id="rId12"/>
    <p:sldId id="268" r:id="rId13"/>
    <p:sldId id="273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9" d="100"/>
          <a:sy n="69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Динаміка площь виноградників</a:t>
            </a:r>
          </a:p>
          <a:p>
            <a:pPr>
              <a:defRPr/>
            </a:pPr>
            <a:r>
              <a:rPr lang="ru-RU"/>
              <a:t>( Державна</a:t>
            </a:r>
            <a:r>
              <a:rPr lang="ru-RU" baseline="0"/>
              <a:t> служба статистики)</a:t>
            </a:r>
            <a:endParaRPr lang="ru-RU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тис. га</c:v>
                </c:pt>
              </c:strCache>
            </c:strRef>
          </c:tx>
          <c:invertIfNegative val="0"/>
          <c:dLbls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87</c:v>
                </c:pt>
                <c:pt idx="1">
                  <c:v>84.1</c:v>
                </c:pt>
                <c:pt idx="2">
                  <c:v>77.599999999999994</c:v>
                </c:pt>
                <c:pt idx="3">
                  <c:v>75.099999999999994</c:v>
                </c:pt>
                <c:pt idx="4">
                  <c:v>46.7</c:v>
                </c:pt>
                <c:pt idx="5">
                  <c:v>45.4</c:v>
                </c:pt>
                <c:pt idx="6">
                  <c:v>44.5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5549056"/>
        <c:axId val="5575424"/>
      </c:barChart>
      <c:catAx>
        <c:axId val="5549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5575424"/>
        <c:crosses val="autoZero"/>
        <c:auto val="1"/>
        <c:lblAlgn val="ctr"/>
        <c:lblOffset val="100"/>
        <c:noMultiLvlLbl val="0"/>
      </c:catAx>
      <c:valAx>
        <c:axId val="557542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554905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200">
                <a:latin typeface="Times New Roman" pitchFamily="18" charset="0"/>
                <a:cs typeface="Times New Roman" pitchFamily="18" charset="0"/>
              </a:rPr>
              <a:t>Виробництво та споживання вина</a:t>
            </a:r>
          </a:p>
          <a:p>
            <a:pPr>
              <a:defRPr/>
            </a:pPr>
            <a:r>
              <a:rPr lang="ru-RU" sz="1200">
                <a:latin typeface="Times New Roman" pitchFamily="18" charset="0"/>
                <a:cs typeface="Times New Roman" pitchFamily="18" charset="0"/>
              </a:rPr>
              <a:t>(джерело:</a:t>
            </a:r>
            <a:r>
              <a:rPr lang="ru-RU" sz="1200" baseline="0">
                <a:latin typeface="Times New Roman" pitchFamily="18" charset="0"/>
                <a:cs typeface="Times New Roman" pitchFamily="18" charset="0"/>
              </a:rPr>
              <a:t> Державна служба статистики)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Виробництво, млн. літрів</c:v>
                </c:pt>
              </c:strCache>
            </c:strRef>
          </c:tx>
          <c:invertIfNegative val="0"/>
          <c:cat>
            <c:numRef>
              <c:f>Лист1!$A$2:$A$8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295.60000000000002</c:v>
                </c:pt>
                <c:pt idx="1">
                  <c:v>170</c:v>
                </c:pt>
                <c:pt idx="2">
                  <c:v>125.1</c:v>
                </c:pt>
                <c:pt idx="3">
                  <c:v>117.2</c:v>
                </c:pt>
                <c:pt idx="4">
                  <c:v>72.7</c:v>
                </c:pt>
                <c:pt idx="5">
                  <c:v>64.7</c:v>
                </c:pt>
                <c:pt idx="6">
                  <c:v>60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Споживання, млн. літрів</c:v>
                </c:pt>
              </c:strCache>
            </c:strRef>
          </c:tx>
          <c:invertIfNegative val="0"/>
          <c:cat>
            <c:numRef>
              <c:f>Лист1!$A$2:$A$8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264.7</c:v>
                </c:pt>
                <c:pt idx="1">
                  <c:v>186.8</c:v>
                </c:pt>
                <c:pt idx="2">
                  <c:v>120</c:v>
                </c:pt>
                <c:pt idx="3">
                  <c:v>86.6</c:v>
                </c:pt>
                <c:pt idx="4">
                  <c:v>70</c:v>
                </c:pt>
                <c:pt idx="5">
                  <c:v>51</c:v>
                </c:pt>
                <c:pt idx="6">
                  <c:v>77.2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-25"/>
        <c:axId val="5053056"/>
        <c:axId val="5071232"/>
      </c:barChart>
      <c:catAx>
        <c:axId val="5053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5071232"/>
        <c:crosses val="autoZero"/>
        <c:auto val="1"/>
        <c:lblAlgn val="ctr"/>
        <c:lblOffset val="100"/>
        <c:noMultiLvlLbl val="0"/>
      </c:catAx>
      <c:valAx>
        <c:axId val="5071232"/>
        <c:scaling>
          <c:orientation val="minMax"/>
          <c:max val="30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505305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098563-C174-48AF-83D0-A929E9C65F7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62AD6-97BD-4D7F-9645-153739E435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983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F62AD6-97BD-4D7F-9645-153739E435A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569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²Ð¸Ð½Ð¾Ð³ÑÐ°Ð´ ÑÐ¾Ð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38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86285" y="3988494"/>
            <a:ext cx="7797449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5400" b="1" spc="50" dirty="0" smtClean="0">
                <a:ln w="1143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Сучасний стан розвитку </a:t>
            </a:r>
          </a:p>
          <a:p>
            <a:pPr algn="ctr"/>
            <a:r>
              <a:rPr lang="uk-UA" sz="5400" b="1" spc="50" dirty="0">
                <a:ln w="1143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</a:t>
            </a:r>
            <a:r>
              <a:rPr lang="uk-UA" sz="5400" b="1" spc="50" dirty="0" smtClean="0">
                <a:ln w="1143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иноградарства та виноробства</a:t>
            </a:r>
          </a:p>
          <a:p>
            <a:pPr algn="ctr"/>
            <a:r>
              <a:rPr lang="uk-UA" sz="5400" b="1" spc="50" dirty="0" smtClean="0">
                <a:ln w="1143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Україні </a:t>
            </a:r>
            <a:endParaRPr lang="ru-RU" sz="5400" b="1" spc="50" dirty="0">
              <a:ln w="11430">
                <a:solidFill>
                  <a:schemeClr val="accent3">
                    <a:lumMod val="50000"/>
                  </a:schemeClr>
                </a:solidFill>
              </a:ln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 descr="ÐÐ°ÑÑÐ¸Ð½ÐºÐ¸ Ð¿Ð¾ Ð·Ð°Ð¿ÑÐ¾ÑÑ Ð²Ð¸Ð½Ð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748" y="4149080"/>
            <a:ext cx="4680521" cy="23402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513" y="332656"/>
            <a:ext cx="1950313" cy="247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81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80" y="-1644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263" y="1628800"/>
            <a:ext cx="8229600" cy="1143000"/>
          </a:xfrm>
        </p:spPr>
        <p:txBody>
          <a:bodyPr>
            <a:prstTxWarp prst="textArchUp">
              <a:avLst/>
            </a:prstTxWarp>
          </a:bodyPr>
          <a:lstStyle/>
          <a:p>
            <a:r>
              <a:rPr lang="ru-RU" dirty="0" err="1"/>
              <a:t>Виноробня</a:t>
            </a:r>
            <a:r>
              <a:rPr lang="ru-RU" dirty="0"/>
              <a:t> </a:t>
            </a:r>
            <a:r>
              <a:rPr lang="ru-RU" dirty="0" smtClean="0"/>
              <a:t>«</a:t>
            </a:r>
            <a:r>
              <a:rPr lang="ru-RU" dirty="0" err="1" smtClean="0"/>
              <a:t>Бейкуш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3074" name="Picture 2" descr="ÐÐ°ÑÑÐ¸Ð½ÐºÐ¸ Ð¿Ð¾ Ð·Ð°Ð¿ÑÐ¾ÑÑ ÐÐ¸Ð½Ð¾ÑÐ¾Ð±Ð½Ñ âÐÐµÐ¹ÐºÑÑâ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864059"/>
            <a:ext cx="4111887" cy="274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ÐÐ°ÑÑÐ¸Ð½ÐºÐ¸ Ð¿Ð¾ Ð·Ð°Ð¿ÑÐ¾ÑÑ ÐÐ¸Ð½Ð¾ÑÐ¾Ð±Ð½Ñ âÐÐµÐ¹ÐºÑÑâ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ÐÐ°ÑÑÐ¸Ð½ÐºÐ¸ Ð¿Ð¾ Ð·Ð°Ð¿ÑÐ¾ÑÑ ÐÐ¸Ð½Ð¾ÑÐ¾Ð±Ð½Ñ âÐÐµÐ¹ÐºÑÑâ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ÐÐ°ÑÑÐ¸Ð½ÐºÐ¸ Ð¿Ð¾ Ð·Ð°Ð¿ÑÐ¾ÑÑ ÐÐ¸Ð½Ð¾ÑÐ¾Ð±Ð½Ñ âÐÐµÐ¹ÐºÑÑâ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ÐÐ°ÑÑÐ¸Ð½ÐºÐ¸ Ð¿Ð¾ Ð·Ð°Ð¿ÑÐ¾ÑÑ ÐÐ¸Ð½Ð¾ÑÐ¾Ð±Ð½Ñ âÐÐµÐ¹ÐºÑÑâ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2" descr="ÐÐ°ÑÑÐ¸Ð½ÐºÐ¸ Ð¿Ð¾ Ð·Ð°Ð¿ÑÐ¾ÑÑ ÐÐ¸Ð½Ð¾ÑÐ¾Ð±Ð½Ñ âÐÐµÐ¹ÐºÑÑâ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4" descr="ÐÐ°ÑÑÐ¸Ð½ÐºÐ¸ Ð¿Ð¾ Ð·Ð°Ð¿ÑÐ¾ÑÑ ÐÐ¸Ð½Ð¾ÑÐ¾Ð±Ð½Ñ âÐÐµÐ¹ÐºÑÑâ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6" descr="ÐÐ°ÑÑÐ¸Ð½ÐºÐ¸ Ð¿Ð¾ Ð·Ð°Ð¿ÑÐ¾ÑÑ ÐÐ¸Ð½Ð¾ÑÐ¾Ð±Ð½Ñ âÐÐµÐ¹ÐºÑÑâ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8" descr="ÐÐ°ÑÑÐ¸Ð½ÐºÐ¸ Ð¿Ð¾ Ð·Ð°Ð¿ÑÐ¾ÑÑ ÐÐ¸Ð½Ð¾ÑÐ¾Ð±Ð½Ñ âÐÐµÐ¹ÐºÑÑâ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278" y="2528660"/>
            <a:ext cx="3923489" cy="261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7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²Ð¸Ð½Ð¾Ð³ÑÐ°Ð´ ÑÐ¾Ð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38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043608" y="2922160"/>
            <a:ext cx="748883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Виноробня</a:t>
            </a:r>
            <a:r>
              <a:rPr kumimoji="0" lang="uk-UA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«Колоніст»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ÐÐ°ÑÑÐ¸Ð½ÐºÐ¸ Ð¿Ð¾ Ð·Ð°Ð¿ÑÐ¾ÑÑ ÐºÐ¾Ð»Ð¾Ð½ÑÑÑ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645024"/>
            <a:ext cx="4025983" cy="266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28600"/>
            <a:ext cx="3585369" cy="2492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775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420888"/>
            <a:ext cx="8229600" cy="1143000"/>
          </a:xfrm>
        </p:spPr>
        <p:txBody>
          <a:bodyPr>
            <a:prstTxWarp prst="textArchUp">
              <a:avLst/>
            </a:prstTxWarp>
          </a:bodyPr>
          <a:lstStyle/>
          <a:p>
            <a:r>
              <a:rPr lang="ru-RU" dirty="0" err="1"/>
              <a:t>Виноробня</a:t>
            </a:r>
            <a:r>
              <a:rPr lang="ru-RU" dirty="0"/>
              <a:t> </a:t>
            </a:r>
            <a:r>
              <a:rPr lang="ru-RU" dirty="0" smtClean="0"/>
              <a:t>«Вина </a:t>
            </a:r>
            <a:r>
              <a:rPr lang="ru-RU" dirty="0" err="1" smtClean="0"/>
              <a:t>Гулієвих</a:t>
            </a:r>
            <a:r>
              <a:rPr lang="ru-RU" dirty="0" smtClean="0"/>
              <a:t>»</a:t>
            </a:r>
            <a:r>
              <a:rPr lang="ru-RU" dirty="0"/>
              <a:t> </a:t>
            </a:r>
            <a:endParaRPr lang="ru-RU" dirty="0"/>
          </a:p>
        </p:txBody>
      </p:sp>
      <p:pic>
        <p:nvPicPr>
          <p:cNvPr id="5122" name="Picture 2" descr="https://i2.wp.com/uprom.info/wp-content/uploads/2019/02/v25.jpg?w=69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852936"/>
            <a:ext cx="6629400" cy="34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7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²Ð¸Ð½Ð¾Ð³ÑÐ°Ð´ ÑÐ¾Ð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38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043607" y="2123564"/>
            <a:ext cx="7488833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Тож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можна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зробити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висновок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!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Україна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має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потенціал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розвиватися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виноробній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промисловості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На наших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мальовничих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землях є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усі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шанси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вирошувати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високоякісні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сорти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винограду, та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виготовляти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найяскравіщі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вина,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що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будуть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достойним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конкурентом на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Європейському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 </a:t>
            </a:r>
            <a:r>
              <a:rPr lang="ru-RU" sz="2400" b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вітовому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ринку.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Нащі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люди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найкращі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професіонали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своєї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справи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Я люблю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Україну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Я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вірю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що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все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зміниться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кращє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…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75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3096344"/>
          </a:xfrm>
        </p:spPr>
        <p:txBody>
          <a:bodyPr>
            <a:normAutofit fontScale="90000"/>
          </a:bodyPr>
          <a:lstStyle/>
          <a:p>
            <a:r>
              <a:rPr lang="uk-UA" sz="6700" b="1" i="1" dirty="0" smtClean="0">
                <a:solidFill>
                  <a:schemeClr val="accent2">
                    <a:lumMod val="50000"/>
                  </a:schemeClr>
                </a:solidFill>
              </a:rPr>
              <a:t>Дякую за увагу!</a:t>
            </a:r>
            <a:br>
              <a:rPr lang="uk-UA" sz="6700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розробила студентка групи 5ХТв</a:t>
            </a:r>
            <a:br>
              <a:rPr lang="uk-UA" dirty="0" smtClean="0"/>
            </a:br>
            <a:r>
              <a:rPr lang="uk-UA" dirty="0" smtClean="0"/>
              <a:t>Ярцева  Тетяна Андріївна</a:t>
            </a:r>
            <a:br>
              <a:rPr lang="uk-UA" dirty="0" smtClean="0"/>
            </a:br>
            <a:r>
              <a:rPr lang="uk-UA" dirty="0" smtClean="0"/>
              <a:t>Керівник – Мамай Ольга Іванівна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67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29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1620" y="2924944"/>
            <a:ext cx="6840760" cy="1368152"/>
          </a:xfrm>
        </p:spPr>
        <p:txBody>
          <a:bodyPr>
            <a:noAutofit/>
          </a:bodyPr>
          <a:lstStyle/>
          <a:p>
            <a:r>
              <a:rPr lang="uk-UA" sz="2400" dirty="0"/>
              <a:t>В Україні виноградарство та виноробство є однією з найважливіших галузей агропромислового комплексу. На підйомі свого розвитку виноградарська галузь перебувала у 1980 році.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ÐÐ°ÑÑÐ¸Ð½ÐºÐ¸ Ð¿Ð¾ Ð·Ð°Ð¿ÑÐ¾ÑÑ Ð²Ð¸Ð½Ð¾Ð³ÑÐ°Ð´Ð½Ð¸ÐºÐ¸ Ð² 19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335" y="188640"/>
            <a:ext cx="3691793" cy="24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Ð°ÑÑÐ¸Ð½ÐºÐ¸ Ð¿Ð¾ Ð·Ð°Ð¿ÑÐ¾ÑÑ Ð²Ð¸Ð½Ð¾Ð³ÑÐ°Ð´Ð½Ð¸ÐºÐ¸ Ð² 198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392835"/>
            <a:ext cx="3096344" cy="232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ÐÐ°ÑÑÐ¸Ð½ÐºÐ¸ Ð¿Ð¾ Ð·Ð°Ð¿ÑÐ¾ÑÑ Ð²Ð¸Ð½Ð¾Ð³ÑÐ°Ð´Ð½Ð¸ÐºÐ¸ Ð² 198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581128"/>
            <a:ext cx="2987551" cy="2133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995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²Ð¸Ð½Ð¾Ð³ÑÐ°Ð´ ÑÐ¾Ð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971600" y="2996952"/>
            <a:ext cx="7812868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За даними відділу розвитку садівництва, виноградарства та виноробства департаменту землеробства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Мінагрополітики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на 1 січня 2019 р. площа виноградних насаджень Україні склала 48,7 т. га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ÐÐ°ÑÑÐ¸Ð½ÐºÐ¸ Ð¿Ð¾ Ð·Ð°Ð¿ÑÐ¾ÑÑ Ð²Ð¸Ð½Ð¾Ð³ÑÐ°Ð´Ð½Ð¸Ðº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ÐÐ°ÑÑÐ¸Ð½ÐºÐ¸ Ð¿Ð¾ Ð·Ð°Ð¿ÑÐ¾ÑÑ Ð²Ð¸Ð½Ð¾Ð³ÑÐ°Ð´Ð½Ð¸ÐºÐ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034" y="178563"/>
            <a:ext cx="3818853" cy="253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ÐÐ°ÑÑÐ¸Ð½ÐºÐ¸ Ð¿Ð¾ Ð·Ð°Ð¿ÑÐ¾ÑÑ Ð²Ð¸Ð½Ð¾Ð³ÑÐ°Ð´Ð½Ð¸ÐºÐ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697" y="4613146"/>
            <a:ext cx="3744673" cy="1961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48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1405338"/>
              </p:ext>
            </p:extLst>
          </p:nvPr>
        </p:nvGraphicFramePr>
        <p:xfrm>
          <a:off x="1187624" y="2132856"/>
          <a:ext cx="6419056" cy="3773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788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²Ð¸Ð½Ð¾Ð³ÑÐ°Ð´ ÑÐ¾Ð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38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647008904"/>
              </p:ext>
            </p:extLst>
          </p:nvPr>
        </p:nvGraphicFramePr>
        <p:xfrm>
          <a:off x="1331640" y="1772816"/>
          <a:ext cx="7128792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1448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49080"/>
            <a:ext cx="8229600" cy="1143000"/>
          </a:xfrm>
        </p:spPr>
        <p:txBody>
          <a:bodyPr>
            <a:prstTxWarp prst="textArchUp">
              <a:avLst/>
            </a:prstTxWarp>
            <a:normAutofit fontScale="90000"/>
          </a:bodyPr>
          <a:lstStyle/>
          <a:p>
            <a:r>
              <a:rPr lang="uk-UA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Успішні винороби </a:t>
            </a:r>
            <a:r>
              <a:rPr lang="uk-UA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України</a:t>
            </a:r>
            <a:r>
              <a:rPr lang="uk-UA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uk-UA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907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²Ð¸Ð½Ð¾Ð³ÑÐ°Ð´ ÑÐ¾Ð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38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097" name="Рисунок 15" descr="Описание: https://i1.wp.com/uprom.info/wp-content/uploads/2019/02/v2.jpg?w=69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539" y="1052736"/>
            <a:ext cx="2215902" cy="1547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043608" y="2983715"/>
            <a:ext cx="748883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Виноробне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господарство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князя Н.П.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Трубецького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1" name="Picture 5" descr="ÐÐ°ÑÑÐ¸Ð½ÐºÐ¸ Ð¿Ð¾ Ð·Ð°Ð¿ÑÐ¾ÑÑ ÑÑÑÐ±ÐµÑÐºÐ¾Ð¹ Ð²Ð¸Ð½Ð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717032"/>
            <a:ext cx="3744416" cy="260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48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80928"/>
            <a:ext cx="6059016" cy="490066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Сімейна </a:t>
            </a:r>
            <a:r>
              <a:rPr lang="uk-UA" b="1" dirty="0"/>
              <a:t>виноробня “Курінь”</a:t>
            </a:r>
            <a:r>
              <a:rPr lang="uk-UA" dirty="0"/>
              <a:t> </a:t>
            </a:r>
            <a:endParaRPr lang="ru-RU" dirty="0"/>
          </a:p>
        </p:txBody>
      </p:sp>
      <p:pic>
        <p:nvPicPr>
          <p:cNvPr id="1026" name="Picture 2" descr="ÐÐ°ÑÑÐ¸Ð½ÐºÐ¸ Ð¿Ð¾ Ð·Ð°Ð¿ÑÐ¾ÑÑ ÐºÑÑÑÐ½Ñ Ð²Ð¸Ð½Ð¾Ð´ÐµÐ»ÑÐ½Ñ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856" y="476672"/>
            <a:ext cx="2566288" cy="18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Ð°ÑÑÐ¸Ð½ÐºÐ¸ Ð¿Ð¾ Ð·Ð°Ð¿ÑÐ¾ÑÑ ÐºÑÑÑÐ½Ñ Ð²Ð¸Ð½Ð¾Ð´ÐµÐ»ÑÐ½Ñ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384" y="4138527"/>
            <a:ext cx="4517232" cy="225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07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²Ð¸Ð½Ð¾Ð³ÑÐ°Ð´ ÑÐ¾Ð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043608" y="2983715"/>
            <a:ext cx="748883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/>
              <a:t> </a:t>
            </a:r>
            <a:r>
              <a:rPr lang="ru-RU" sz="2400" b="1" dirty="0" err="1"/>
              <a:t>Виноробний</a:t>
            </a:r>
            <a:r>
              <a:rPr lang="ru-RU" sz="2400" b="1" dirty="0"/>
              <a:t> комплекс </a:t>
            </a:r>
            <a:r>
              <a:rPr lang="ru-RU" sz="2400" b="1" dirty="0"/>
              <a:t> </a:t>
            </a:r>
            <a:r>
              <a:rPr lang="ru-RU" sz="2400" b="1" dirty="0" smtClean="0"/>
              <a:t>«Шато. </a:t>
            </a:r>
            <a:r>
              <a:rPr lang="ru-RU" sz="2400" b="1" dirty="0" err="1" smtClean="0"/>
              <a:t>Чизай</a:t>
            </a:r>
            <a:r>
              <a:rPr lang="ru-RU" sz="2400" b="1" dirty="0" smtClean="0"/>
              <a:t>»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2" descr="ÐÐ°ÑÑÐ¸Ð½ÐºÐ¸ Ð¿Ð¾ Ð·Ð°Ð¿ÑÐ¾ÑÑ 3. ÐÐ¸Ð½Ð¾ÑÐ¾Ð±Ð½Ð¸Ð¹ ÐºÐ¾Ð¼Ð¿Ð»ÐµÐºÑ âÐ¨Ð°ÑÐ¾ âÐ§Ð¸Ð·Ð°Ð¹â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ÐÐ°ÑÑÐ¸Ð½ÐºÐ¸ Ð¿Ð¾ Ð·Ð°Ð¿ÑÐ¾ÑÑ 3. ÐÐ¸Ð½Ð¾ÑÐ¾Ð±Ð½Ð¸Ð¹ ÐºÐ¾Ð¼Ð¿Ð»ÐµÐºÑ âÐ¨Ð°ÑÐ¾ âÐ§Ð¸Ð·Ð°Ð¹â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ÐÐ°ÑÑÐ¸Ð½ÐºÐ¸ Ð¿Ð¾ Ð·Ð°Ð¿ÑÐ¾ÑÑ 3. ÐÐ¸Ð½Ð¾ÑÐ¾Ð±Ð½Ð¸Ð¹ ÐºÐ¾Ð¼Ð¿Ð»ÐµÐºÑ âÐ¨Ð°ÑÐ¾ âÐ§Ð¸Ð·Ð°Ð¹â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717032"/>
            <a:ext cx="4274832" cy="273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ÐÐ°ÑÑÐ¸Ð½ÐºÐ¸ Ð¿Ð¾ Ð·Ð°Ð¿ÑÐ¾ÑÑ 3. ÐÐ¸Ð½Ð¾ÑÐ¾Ð±Ð½Ð¸Ð¹ ÐºÐ¾Ð¼Ð¿Ð»ÐµÐºÑ âÐ¨Ð°ÑÐ¾ âÐ§Ð¸Ð·Ð°Ð¹â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47637"/>
            <a:ext cx="3071087" cy="214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775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176</Words>
  <Application>Microsoft Office PowerPoint</Application>
  <PresentationFormat>Экран (4:3)</PresentationFormat>
  <Paragraphs>19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В Україні виноградарство та виноробство є однією з найважливіших галузей агропромислового комплексу. На підйомі свого розвитку виноградарська галузь перебувала у 1980 році. </vt:lpstr>
      <vt:lpstr>Презентация PowerPoint</vt:lpstr>
      <vt:lpstr>Презентация PowerPoint</vt:lpstr>
      <vt:lpstr>Презентация PowerPoint</vt:lpstr>
      <vt:lpstr>Успішні винороби України </vt:lpstr>
      <vt:lpstr>Презентация PowerPoint</vt:lpstr>
      <vt:lpstr>Сімейна виноробня “Курінь” </vt:lpstr>
      <vt:lpstr>Презентация PowerPoint</vt:lpstr>
      <vt:lpstr>Виноробня «Бейкуш»</vt:lpstr>
      <vt:lpstr>Презентация PowerPoint</vt:lpstr>
      <vt:lpstr>Виноробня «Вина Гулієвих» </vt:lpstr>
      <vt:lpstr>Презентация PowerPoint</vt:lpstr>
      <vt:lpstr>Дякую за увагу!  розробила студентка групи 5ХТв Ярцева  Тетяна Андріївна Керівник – Мамай Ольга Іванівна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Таня</dc:creator>
  <cp:lastModifiedBy>Таня</cp:lastModifiedBy>
  <cp:revision>9</cp:revision>
  <dcterms:created xsi:type="dcterms:W3CDTF">2019-09-09T14:52:22Z</dcterms:created>
  <dcterms:modified xsi:type="dcterms:W3CDTF">2019-09-10T18:15:11Z</dcterms:modified>
</cp:coreProperties>
</file>