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6" r:id="rId3"/>
    <p:sldId id="277" r:id="rId4"/>
    <p:sldId id="278" r:id="rId5"/>
    <p:sldId id="27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9" r:id="rId15"/>
    <p:sldId id="267" r:id="rId16"/>
    <p:sldId id="268" r:id="rId17"/>
    <p:sldId id="270" r:id="rId18"/>
    <p:sldId id="271" r:id="rId19"/>
    <p:sldId id="272" r:id="rId20"/>
    <p:sldId id="273" r:id="rId21"/>
    <p:sldId id="280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12" autoAdjust="0"/>
    <p:restoredTop sz="94660"/>
  </p:normalViewPr>
  <p:slideViewPr>
    <p:cSldViewPr snapToGrid="0">
      <p:cViewPr varScale="1">
        <p:scale>
          <a:sx n="86" d="100"/>
          <a:sy n="86" d="100"/>
        </p:scale>
        <p:origin x="-96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060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250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110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976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260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79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13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774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273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879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123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BE275-203D-4863-86EC-6BD94F1072E7}" type="datetimeFigureOut">
              <a:rPr lang="ru-RU" smtClean="0"/>
              <a:t>01.05.2016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B6DB9-F6D5-46AE-A6AE-A4A91DA9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028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4695" y="2342181"/>
            <a:ext cx="11727305" cy="1384995"/>
          </a:xfrm>
          <a:prstGeom prst="rect">
            <a:avLst/>
          </a:prstGeom>
          <a:noFill/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Ризик</a:t>
            </a:r>
            <a:r>
              <a:rPr lang="uk-UA" sz="4400" b="1" dirty="0" smtClean="0">
                <a:solidFill>
                  <a:schemeClr val="bg1"/>
                </a:solidFill>
              </a:rPr>
              <a:t> – це кількісна оцінка небезпеки</a:t>
            </a:r>
            <a:r>
              <a:rPr lang="uk-UA" sz="4400" b="1" dirty="0" smtClean="0"/>
              <a:t>.</a:t>
            </a:r>
            <a:endParaRPr lang="ru-RU" sz="4400" b="1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662" y="3444526"/>
            <a:ext cx="5765387" cy="324303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974" y="3023461"/>
            <a:ext cx="2755900" cy="2755900"/>
          </a:xfrm>
          <a:prstGeom prst="rect">
            <a:avLst/>
          </a:prstGeom>
          <a:effectLst>
            <a:glow>
              <a:schemeClr val="accent1">
                <a:alpha val="7000"/>
              </a:schemeClr>
            </a:glow>
            <a:outerShdw blurRad="762000" dir="1680000" sx="103000" sy="103000" algn="ctr" rotWithShape="0">
              <a:schemeClr val="tx1">
                <a:alpha val="0"/>
              </a:schemeClr>
            </a:outerShdw>
            <a:reflection endPos="0" dir="5400000" sy="-100000" algn="bl" rotWithShape="0"/>
            <a:softEdge rad="7874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81" y="3849742"/>
            <a:ext cx="3708595" cy="3158358"/>
          </a:xfrm>
          <a:prstGeom prst="rect">
            <a:avLst/>
          </a:prstGeom>
          <a:effectLst>
            <a:softEdge rad="5207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767" y="3681046"/>
            <a:ext cx="5083126" cy="3176954"/>
          </a:xfrm>
          <a:prstGeom prst="rect">
            <a:avLst/>
          </a:prstGeom>
          <a:effectLst>
            <a:softEdge rad="609600"/>
          </a:effectLst>
        </p:spPr>
      </p:pic>
    </p:spTree>
    <p:extLst>
      <p:ext uri="{BB962C8B-B14F-4D97-AF65-F5344CB8AC3E}">
        <p14:creationId xmlns:p14="http://schemas.microsoft.com/office/powerpoint/2010/main" val="274460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" y="4704493"/>
            <a:ext cx="11830929" cy="181588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err="1">
                <a:solidFill>
                  <a:schemeClr val="bg1"/>
                </a:solidFill>
              </a:rPr>
              <a:t>Соціально-політичний</a:t>
            </a:r>
            <a:r>
              <a:rPr lang="ru-RU" sz="2800" b="1" i="1" dirty="0">
                <a:solidFill>
                  <a:schemeClr val="bg1"/>
                </a:solidFill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</a:rPr>
              <a:t>ризик</a:t>
            </a:r>
            <a:r>
              <a:rPr lang="ru-RU" sz="2800" b="1" dirty="0">
                <a:solidFill>
                  <a:schemeClr val="bg1"/>
                </a:solidFill>
              </a:rPr>
              <a:t> – </a:t>
            </a:r>
            <a:r>
              <a:rPr lang="ru-RU" sz="2800" b="1" dirty="0" err="1">
                <a:solidFill>
                  <a:schemeClr val="bg1"/>
                </a:solidFill>
              </a:rPr>
              <a:t>ймовірність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виникнення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негативної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події</a:t>
            </a:r>
            <a:r>
              <a:rPr lang="ru-RU" sz="2800" b="1" dirty="0">
                <a:solidFill>
                  <a:schemeClr val="bg1"/>
                </a:solidFill>
              </a:rPr>
              <a:t>, </a:t>
            </a:r>
            <a:r>
              <a:rPr lang="ru-RU" sz="2800" b="1" dirty="0" err="1">
                <a:solidFill>
                  <a:schemeClr val="bg1"/>
                </a:solidFill>
              </a:rPr>
              <a:t>пов'язаної</a:t>
            </a:r>
            <a:r>
              <a:rPr lang="ru-RU" sz="2800" b="1" dirty="0">
                <a:solidFill>
                  <a:schemeClr val="bg1"/>
                </a:solidFill>
              </a:rPr>
              <a:t> з </a:t>
            </a:r>
            <a:r>
              <a:rPr lang="ru-RU" sz="2800" b="1" dirty="0" err="1">
                <a:solidFill>
                  <a:schemeClr val="bg1"/>
                </a:solidFill>
              </a:rPr>
              <a:t>терористичними</a:t>
            </a:r>
            <a:r>
              <a:rPr lang="ru-RU" sz="2800" b="1" dirty="0">
                <a:solidFill>
                  <a:schemeClr val="bg1"/>
                </a:solidFill>
              </a:rPr>
              <a:t> актами, </a:t>
            </a:r>
            <a:r>
              <a:rPr lang="ru-RU" sz="2800" b="1" dirty="0" err="1">
                <a:solidFill>
                  <a:schemeClr val="bg1"/>
                </a:solidFill>
              </a:rPr>
              <a:t>військовими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конфліктами</a:t>
            </a:r>
            <a:r>
              <a:rPr lang="ru-RU" sz="2800" b="1" dirty="0">
                <a:solidFill>
                  <a:schemeClr val="bg1"/>
                </a:solidFill>
              </a:rPr>
              <a:t>, </a:t>
            </a:r>
            <a:r>
              <a:rPr lang="ru-RU" sz="2800" b="1" dirty="0" err="1">
                <a:solidFill>
                  <a:schemeClr val="bg1"/>
                </a:solidFill>
              </a:rPr>
              <a:t>антиконституційними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чи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злочинними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діями</a:t>
            </a:r>
            <a:r>
              <a:rPr lang="ru-RU" sz="2800" b="1" dirty="0">
                <a:solidFill>
                  <a:schemeClr val="bg1"/>
                </a:solidFill>
              </a:rPr>
              <a:t> і </a:t>
            </a:r>
            <a:r>
              <a:rPr lang="ru-RU" sz="2800" b="1" dirty="0" err="1">
                <a:solidFill>
                  <a:schemeClr val="bg1"/>
                </a:solidFill>
              </a:rPr>
              <a:t>можливих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збитків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від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неї</a:t>
            </a:r>
            <a:r>
              <a:rPr lang="ru-RU" sz="2800" b="1" dirty="0">
                <a:solidFill>
                  <a:schemeClr val="bg1"/>
                </a:solidFill>
              </a:rPr>
              <a:t> (за </a:t>
            </a:r>
            <a:r>
              <a:rPr lang="ru-RU" sz="2800" b="1" dirty="0" err="1">
                <a:solidFill>
                  <a:schemeClr val="bg1"/>
                </a:solidFill>
              </a:rPr>
              <a:t>певний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період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часу</a:t>
            </a:r>
            <a:r>
              <a:rPr lang="ru-RU" sz="2800" dirty="0"/>
              <a:t>)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6552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610" y="3249638"/>
            <a:ext cx="7948246" cy="34778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err="1"/>
              <a:t>Кількісна</a:t>
            </a:r>
            <a:r>
              <a:rPr lang="ru-RU" sz="4400" b="1" dirty="0"/>
              <a:t> </a:t>
            </a:r>
            <a:r>
              <a:rPr lang="ru-RU" sz="4400" b="1" dirty="0" err="1"/>
              <a:t>оцінка</a:t>
            </a:r>
            <a:r>
              <a:rPr lang="ru-RU" sz="4400" b="1" dirty="0"/>
              <a:t> </a:t>
            </a:r>
            <a:r>
              <a:rPr lang="ru-RU" sz="4400" b="1" dirty="0" err="1"/>
              <a:t>ризику</a:t>
            </a:r>
            <a:r>
              <a:rPr lang="ru-RU" sz="4400" b="1" dirty="0"/>
              <a:t> - </a:t>
            </a:r>
            <a:r>
              <a:rPr lang="ru-RU" sz="4400" b="1" dirty="0" err="1"/>
              <a:t>це</a:t>
            </a:r>
            <a:r>
              <a:rPr lang="ru-RU" sz="4400" b="1" dirty="0"/>
              <a:t> </a:t>
            </a:r>
            <a:r>
              <a:rPr lang="ru-RU" sz="4400" b="1" dirty="0" err="1"/>
              <a:t>відношення</a:t>
            </a:r>
            <a:r>
              <a:rPr lang="ru-RU" sz="4400" b="1" dirty="0"/>
              <a:t> </a:t>
            </a:r>
            <a:r>
              <a:rPr lang="ru-RU" sz="4400" b="1" dirty="0" err="1"/>
              <a:t>кількості</a:t>
            </a:r>
            <a:r>
              <a:rPr lang="ru-RU" sz="4400" b="1" dirty="0"/>
              <a:t> тих </a:t>
            </a:r>
            <a:r>
              <a:rPr lang="ru-RU" sz="4400" b="1" dirty="0" err="1"/>
              <a:t>чи</a:t>
            </a:r>
            <a:r>
              <a:rPr lang="ru-RU" sz="4400" b="1" dirty="0"/>
              <a:t> </a:t>
            </a:r>
            <a:r>
              <a:rPr lang="ru-RU" sz="4400" b="1" dirty="0" err="1"/>
              <a:t>інших</a:t>
            </a:r>
            <a:r>
              <a:rPr lang="ru-RU" sz="4400" b="1" dirty="0"/>
              <a:t> </a:t>
            </a:r>
            <a:r>
              <a:rPr lang="ru-RU" sz="4400" b="1" dirty="0" err="1"/>
              <a:t>несприятливих</a:t>
            </a:r>
            <a:r>
              <a:rPr lang="ru-RU" sz="4400" b="1" dirty="0"/>
              <a:t> </a:t>
            </a:r>
            <a:r>
              <a:rPr lang="ru-RU" sz="4400" b="1" dirty="0" err="1"/>
              <a:t>наслідків</a:t>
            </a:r>
            <a:r>
              <a:rPr lang="ru-RU" sz="4400" b="1" dirty="0"/>
              <a:t> </a:t>
            </a:r>
            <a:r>
              <a:rPr lang="ru-RU" sz="4400" b="1" dirty="0" err="1"/>
              <a:t>їх</a:t>
            </a:r>
            <a:r>
              <a:rPr lang="ru-RU" sz="4400" b="1" dirty="0"/>
              <a:t> </a:t>
            </a:r>
            <a:r>
              <a:rPr lang="ru-RU" sz="4400" b="1" dirty="0" err="1"/>
              <a:t>можливого</a:t>
            </a:r>
            <a:r>
              <a:rPr lang="ru-RU" sz="4400" b="1" dirty="0"/>
              <a:t> числу за </a:t>
            </a:r>
            <a:r>
              <a:rPr lang="ru-RU" sz="4400" b="1" dirty="0" err="1"/>
              <a:t>певний</a:t>
            </a:r>
            <a:r>
              <a:rPr lang="ru-RU" sz="4400" b="1" dirty="0"/>
              <a:t> </a:t>
            </a:r>
            <a:r>
              <a:rPr lang="ru-RU" sz="4400" b="1" dirty="0" err="1"/>
              <a:t>період</a:t>
            </a:r>
            <a:r>
              <a:rPr lang="ru-RU" sz="4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571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encrypted-tbn2.gstatic.com/images?q=tbn:ANd9GcRHuKXKlOpnwPXPCMkMB4xU6tsYTZBu4FuvPdBdoVACRbFp_8PGY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65" y="259623"/>
            <a:ext cx="10381957" cy="387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telegraf.com.ua/files/2014/02/p_5124398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303" y="3657600"/>
            <a:ext cx="6400797" cy="3200399"/>
          </a:xfrm>
          <a:prstGeom prst="rect">
            <a:avLst/>
          </a:prstGeom>
          <a:noFill/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99" y="3735229"/>
            <a:ext cx="3922844" cy="334082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6030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2880" y="3235570"/>
            <a:ext cx="11760591" cy="3477875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err="1"/>
              <a:t>Сучасний</a:t>
            </a:r>
            <a:r>
              <a:rPr lang="ru-RU" sz="4400" b="1" dirty="0"/>
              <a:t> </a:t>
            </a:r>
            <a:r>
              <a:rPr lang="ru-RU" sz="4400" b="1" dirty="0" err="1"/>
              <a:t>світ</a:t>
            </a:r>
            <a:r>
              <a:rPr lang="ru-RU" sz="4400" b="1" dirty="0"/>
              <a:t> </a:t>
            </a:r>
            <a:r>
              <a:rPr lang="ru-RU" sz="4400" b="1" dirty="0" err="1"/>
              <a:t>відкинув</a:t>
            </a:r>
            <a:r>
              <a:rPr lang="ru-RU" sz="4400" b="1" dirty="0"/>
              <a:t> </a:t>
            </a:r>
            <a:r>
              <a:rPr lang="ru-RU" sz="4400" b="1" dirty="0" err="1"/>
              <a:t>концепцію</a:t>
            </a:r>
            <a:r>
              <a:rPr lang="ru-RU" sz="4400" b="1" dirty="0"/>
              <a:t> </a:t>
            </a:r>
            <a:r>
              <a:rPr lang="ru-RU" sz="4400" b="1" dirty="0" err="1"/>
              <a:t>абсолютної</a:t>
            </a:r>
            <a:r>
              <a:rPr lang="ru-RU" sz="4400" b="1" dirty="0"/>
              <a:t> </a:t>
            </a:r>
            <a:r>
              <a:rPr lang="ru-RU" sz="4400" b="1" dirty="0" err="1"/>
              <a:t>безпеки</a:t>
            </a:r>
            <a:r>
              <a:rPr lang="ru-RU" sz="4400" b="1" dirty="0"/>
              <a:t> і </a:t>
            </a:r>
            <a:r>
              <a:rPr lang="ru-RU" sz="4400" b="1" dirty="0" err="1"/>
              <a:t>прийшов</a:t>
            </a:r>
            <a:r>
              <a:rPr lang="ru-RU" sz="4400" b="1" dirty="0"/>
              <a:t> до </a:t>
            </a:r>
            <a:r>
              <a:rPr lang="ru-RU" sz="4400" b="1" dirty="0" err="1"/>
              <a:t>концепції</a:t>
            </a:r>
            <a:r>
              <a:rPr lang="ru-RU" sz="4400" b="1" dirty="0"/>
              <a:t> </a:t>
            </a:r>
            <a:r>
              <a:rPr lang="ru-RU" sz="4400" b="1" dirty="0" err="1"/>
              <a:t>прийнятного</a:t>
            </a:r>
            <a:r>
              <a:rPr lang="ru-RU" sz="4400" b="1" dirty="0"/>
              <a:t> (допустимого) </a:t>
            </a:r>
            <a:r>
              <a:rPr lang="ru-RU" sz="4400" b="1" dirty="0" err="1"/>
              <a:t>ризику</a:t>
            </a:r>
            <a:r>
              <a:rPr lang="ru-RU" sz="4400" b="1" dirty="0"/>
              <a:t>, </a:t>
            </a:r>
            <a:r>
              <a:rPr lang="ru-RU" sz="4400" b="1" dirty="0" err="1"/>
              <a:t>сутність</a:t>
            </a:r>
            <a:r>
              <a:rPr lang="ru-RU" sz="4400" b="1" dirty="0"/>
              <a:t> </a:t>
            </a:r>
            <a:r>
              <a:rPr lang="ru-RU" sz="4400" b="1" dirty="0" err="1"/>
              <a:t>якої</a:t>
            </a:r>
            <a:r>
              <a:rPr lang="ru-RU" sz="4400" b="1" dirty="0"/>
              <a:t> у </a:t>
            </a:r>
            <a:r>
              <a:rPr lang="ru-RU" sz="4400" b="1" dirty="0" err="1"/>
              <a:t>прагненні</a:t>
            </a:r>
            <a:r>
              <a:rPr lang="ru-RU" sz="4400" b="1" dirty="0"/>
              <a:t> до </a:t>
            </a:r>
            <a:r>
              <a:rPr lang="ru-RU" sz="4400" b="1" dirty="0" err="1"/>
              <a:t>такої</a:t>
            </a:r>
            <a:r>
              <a:rPr lang="ru-RU" sz="4400" b="1" dirty="0"/>
              <a:t> </a:t>
            </a:r>
            <a:r>
              <a:rPr lang="ru-RU" sz="4400" b="1" dirty="0" err="1"/>
              <a:t>безпеки</a:t>
            </a:r>
            <a:r>
              <a:rPr lang="ru-RU" sz="4400" b="1" dirty="0"/>
              <a:t>, яку </a:t>
            </a:r>
            <a:r>
              <a:rPr lang="ru-RU" sz="4400" b="1" dirty="0" err="1"/>
              <a:t>приймає</a:t>
            </a:r>
            <a:r>
              <a:rPr lang="ru-RU" sz="4400" b="1" dirty="0"/>
              <a:t> </a:t>
            </a:r>
            <a:r>
              <a:rPr lang="ru-RU" sz="4400" b="1" dirty="0" err="1"/>
              <a:t>суспільство</a:t>
            </a:r>
            <a:r>
              <a:rPr lang="ru-RU" sz="4400" b="1" dirty="0"/>
              <a:t> у </a:t>
            </a:r>
            <a:r>
              <a:rPr lang="ru-RU" sz="4400" b="1" dirty="0" err="1"/>
              <a:t>даний</a:t>
            </a:r>
            <a:r>
              <a:rPr lang="ru-RU" sz="4400" b="1" dirty="0"/>
              <a:t> </a:t>
            </a:r>
            <a:r>
              <a:rPr lang="ru-RU" sz="4400" b="1" dirty="0" err="1"/>
              <a:t>період</a:t>
            </a:r>
            <a:r>
              <a:rPr lang="ru-RU" sz="4400" b="1" dirty="0"/>
              <a:t> часу.</a:t>
            </a:r>
          </a:p>
        </p:txBody>
      </p:sp>
    </p:spTree>
    <p:extLst>
      <p:ext uri="{BB962C8B-B14F-4D97-AF65-F5344CB8AC3E}">
        <p14:creationId xmlns:p14="http://schemas.microsoft.com/office/powerpoint/2010/main" val="185759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76049" y="914400"/>
            <a:ext cx="4937759" cy="55092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400" dirty="0" err="1"/>
              <a:t>Знехтуваний</a:t>
            </a:r>
            <a:r>
              <a:rPr lang="ru-RU" sz="4400" dirty="0"/>
              <a:t> </a:t>
            </a:r>
            <a:r>
              <a:rPr lang="ru-RU" sz="4400" dirty="0" err="1"/>
              <a:t>ризик</a:t>
            </a:r>
            <a:r>
              <a:rPr lang="ru-RU" sz="4400" dirty="0"/>
              <a:t> </a:t>
            </a:r>
            <a:r>
              <a:rPr lang="ru-RU" sz="4400" dirty="0" err="1"/>
              <a:t>має</a:t>
            </a:r>
            <a:r>
              <a:rPr lang="ru-RU" sz="4400" dirty="0"/>
              <a:t> </a:t>
            </a:r>
            <a:r>
              <a:rPr lang="ru-RU" sz="4400" dirty="0" err="1"/>
              <a:t>настільки</a:t>
            </a:r>
            <a:r>
              <a:rPr lang="ru-RU" sz="4400" dirty="0"/>
              <a:t> </a:t>
            </a:r>
            <a:r>
              <a:rPr lang="ru-RU" sz="4400" dirty="0" err="1"/>
              <a:t>малий</a:t>
            </a:r>
            <a:r>
              <a:rPr lang="ru-RU" sz="4400" dirty="0"/>
              <a:t> </a:t>
            </a:r>
            <a:r>
              <a:rPr lang="ru-RU" sz="4400" dirty="0" err="1"/>
              <a:t>рівень</a:t>
            </a:r>
            <a:r>
              <a:rPr lang="ru-RU" sz="4400" dirty="0"/>
              <a:t>, </a:t>
            </a:r>
            <a:r>
              <a:rPr lang="ru-RU" sz="4400" dirty="0" err="1"/>
              <a:t>що</a:t>
            </a:r>
            <a:r>
              <a:rPr lang="ru-RU" sz="4400" dirty="0"/>
              <a:t> </a:t>
            </a:r>
            <a:r>
              <a:rPr lang="ru-RU" sz="4400" dirty="0" err="1"/>
              <a:t>він</a:t>
            </a:r>
            <a:r>
              <a:rPr lang="ru-RU" sz="4400" dirty="0"/>
              <a:t> </a:t>
            </a:r>
            <a:r>
              <a:rPr lang="ru-RU" sz="4400" dirty="0" err="1"/>
              <a:t>перебуває</a:t>
            </a:r>
            <a:r>
              <a:rPr lang="ru-RU" sz="4400" dirty="0"/>
              <a:t> в межах </a:t>
            </a:r>
            <a:r>
              <a:rPr lang="ru-RU" sz="4400" dirty="0" err="1"/>
              <a:t>допустимих</a:t>
            </a:r>
            <a:r>
              <a:rPr lang="ru-RU" sz="4400" dirty="0"/>
              <a:t> </a:t>
            </a:r>
            <a:r>
              <a:rPr lang="ru-RU" sz="4400" dirty="0" err="1"/>
              <a:t>відхилень</a:t>
            </a:r>
            <a:r>
              <a:rPr lang="ru-RU" sz="4400" dirty="0"/>
              <a:t> природного (фонового) </a:t>
            </a:r>
            <a:r>
              <a:rPr lang="ru-RU" sz="4400" dirty="0" err="1"/>
              <a:t>рівня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2351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3212" y="365759"/>
            <a:ext cx="10607040" cy="1569660"/>
          </a:xfrm>
          <a:prstGeom prst="rect">
            <a:avLst/>
          </a:prstGeom>
          <a:solidFill>
            <a:schemeClr val="bg1">
              <a:lumMod val="85000"/>
              <a:alpha val="78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err="1"/>
              <a:t>Гранично</a:t>
            </a:r>
            <a:r>
              <a:rPr lang="ru-RU" sz="3200" b="1" dirty="0"/>
              <a:t> </a:t>
            </a:r>
            <a:r>
              <a:rPr lang="ru-RU" sz="3200" b="1" dirty="0" err="1"/>
              <a:t>допустимий</a:t>
            </a:r>
            <a:r>
              <a:rPr lang="ru-RU" sz="3200" b="1" dirty="0"/>
              <a:t> </a:t>
            </a:r>
            <a:r>
              <a:rPr lang="ru-RU" sz="3200" b="1" dirty="0" err="1"/>
              <a:t>ризик</a:t>
            </a:r>
            <a:r>
              <a:rPr lang="ru-RU" sz="3200" b="1" dirty="0"/>
              <a:t> — </a:t>
            </a:r>
            <a:r>
              <a:rPr lang="ru-RU" sz="3200" b="1" dirty="0" err="1"/>
              <a:t>це</a:t>
            </a:r>
            <a:r>
              <a:rPr lang="ru-RU" sz="3200" b="1" dirty="0"/>
              <a:t> </a:t>
            </a:r>
            <a:r>
              <a:rPr lang="ru-RU" sz="3200" b="1" dirty="0" err="1"/>
              <a:t>максимальний</a:t>
            </a:r>
            <a:r>
              <a:rPr lang="ru-RU" sz="3200" b="1" dirty="0"/>
              <a:t> </a:t>
            </a:r>
            <a:r>
              <a:rPr lang="ru-RU" sz="3200" b="1" dirty="0" err="1"/>
              <a:t>ризик</a:t>
            </a:r>
            <a:r>
              <a:rPr lang="ru-RU" sz="3200" b="1" dirty="0"/>
              <a:t>, </a:t>
            </a:r>
            <a:r>
              <a:rPr lang="ru-RU" sz="3200" b="1" dirty="0" err="1"/>
              <a:t>який</a:t>
            </a:r>
            <a:r>
              <a:rPr lang="ru-RU" sz="3200" b="1" dirty="0"/>
              <a:t> не повинен </a:t>
            </a:r>
            <a:r>
              <a:rPr lang="ru-RU" sz="3200" b="1" dirty="0" err="1"/>
              <a:t>перевищуватись</a:t>
            </a:r>
            <a:r>
              <a:rPr lang="ru-RU" sz="3200" b="1" dirty="0"/>
              <a:t>, </a:t>
            </a:r>
            <a:r>
              <a:rPr lang="ru-RU" sz="3200" b="1" dirty="0" err="1"/>
              <a:t>незважаючи</a:t>
            </a:r>
            <a:r>
              <a:rPr lang="ru-RU" sz="3200" b="1" dirty="0"/>
              <a:t> на </a:t>
            </a:r>
            <a:r>
              <a:rPr lang="ru-RU" sz="3200" b="1" dirty="0" err="1"/>
              <a:t>очікуваний</a:t>
            </a:r>
            <a:r>
              <a:rPr lang="ru-RU" sz="3200" b="1" dirty="0"/>
              <a:t> результат.</a:t>
            </a:r>
          </a:p>
        </p:txBody>
      </p:sp>
    </p:spTree>
    <p:extLst>
      <p:ext uri="{BB962C8B-B14F-4D97-AF65-F5344CB8AC3E}">
        <p14:creationId xmlns:p14="http://schemas.microsoft.com/office/powerpoint/2010/main" val="71495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7285" y="4825219"/>
            <a:ext cx="10536701" cy="1754326"/>
          </a:xfrm>
          <a:prstGeom prst="rect">
            <a:avLst/>
          </a:prstGeom>
          <a:solidFill>
            <a:schemeClr val="bg1">
              <a:alpha val="82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b="1" dirty="0" err="1"/>
              <a:t>Надмірний</a:t>
            </a:r>
            <a:r>
              <a:rPr lang="ru-RU" sz="3600" b="1" dirty="0"/>
              <a:t> </a:t>
            </a:r>
            <a:r>
              <a:rPr lang="ru-RU" sz="3600" b="1" dirty="0" err="1"/>
              <a:t>ризик</a:t>
            </a:r>
            <a:r>
              <a:rPr lang="ru-RU" sz="3600" b="1" dirty="0"/>
              <a:t> </a:t>
            </a:r>
            <a:r>
              <a:rPr lang="ru-RU" sz="3600" b="1" dirty="0" err="1"/>
              <a:t>характеризується</a:t>
            </a:r>
            <a:r>
              <a:rPr lang="ru-RU" sz="3600" b="1" dirty="0"/>
              <a:t> </a:t>
            </a:r>
            <a:r>
              <a:rPr lang="ru-RU" sz="3600" b="1" dirty="0" err="1"/>
              <a:t>виключно</a:t>
            </a:r>
            <a:r>
              <a:rPr lang="ru-RU" sz="3600" b="1" dirty="0"/>
              <a:t> </a:t>
            </a:r>
            <a:r>
              <a:rPr lang="ru-RU" sz="3600" b="1" dirty="0" err="1"/>
              <a:t>високим</a:t>
            </a:r>
            <a:r>
              <a:rPr lang="ru-RU" sz="3600" b="1" dirty="0"/>
              <a:t> </a:t>
            </a:r>
            <a:r>
              <a:rPr lang="ru-RU" sz="3600" b="1" dirty="0" err="1"/>
              <a:t>рівнем</a:t>
            </a:r>
            <a:r>
              <a:rPr lang="ru-RU" sz="3600" b="1" dirty="0"/>
              <a:t>, </a:t>
            </a:r>
            <a:r>
              <a:rPr lang="ru-RU" sz="3600" b="1" dirty="0" err="1"/>
              <a:t>який</a:t>
            </a:r>
            <a:r>
              <a:rPr lang="ru-RU" sz="3600" b="1" dirty="0"/>
              <a:t> у </a:t>
            </a:r>
            <a:r>
              <a:rPr lang="ru-RU" sz="3600" b="1" dirty="0" err="1"/>
              <a:t>переважній</a:t>
            </a:r>
            <a:r>
              <a:rPr lang="ru-RU" sz="3600" b="1" dirty="0"/>
              <a:t> </a:t>
            </a:r>
            <a:r>
              <a:rPr lang="ru-RU" sz="3600" b="1" dirty="0" err="1"/>
              <a:t>більшості</a:t>
            </a:r>
            <a:r>
              <a:rPr lang="ru-RU" sz="3600" b="1" dirty="0"/>
              <a:t> </a:t>
            </a:r>
            <a:r>
              <a:rPr lang="ru-RU" sz="3600" b="1" dirty="0" err="1"/>
              <a:t>випадків</a:t>
            </a:r>
            <a:r>
              <a:rPr lang="ru-RU" sz="3600" b="1" dirty="0"/>
              <a:t> </a:t>
            </a:r>
            <a:r>
              <a:rPr lang="ru-RU" sz="3600" b="1" dirty="0" err="1"/>
              <a:t>призводить</a:t>
            </a:r>
            <a:r>
              <a:rPr lang="ru-RU" sz="3600" b="1" dirty="0"/>
              <a:t> до </a:t>
            </a:r>
            <a:r>
              <a:rPr lang="ru-RU" sz="3600" b="1" dirty="0" err="1"/>
              <a:t>негативних</a:t>
            </a:r>
            <a:r>
              <a:rPr lang="ru-RU" sz="3600" b="1" dirty="0"/>
              <a:t> </a:t>
            </a:r>
            <a:r>
              <a:rPr lang="ru-RU" sz="3600" b="1" dirty="0" err="1"/>
              <a:t>наслідків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56170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100" y="1730326"/>
            <a:ext cx="11338560" cy="33547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000" b="1" dirty="0"/>
              <a:t>За </a:t>
            </a:r>
            <a:r>
              <a:rPr lang="ru-RU" sz="4000" b="1" dirty="0" err="1"/>
              <a:t>критеріями</a:t>
            </a:r>
            <a:r>
              <a:rPr lang="ru-RU" sz="4000" b="1" dirty="0"/>
              <a:t> </a:t>
            </a:r>
            <a:r>
              <a:rPr lang="ru-RU" sz="4000" b="1" dirty="0" err="1"/>
              <a:t>суб’єкти</a:t>
            </a:r>
            <a:r>
              <a:rPr lang="ru-RU" sz="4000" b="1" dirty="0"/>
              <a:t> </a:t>
            </a:r>
            <a:r>
              <a:rPr lang="ru-RU" sz="4000" b="1" dirty="0" err="1"/>
              <a:t>господарської</a:t>
            </a:r>
            <a:r>
              <a:rPr lang="ru-RU" sz="4000" b="1" dirty="0"/>
              <a:t> </a:t>
            </a:r>
            <a:r>
              <a:rPr lang="ru-RU" sz="4000" b="1" dirty="0" err="1"/>
              <a:t>діяльності</a:t>
            </a:r>
            <a:r>
              <a:rPr lang="ru-RU" sz="4000" b="1" dirty="0"/>
              <a:t> </a:t>
            </a:r>
            <a:r>
              <a:rPr lang="ru-RU" sz="4000" b="1" dirty="0" err="1"/>
              <a:t>незалежно</a:t>
            </a:r>
            <a:r>
              <a:rPr lang="ru-RU" sz="4000" b="1" dirty="0"/>
              <a:t> </a:t>
            </a:r>
            <a:r>
              <a:rPr lang="ru-RU" sz="4000" b="1" dirty="0" err="1"/>
              <a:t>від</a:t>
            </a:r>
            <a:r>
              <a:rPr lang="ru-RU" sz="4000" b="1" dirty="0"/>
              <a:t> форм </a:t>
            </a:r>
            <a:r>
              <a:rPr lang="ru-RU" sz="4000" b="1" dirty="0" err="1"/>
              <a:t>власності</a:t>
            </a:r>
            <a:r>
              <a:rPr lang="ru-RU" sz="4000" b="1" dirty="0"/>
              <a:t> </a:t>
            </a:r>
            <a:r>
              <a:rPr lang="ru-RU" sz="4000" b="1" dirty="0" err="1"/>
              <a:t>розподіляються</a:t>
            </a:r>
            <a:r>
              <a:rPr lang="ru-RU" sz="4400" b="1" dirty="0"/>
              <a:t> </a:t>
            </a:r>
            <a:r>
              <a:rPr lang="ru-RU" sz="4400" b="1" i="1" u="sng" dirty="0"/>
              <a:t>за </a:t>
            </a:r>
            <a:r>
              <a:rPr lang="ru-RU" sz="4400" b="1" i="1" u="sng" dirty="0" err="1"/>
              <a:t>високим</a:t>
            </a:r>
            <a:r>
              <a:rPr lang="ru-RU" sz="4400" b="1" i="1" u="sng" dirty="0"/>
              <a:t>, </a:t>
            </a:r>
            <a:r>
              <a:rPr lang="ru-RU" sz="4400" b="1" i="1" u="sng" dirty="0" err="1"/>
              <a:t>середнім</a:t>
            </a:r>
            <a:r>
              <a:rPr lang="ru-RU" sz="4400" b="1" i="1" u="sng" dirty="0"/>
              <a:t> та </a:t>
            </a:r>
            <a:r>
              <a:rPr lang="ru-RU" sz="4400" b="1" i="1" u="sng" dirty="0" err="1"/>
              <a:t>незначним</a:t>
            </a:r>
            <a:r>
              <a:rPr lang="ru-RU" sz="4400" b="1" i="1" u="sng" dirty="0"/>
              <a:t> </a:t>
            </a:r>
            <a:r>
              <a:rPr lang="ru-RU" sz="4400" b="1" i="1" u="sng" dirty="0" err="1"/>
              <a:t>ступенем</a:t>
            </a:r>
            <a:r>
              <a:rPr lang="ru-RU" sz="4400" b="1" i="1" u="sng" dirty="0"/>
              <a:t> </a:t>
            </a:r>
            <a:r>
              <a:rPr lang="ru-RU" sz="4400" b="1" i="1" u="sng" dirty="0" err="1"/>
              <a:t>ризику</a:t>
            </a:r>
            <a:r>
              <a:rPr lang="ru-RU" sz="4400" b="1" dirty="0"/>
              <a:t> </a:t>
            </a:r>
            <a:r>
              <a:rPr lang="ru-RU" sz="4000" b="1" dirty="0"/>
              <a:t>для </a:t>
            </a:r>
            <a:r>
              <a:rPr lang="ru-RU" sz="4000" b="1" dirty="0" err="1"/>
              <a:t>безпеки</a:t>
            </a:r>
            <a:r>
              <a:rPr lang="ru-RU" sz="4000" b="1" dirty="0"/>
              <a:t> </a:t>
            </a:r>
            <a:r>
              <a:rPr lang="ru-RU" sz="4000" b="1" dirty="0" err="1"/>
              <a:t>життя</a:t>
            </a:r>
            <a:r>
              <a:rPr lang="ru-RU" sz="4000" b="1" dirty="0"/>
              <a:t> і </a:t>
            </a:r>
            <a:r>
              <a:rPr lang="ru-RU" sz="4000" b="1" dirty="0" err="1"/>
              <a:t>здоров’я</a:t>
            </a:r>
            <a:r>
              <a:rPr lang="ru-RU" sz="4000" b="1" dirty="0"/>
              <a:t> </a:t>
            </a:r>
            <a:r>
              <a:rPr lang="ru-RU" sz="4000" b="1" dirty="0" err="1"/>
              <a:t>населення</a:t>
            </a:r>
            <a:r>
              <a:rPr lang="ru-RU" sz="4000" b="1" dirty="0"/>
              <a:t>, </a:t>
            </a:r>
            <a:r>
              <a:rPr lang="ru-RU" sz="4000" b="1" dirty="0" err="1"/>
              <a:t>навколишнього</a:t>
            </a:r>
            <a:r>
              <a:rPr lang="ru-RU" sz="4000" b="1" dirty="0"/>
              <a:t> природного </a:t>
            </a:r>
            <a:r>
              <a:rPr lang="ru-RU" sz="4000" b="1" dirty="0" err="1"/>
              <a:t>середовища</a:t>
            </a:r>
            <a:r>
              <a:rPr lang="ru-RU" sz="4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875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7625" y="0"/>
            <a:ext cx="13279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До </a:t>
            </a:r>
            <a:r>
              <a:rPr lang="ru-RU" sz="3600" b="1" dirty="0" err="1"/>
              <a:t>суб'єктів</a:t>
            </a:r>
            <a:r>
              <a:rPr lang="ru-RU" sz="3600" b="1" dirty="0"/>
              <a:t> </a:t>
            </a:r>
            <a:r>
              <a:rPr lang="ru-RU" sz="3600" b="1" dirty="0" err="1"/>
              <a:t>господарювання</a:t>
            </a:r>
            <a:r>
              <a:rPr lang="ru-RU" sz="3600" b="1" dirty="0"/>
              <a:t> з </a:t>
            </a:r>
            <a:r>
              <a:rPr lang="ru-RU" sz="3600" b="1" i="1" u="sng" dirty="0" err="1"/>
              <a:t>високим</a:t>
            </a:r>
            <a:r>
              <a:rPr lang="ru-RU" sz="3600" b="1" i="1" u="sng" dirty="0"/>
              <a:t> </a:t>
            </a:r>
            <a:r>
              <a:rPr lang="ru-RU" sz="3600" b="1" i="1" u="sng" dirty="0" err="1"/>
              <a:t>ступенем</a:t>
            </a:r>
            <a:r>
              <a:rPr lang="ru-RU" sz="3600" b="1" i="1" u="sng" dirty="0"/>
              <a:t> </a:t>
            </a:r>
            <a:r>
              <a:rPr lang="ru-RU" sz="3600" b="1" i="1" u="sng" dirty="0" smtClean="0"/>
              <a:t>   </a:t>
            </a:r>
            <a:r>
              <a:rPr lang="ru-RU" sz="3600" b="1" i="1" u="sng" dirty="0" err="1" smtClean="0"/>
              <a:t>ризику</a:t>
            </a:r>
            <a:r>
              <a:rPr lang="ru-RU" sz="3600" b="1" dirty="0"/>
              <a:t> </a:t>
            </a:r>
            <a:r>
              <a:rPr lang="ru-RU" sz="3600" b="1" dirty="0" smtClean="0"/>
              <a:t>належать: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82880" y="2025908"/>
            <a:ext cx="1161991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b="1" dirty="0" err="1" smtClean="0"/>
              <a:t>аварійно-рятувальні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служби</a:t>
            </a:r>
            <a:endParaRPr lang="ru-RU" sz="2800" b="1" dirty="0" smtClean="0"/>
          </a:p>
          <a:p>
            <a:pPr marL="285750" indent="-285750">
              <a:buFontTx/>
              <a:buChar char="-"/>
            </a:pPr>
            <a:r>
              <a:rPr lang="ru-RU" sz="2800" b="1" dirty="0" err="1"/>
              <a:t>об'єкти</a:t>
            </a:r>
            <a:r>
              <a:rPr lang="ru-RU" sz="2800" b="1" dirty="0"/>
              <a:t> </a:t>
            </a:r>
            <a:r>
              <a:rPr lang="ru-RU" sz="2800" b="1" dirty="0" err="1"/>
              <a:t>виробництва</a:t>
            </a:r>
            <a:r>
              <a:rPr lang="ru-RU" sz="2800" b="1" dirty="0"/>
              <a:t>, </a:t>
            </a:r>
            <a:r>
              <a:rPr lang="ru-RU" sz="2800" b="1" dirty="0" err="1"/>
              <a:t>зберігання</a:t>
            </a:r>
            <a:r>
              <a:rPr lang="ru-RU" sz="2800" b="1" dirty="0"/>
              <a:t>, </a:t>
            </a:r>
            <a:r>
              <a:rPr lang="ru-RU" sz="2800" b="1" dirty="0" err="1"/>
              <a:t>транспортування</a:t>
            </a:r>
            <a:r>
              <a:rPr lang="ru-RU" sz="2800" b="1" dirty="0"/>
              <a:t>, </a:t>
            </a:r>
            <a:r>
              <a:rPr lang="ru-RU" sz="2800" b="1" dirty="0" err="1"/>
              <a:t>використання</a:t>
            </a:r>
            <a:r>
              <a:rPr lang="ru-RU" sz="2800" b="1" dirty="0"/>
              <a:t>, </a:t>
            </a:r>
            <a:r>
              <a:rPr lang="ru-RU" sz="2800" b="1" dirty="0" err="1"/>
              <a:t>захоронення</a:t>
            </a:r>
            <a:r>
              <a:rPr lang="ru-RU" sz="2800" b="1" dirty="0"/>
              <a:t>, </a:t>
            </a:r>
            <a:r>
              <a:rPr lang="ru-RU" sz="2800" b="1" dirty="0" err="1"/>
              <a:t>знищення</a:t>
            </a:r>
            <a:r>
              <a:rPr lang="ru-RU" sz="2800" b="1" dirty="0"/>
              <a:t> та </a:t>
            </a:r>
            <a:r>
              <a:rPr lang="ru-RU" sz="2800" b="1" dirty="0" err="1"/>
              <a:t>утилізації</a:t>
            </a:r>
            <a:r>
              <a:rPr lang="ru-RU" sz="2800" b="1" dirty="0"/>
              <a:t> </a:t>
            </a:r>
            <a:r>
              <a:rPr lang="ru-RU" sz="2800" b="1" dirty="0" err="1"/>
              <a:t>отруйних</a:t>
            </a:r>
            <a:r>
              <a:rPr lang="ru-RU" sz="2800" b="1" dirty="0"/>
              <a:t> </a:t>
            </a:r>
            <a:r>
              <a:rPr lang="ru-RU" sz="2800" b="1" dirty="0" err="1"/>
              <a:t>речовин</a:t>
            </a:r>
            <a:r>
              <a:rPr lang="ru-RU" sz="2800" b="1" dirty="0"/>
              <a:t>, у тому </a:t>
            </a:r>
            <a:r>
              <a:rPr lang="ru-RU" sz="2800" b="1" dirty="0" err="1"/>
              <a:t>числі</a:t>
            </a:r>
            <a:r>
              <a:rPr lang="ru-RU" sz="2800" b="1" dirty="0"/>
              <a:t> </a:t>
            </a:r>
            <a:r>
              <a:rPr lang="ru-RU" sz="2800" b="1" dirty="0" err="1"/>
              <a:t>продуктів</a:t>
            </a:r>
            <a:r>
              <a:rPr lang="ru-RU" sz="2800" b="1" dirty="0"/>
              <a:t> </a:t>
            </a:r>
            <a:r>
              <a:rPr lang="ru-RU" sz="2800" b="1" dirty="0" err="1"/>
              <a:t>біотехнології</a:t>
            </a:r>
            <a:r>
              <a:rPr lang="ru-RU" sz="2800" b="1" dirty="0"/>
              <a:t> та </a:t>
            </a:r>
            <a:r>
              <a:rPr lang="ru-RU" sz="2800" b="1" dirty="0" err="1"/>
              <a:t>інших</a:t>
            </a:r>
            <a:r>
              <a:rPr lang="ru-RU" sz="2800" b="1" dirty="0"/>
              <a:t> </a:t>
            </a:r>
            <a:r>
              <a:rPr lang="ru-RU" sz="2800" b="1" dirty="0" err="1"/>
              <a:t>біологічних</a:t>
            </a:r>
            <a:r>
              <a:rPr lang="ru-RU" sz="2800" b="1" dirty="0"/>
              <a:t> </a:t>
            </a:r>
            <a:r>
              <a:rPr lang="ru-RU" sz="2800" b="1" dirty="0" err="1" smtClean="0"/>
              <a:t>агентів</a:t>
            </a:r>
            <a:endParaRPr lang="ru-RU" sz="2800" b="1" dirty="0" smtClean="0"/>
          </a:p>
          <a:p>
            <a:pPr marL="285750" indent="-285750">
              <a:buFontTx/>
              <a:buChar char="-"/>
            </a:pPr>
            <a:r>
              <a:rPr lang="ru-RU" sz="2800" b="1" dirty="0" err="1"/>
              <a:t>бази</a:t>
            </a:r>
            <a:r>
              <a:rPr lang="ru-RU" sz="2800" b="1" dirty="0"/>
              <a:t>, </a:t>
            </a:r>
            <a:r>
              <a:rPr lang="ru-RU" sz="2800" b="1" dirty="0" err="1"/>
              <a:t>склади</a:t>
            </a:r>
            <a:r>
              <a:rPr lang="ru-RU" sz="2800" b="1" dirty="0"/>
              <a:t>, </a:t>
            </a:r>
            <a:r>
              <a:rPr lang="ru-RU" sz="2800" b="1" dirty="0" err="1"/>
              <a:t>арсенали</a:t>
            </a:r>
            <a:r>
              <a:rPr lang="ru-RU" sz="2800" b="1" dirty="0"/>
              <a:t> </a:t>
            </a:r>
            <a:r>
              <a:rPr lang="ru-RU" sz="2800" b="1" dirty="0" err="1"/>
              <a:t>боєприпасів</a:t>
            </a:r>
            <a:r>
              <a:rPr lang="ru-RU" sz="2800" b="1" dirty="0"/>
              <a:t> та </a:t>
            </a:r>
            <a:r>
              <a:rPr lang="ru-RU" sz="2800" b="1" dirty="0" err="1"/>
              <a:t>військового</a:t>
            </a:r>
            <a:r>
              <a:rPr lang="ru-RU" sz="2800" b="1" dirty="0"/>
              <a:t> </a:t>
            </a:r>
            <a:r>
              <a:rPr lang="ru-RU" sz="2800" b="1" dirty="0" err="1" smtClean="0"/>
              <a:t>озброєння</a:t>
            </a:r>
            <a:endParaRPr lang="ru-RU" sz="2800" b="1" dirty="0" smtClean="0"/>
          </a:p>
          <a:p>
            <a:pPr marL="285750" indent="-285750">
              <a:buFontTx/>
              <a:buChar char="-"/>
            </a:pPr>
            <a:r>
              <a:rPr lang="ru-RU" sz="2800" b="1" dirty="0" err="1"/>
              <a:t>об'єкти</a:t>
            </a:r>
            <a:r>
              <a:rPr lang="ru-RU" sz="2800" b="1" dirty="0"/>
              <a:t> </a:t>
            </a:r>
            <a:r>
              <a:rPr lang="ru-RU" sz="2800" b="1" dirty="0" err="1"/>
              <a:t>утилізації</a:t>
            </a:r>
            <a:r>
              <a:rPr lang="ru-RU" sz="2800" b="1" dirty="0"/>
              <a:t> </a:t>
            </a:r>
            <a:r>
              <a:rPr lang="ru-RU" sz="2800" b="1" dirty="0" err="1"/>
              <a:t>боєприпасів</a:t>
            </a:r>
            <a:r>
              <a:rPr lang="ru-RU" sz="2800" b="1" dirty="0"/>
              <a:t>, </a:t>
            </a:r>
            <a:r>
              <a:rPr lang="ru-RU" sz="2800" b="1" dirty="0" err="1"/>
              <a:t>небезпечних</a:t>
            </a:r>
            <a:r>
              <a:rPr lang="ru-RU" sz="2800" b="1" dirty="0"/>
              <a:t> </a:t>
            </a:r>
            <a:r>
              <a:rPr lang="ru-RU" sz="2800" b="1" dirty="0" err="1"/>
              <a:t>речовин</a:t>
            </a:r>
            <a:r>
              <a:rPr lang="ru-RU" sz="2800" b="1" dirty="0"/>
              <a:t> та </a:t>
            </a:r>
            <a:r>
              <a:rPr lang="ru-RU" sz="2800" b="1" dirty="0" err="1"/>
              <a:t>матеріалів</a:t>
            </a:r>
            <a:r>
              <a:rPr lang="ru-RU" sz="2800" b="1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sz="2800" b="1" dirty="0" err="1"/>
              <a:t>радіаційно</a:t>
            </a:r>
            <a:r>
              <a:rPr lang="ru-RU" sz="2800" b="1" dirty="0"/>
              <a:t> </a:t>
            </a:r>
            <a:r>
              <a:rPr lang="ru-RU" sz="2800" b="1" dirty="0" err="1"/>
              <a:t>небезпечні</a:t>
            </a:r>
            <a:r>
              <a:rPr lang="ru-RU" sz="2800" b="1" dirty="0"/>
              <a:t> </a:t>
            </a:r>
            <a:r>
              <a:rPr lang="ru-RU" sz="2800" b="1" dirty="0" err="1"/>
              <a:t>об'єкти</a:t>
            </a:r>
            <a:r>
              <a:rPr lang="ru-RU" sz="2800" b="1" dirty="0"/>
              <a:t> (</a:t>
            </a:r>
            <a:r>
              <a:rPr lang="ru-RU" sz="2800" b="1" dirty="0" err="1"/>
              <a:t>крім</a:t>
            </a:r>
            <a:r>
              <a:rPr lang="ru-RU" sz="2800" b="1" dirty="0"/>
              <a:t> </a:t>
            </a:r>
            <a:r>
              <a:rPr lang="ru-RU" sz="2800" b="1" dirty="0" err="1"/>
              <a:t>атомних</a:t>
            </a:r>
            <a:r>
              <a:rPr lang="ru-RU" sz="2800" b="1" dirty="0"/>
              <a:t> </a:t>
            </a:r>
            <a:r>
              <a:rPr lang="ru-RU" sz="2800" b="1" dirty="0" err="1"/>
              <a:t>електростанцій</a:t>
            </a:r>
            <a:r>
              <a:rPr lang="ru-RU" sz="2800" b="1" dirty="0"/>
              <a:t>), </a:t>
            </a:r>
            <a:r>
              <a:rPr lang="ru-RU" sz="2800" b="1" dirty="0" err="1"/>
              <a:t>підприємства</a:t>
            </a:r>
            <a:r>
              <a:rPr lang="ru-RU" sz="2800" b="1" dirty="0"/>
              <a:t> з </a:t>
            </a:r>
            <a:r>
              <a:rPr lang="ru-RU" sz="2800" b="1" dirty="0" err="1"/>
              <a:t>виготовлення</a:t>
            </a:r>
            <a:r>
              <a:rPr lang="ru-RU" sz="2800" b="1" dirty="0"/>
              <a:t> і </a:t>
            </a:r>
            <a:r>
              <a:rPr lang="ru-RU" sz="2800" b="1" dirty="0" err="1"/>
              <a:t>переробки</a:t>
            </a:r>
            <a:r>
              <a:rPr lang="ru-RU" sz="2800" b="1" dirty="0"/>
              <a:t> </a:t>
            </a:r>
            <a:r>
              <a:rPr lang="ru-RU" sz="2800" b="1" dirty="0" err="1"/>
              <a:t>відпрацьованого</a:t>
            </a:r>
            <a:r>
              <a:rPr lang="ru-RU" sz="2800" b="1" dirty="0"/>
              <a:t> ядерного </a:t>
            </a:r>
            <a:r>
              <a:rPr lang="ru-RU" sz="2800" b="1" dirty="0" err="1"/>
              <a:t>палива</a:t>
            </a:r>
            <a:r>
              <a:rPr lang="ru-RU" sz="2800" b="1" dirty="0"/>
              <a:t>, </a:t>
            </a:r>
            <a:r>
              <a:rPr lang="ru-RU" sz="2800" b="1" dirty="0" err="1"/>
              <a:t>підприємства</a:t>
            </a:r>
            <a:r>
              <a:rPr lang="ru-RU" sz="2800" b="1" dirty="0"/>
              <a:t> </a:t>
            </a:r>
            <a:r>
              <a:rPr lang="ru-RU" sz="2800" b="1" dirty="0" err="1"/>
              <a:t>із</a:t>
            </a:r>
            <a:r>
              <a:rPr lang="ru-RU" sz="2800" b="1" dirty="0"/>
              <a:t> </a:t>
            </a:r>
            <a:r>
              <a:rPr lang="ru-RU" sz="2800" b="1" dirty="0" err="1"/>
              <a:t>захоронення</a:t>
            </a:r>
            <a:r>
              <a:rPr lang="ru-RU" sz="2800" b="1" dirty="0"/>
              <a:t> </a:t>
            </a:r>
            <a:r>
              <a:rPr lang="ru-RU" sz="2800" b="1" dirty="0" err="1"/>
              <a:t>радіоактивних</a:t>
            </a:r>
            <a:r>
              <a:rPr lang="ru-RU" sz="2800" b="1" dirty="0"/>
              <a:t> </a:t>
            </a:r>
            <a:r>
              <a:rPr lang="ru-RU" sz="2800" b="1" dirty="0" err="1"/>
              <a:t>відходів</a:t>
            </a:r>
            <a:r>
              <a:rPr lang="ru-RU" sz="2800" b="1" dirty="0"/>
              <a:t>, </a:t>
            </a:r>
            <a:r>
              <a:rPr lang="ru-RU" sz="2800" b="1" dirty="0" err="1"/>
              <a:t>науково-дослідні</a:t>
            </a:r>
            <a:r>
              <a:rPr lang="ru-RU" sz="2800" b="1" dirty="0"/>
              <a:t> та </a:t>
            </a:r>
            <a:r>
              <a:rPr lang="ru-RU" sz="2800" b="1" dirty="0" err="1"/>
              <a:t>проектні</a:t>
            </a:r>
            <a:r>
              <a:rPr lang="ru-RU" sz="2800" b="1" dirty="0"/>
              <a:t> </a:t>
            </a:r>
            <a:r>
              <a:rPr lang="ru-RU" sz="2800" b="1" dirty="0" err="1"/>
              <a:t>організації</a:t>
            </a:r>
            <a:r>
              <a:rPr lang="ru-RU" sz="2800" b="1" dirty="0"/>
              <a:t>, </a:t>
            </a:r>
            <a:r>
              <a:rPr lang="ru-RU" sz="2800" b="1" dirty="0" err="1"/>
              <a:t>що</a:t>
            </a:r>
            <a:r>
              <a:rPr lang="ru-RU" sz="2800" b="1" dirty="0"/>
              <a:t> </a:t>
            </a:r>
            <a:r>
              <a:rPr lang="ru-RU" sz="2800" b="1" dirty="0" err="1"/>
              <a:t>працюють</a:t>
            </a:r>
            <a:r>
              <a:rPr lang="ru-RU" sz="2800" b="1" dirty="0"/>
              <a:t> з </a:t>
            </a:r>
            <a:r>
              <a:rPr lang="ru-RU" sz="2800" b="1" dirty="0" err="1"/>
              <a:t>ядерними</a:t>
            </a:r>
            <a:r>
              <a:rPr lang="ru-RU" sz="2800" b="1" dirty="0"/>
              <a:t> </a:t>
            </a:r>
            <a:r>
              <a:rPr lang="ru-RU" sz="2800" b="1" dirty="0" smtClean="0"/>
              <a:t>реакторами</a:t>
            </a:r>
          </a:p>
          <a:p>
            <a:pPr marL="285750" indent="-285750">
              <a:buFontTx/>
              <a:buChar char="-"/>
            </a:pPr>
            <a:r>
              <a:rPr lang="ru-RU" sz="2800" b="1" dirty="0" err="1"/>
              <a:t>захисні</a:t>
            </a:r>
            <a:r>
              <a:rPr lang="ru-RU" sz="2800" b="1" dirty="0"/>
              <a:t> </a:t>
            </a:r>
            <a:r>
              <a:rPr lang="ru-RU" sz="2800" b="1" dirty="0" err="1"/>
              <a:t>споруди</a:t>
            </a:r>
            <a:r>
              <a:rPr lang="ru-RU" sz="2800" b="1" dirty="0"/>
              <a:t> </a:t>
            </a:r>
            <a:r>
              <a:rPr lang="ru-RU" sz="2800" b="1" dirty="0" err="1"/>
              <a:t>цивільного</a:t>
            </a:r>
            <a:r>
              <a:rPr lang="ru-RU" sz="2800" b="1" dirty="0"/>
              <a:t> </a:t>
            </a:r>
            <a:r>
              <a:rPr lang="ru-RU" sz="2800" b="1" dirty="0" err="1"/>
              <a:t>захисту</a:t>
            </a:r>
            <a:r>
              <a:rPr lang="ru-RU" sz="2800" b="1" dirty="0"/>
              <a:t> (</a:t>
            </a:r>
            <a:r>
              <a:rPr lang="ru-RU" sz="2800" b="1" dirty="0" err="1"/>
              <a:t>цивільної</a:t>
            </a:r>
            <a:r>
              <a:rPr lang="ru-RU" sz="2800" b="1" dirty="0"/>
              <a:t> оборони)</a:t>
            </a:r>
          </a:p>
        </p:txBody>
      </p:sp>
      <p:pic>
        <p:nvPicPr>
          <p:cNvPr id="3074" name="Picture 2" descr="http://png.clipart.me/graphics/thumbs/144/warning-signs_1445446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023" y="754908"/>
            <a:ext cx="3677953" cy="167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43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2363" y="211015"/>
            <a:ext cx="1242177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До </a:t>
            </a:r>
            <a:r>
              <a:rPr lang="ru-RU" sz="3200" b="1" dirty="0" err="1"/>
              <a:t>суб'єктів</a:t>
            </a:r>
            <a:r>
              <a:rPr lang="ru-RU" sz="3200" b="1" dirty="0"/>
              <a:t> </a:t>
            </a:r>
            <a:r>
              <a:rPr lang="ru-RU" sz="3200" b="1" dirty="0" err="1"/>
              <a:t>господарювання</a:t>
            </a:r>
            <a:r>
              <a:rPr lang="ru-RU" sz="3200" b="1" dirty="0"/>
              <a:t> з </a:t>
            </a:r>
            <a:r>
              <a:rPr lang="ru-RU" sz="3600" b="1" i="1" u="sng" dirty="0" err="1"/>
              <a:t>середнім</a:t>
            </a:r>
            <a:r>
              <a:rPr lang="ru-RU" sz="3600" b="1" i="1" u="sng" dirty="0"/>
              <a:t> </a:t>
            </a:r>
            <a:r>
              <a:rPr lang="ru-RU" sz="3600" b="1" i="1" u="sng" dirty="0" err="1"/>
              <a:t>ступенем</a:t>
            </a:r>
            <a:r>
              <a:rPr lang="ru-RU" sz="3600" b="1" i="1" u="sng" dirty="0"/>
              <a:t> </a:t>
            </a:r>
            <a:r>
              <a:rPr lang="ru-RU" sz="3600" b="1" i="1" u="sng" dirty="0" err="1"/>
              <a:t>ризику</a:t>
            </a:r>
            <a:r>
              <a:rPr lang="ru-RU" sz="3200" b="1" dirty="0"/>
              <a:t> </a:t>
            </a:r>
            <a:r>
              <a:rPr lang="ru-RU" sz="3200" b="1" dirty="0" smtClean="0"/>
              <a:t>належать:</a:t>
            </a:r>
          </a:p>
          <a:p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32935" y="2213275"/>
            <a:ext cx="1185906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-</a:t>
            </a:r>
            <a:r>
              <a:rPr lang="ru-RU" sz="2800" b="1" dirty="0"/>
              <a:t> </a:t>
            </a:r>
            <a:r>
              <a:rPr lang="ru-RU" sz="2800" b="1" dirty="0" err="1"/>
              <a:t>об'єкти</a:t>
            </a:r>
            <a:r>
              <a:rPr lang="ru-RU" sz="2800" b="1" dirty="0"/>
              <a:t>, </a:t>
            </a:r>
            <a:r>
              <a:rPr lang="ru-RU" sz="2800" b="1" dirty="0" err="1"/>
              <a:t>що</a:t>
            </a:r>
            <a:r>
              <a:rPr lang="ru-RU" sz="2800" b="1" dirty="0"/>
              <a:t> за прогнозами </a:t>
            </a:r>
            <a:r>
              <a:rPr lang="ru-RU" sz="2800" b="1" dirty="0" err="1"/>
              <a:t>можуть</a:t>
            </a:r>
            <a:r>
              <a:rPr lang="ru-RU" sz="2800" b="1" dirty="0"/>
              <a:t> </a:t>
            </a:r>
            <a:r>
              <a:rPr lang="ru-RU" sz="2800" b="1" dirty="0" err="1"/>
              <a:t>опинитися</a:t>
            </a:r>
            <a:r>
              <a:rPr lang="ru-RU" sz="2800" b="1" dirty="0"/>
              <a:t> у </a:t>
            </a:r>
            <a:r>
              <a:rPr lang="ru-RU" sz="2800" b="1" dirty="0" err="1"/>
              <a:t>зоні</a:t>
            </a:r>
            <a:r>
              <a:rPr lang="ru-RU" sz="2800" b="1" dirty="0"/>
              <a:t> </a:t>
            </a:r>
            <a:r>
              <a:rPr lang="ru-RU" sz="2800" b="1" dirty="0" err="1"/>
              <a:t>можливого</a:t>
            </a:r>
            <a:r>
              <a:rPr lang="ru-RU" sz="2800" b="1" dirty="0"/>
              <a:t> </a:t>
            </a:r>
            <a:r>
              <a:rPr lang="ru-RU" sz="2800" b="1" dirty="0" err="1"/>
              <a:t>ураження</a:t>
            </a:r>
            <a:r>
              <a:rPr lang="ru-RU" sz="2800" b="1" dirty="0"/>
              <a:t> у </a:t>
            </a:r>
            <a:r>
              <a:rPr lang="ru-RU" sz="2800" b="1" dirty="0" err="1"/>
              <a:t>разі</a:t>
            </a:r>
            <a:r>
              <a:rPr lang="ru-RU" sz="2800" b="1" dirty="0"/>
              <a:t> </a:t>
            </a:r>
            <a:r>
              <a:rPr lang="ru-RU" sz="2800" b="1" dirty="0" err="1"/>
              <a:t>виникнення</a:t>
            </a:r>
            <a:r>
              <a:rPr lang="ru-RU" sz="2800" b="1" dirty="0"/>
              <a:t> </a:t>
            </a:r>
            <a:r>
              <a:rPr lang="ru-RU" sz="2800" b="1" dirty="0" err="1"/>
              <a:t>надзвичайної</a:t>
            </a:r>
            <a:r>
              <a:rPr lang="ru-RU" sz="2800" b="1" dirty="0"/>
              <a:t> </a:t>
            </a:r>
            <a:r>
              <a:rPr lang="ru-RU" sz="2800" b="1" dirty="0" err="1" smtClean="0"/>
              <a:t>ситуації</a:t>
            </a:r>
            <a:endParaRPr lang="ru-RU" sz="2800" b="1" dirty="0" smtClean="0"/>
          </a:p>
          <a:p>
            <a:r>
              <a:rPr lang="ru-RU" sz="2800" b="1" dirty="0" smtClean="0"/>
              <a:t>-</a:t>
            </a:r>
            <a:r>
              <a:rPr lang="ru-RU" sz="2800" b="1" dirty="0"/>
              <a:t> </a:t>
            </a:r>
            <a:r>
              <a:rPr lang="ru-RU" sz="2800" b="1" dirty="0" err="1"/>
              <a:t>об'єкти</a:t>
            </a:r>
            <a:r>
              <a:rPr lang="ru-RU" sz="2800" b="1" dirty="0"/>
              <a:t>, </a:t>
            </a:r>
            <a:r>
              <a:rPr lang="ru-RU" sz="2800" b="1" dirty="0" err="1"/>
              <a:t>розташовані</a:t>
            </a:r>
            <a:r>
              <a:rPr lang="ru-RU" sz="2800" b="1" dirty="0"/>
              <a:t> на </a:t>
            </a:r>
            <a:r>
              <a:rPr lang="ru-RU" sz="2800" b="1" dirty="0" err="1"/>
              <a:t>територіях</a:t>
            </a:r>
            <a:r>
              <a:rPr lang="ru-RU" sz="2800" b="1" dirty="0"/>
              <a:t> з </a:t>
            </a:r>
            <a:r>
              <a:rPr lang="ru-RU" sz="2800" b="1" dirty="0" err="1"/>
              <a:t>небезпечними</a:t>
            </a:r>
            <a:r>
              <a:rPr lang="ru-RU" sz="2800" b="1" dirty="0"/>
              <a:t> </a:t>
            </a:r>
            <a:r>
              <a:rPr lang="ru-RU" sz="2800" b="1" dirty="0" err="1"/>
              <a:t>гідрологічними</a:t>
            </a:r>
            <a:r>
              <a:rPr lang="ru-RU" sz="2800" b="1" dirty="0"/>
              <a:t> та </a:t>
            </a:r>
            <a:r>
              <a:rPr lang="ru-RU" sz="2800" b="1" dirty="0" err="1"/>
              <a:t>геологічними</a:t>
            </a:r>
            <a:r>
              <a:rPr lang="ru-RU" sz="2800" b="1" dirty="0"/>
              <a:t> </a:t>
            </a:r>
            <a:r>
              <a:rPr lang="ru-RU" sz="2800" b="1" dirty="0" err="1"/>
              <a:t>процесами</a:t>
            </a:r>
            <a:r>
              <a:rPr lang="ru-RU" sz="2800" b="1" dirty="0" smtClean="0"/>
              <a:t>;</a:t>
            </a:r>
          </a:p>
          <a:p>
            <a:r>
              <a:rPr lang="ru-RU" sz="2800" b="1" dirty="0"/>
              <a:t>-  </a:t>
            </a:r>
            <a:r>
              <a:rPr lang="ru-RU" sz="2800" b="1" dirty="0" err="1"/>
              <a:t>об'єкти</a:t>
            </a:r>
            <a:r>
              <a:rPr lang="ru-RU" sz="2800" b="1" dirty="0"/>
              <a:t>, </a:t>
            </a:r>
            <a:r>
              <a:rPr lang="ru-RU" sz="2800" b="1" dirty="0" err="1"/>
              <a:t>розташовані</a:t>
            </a:r>
            <a:r>
              <a:rPr lang="ru-RU" sz="2800" b="1" dirty="0"/>
              <a:t> на </a:t>
            </a:r>
            <a:r>
              <a:rPr lang="ru-RU" sz="2800" b="1" dirty="0" err="1"/>
              <a:t>територіях</a:t>
            </a:r>
            <a:r>
              <a:rPr lang="ru-RU" sz="2800" b="1" dirty="0"/>
              <a:t>, </a:t>
            </a:r>
            <a:r>
              <a:rPr lang="ru-RU" sz="2800" b="1" dirty="0" err="1"/>
              <a:t>що</a:t>
            </a:r>
            <a:r>
              <a:rPr lang="ru-RU" sz="2800" b="1" dirty="0"/>
              <a:t> за прогнозами </a:t>
            </a:r>
            <a:r>
              <a:rPr lang="ru-RU" sz="2800" b="1" dirty="0" err="1"/>
              <a:t>можуть</a:t>
            </a:r>
            <a:r>
              <a:rPr lang="ru-RU" sz="2800" b="1" dirty="0"/>
              <a:t> </a:t>
            </a:r>
            <a:r>
              <a:rPr lang="ru-RU" sz="2800" b="1" dirty="0" err="1"/>
              <a:t>опинитися</a:t>
            </a:r>
            <a:r>
              <a:rPr lang="ru-RU" sz="2800" b="1" dirty="0"/>
              <a:t> у </a:t>
            </a:r>
            <a:r>
              <a:rPr lang="ru-RU" sz="2800" b="1" dirty="0" err="1"/>
              <a:t>зоні</a:t>
            </a:r>
            <a:r>
              <a:rPr lang="ru-RU" sz="2800" b="1" dirty="0"/>
              <a:t> </a:t>
            </a:r>
            <a:r>
              <a:rPr lang="ru-RU" sz="2800" b="1" dirty="0" err="1"/>
              <a:t>можливого</a:t>
            </a:r>
            <a:r>
              <a:rPr lang="ru-RU" sz="2800" b="1" dirty="0"/>
              <a:t> </a:t>
            </a:r>
            <a:r>
              <a:rPr lang="ru-RU" sz="2800" b="1" dirty="0" err="1"/>
              <a:t>затоплення</a:t>
            </a:r>
            <a:r>
              <a:rPr lang="ru-RU" sz="2800" b="1" dirty="0"/>
              <a:t> у </a:t>
            </a:r>
            <a:r>
              <a:rPr lang="ru-RU" sz="2800" b="1" dirty="0" err="1"/>
              <a:t>разі</a:t>
            </a:r>
            <a:r>
              <a:rPr lang="ru-RU" sz="2800" b="1" dirty="0"/>
              <a:t> </a:t>
            </a:r>
            <a:r>
              <a:rPr lang="ru-RU" sz="2800" b="1" dirty="0" err="1"/>
              <a:t>прориву</a:t>
            </a:r>
            <a:r>
              <a:rPr lang="ru-RU" sz="2800" b="1" dirty="0"/>
              <a:t> </a:t>
            </a:r>
            <a:r>
              <a:rPr lang="ru-RU" sz="2800" b="1" dirty="0" err="1"/>
              <a:t>або</a:t>
            </a:r>
            <a:r>
              <a:rPr lang="ru-RU" sz="2800" b="1" dirty="0"/>
              <a:t> </a:t>
            </a:r>
            <a:r>
              <a:rPr lang="ru-RU" sz="2800" b="1" dirty="0" err="1"/>
              <a:t>руйнування</a:t>
            </a:r>
            <a:r>
              <a:rPr lang="ru-RU" sz="2800" b="1" dirty="0"/>
              <a:t> </a:t>
            </a:r>
            <a:r>
              <a:rPr lang="ru-RU" sz="2800" b="1" dirty="0" err="1"/>
              <a:t>гідроспоруди</a:t>
            </a:r>
            <a:r>
              <a:rPr lang="ru-RU" sz="2800" b="1" dirty="0" smtClean="0"/>
              <a:t>;</a:t>
            </a:r>
          </a:p>
          <a:p>
            <a:r>
              <a:rPr lang="uk-UA" sz="2800" b="1" dirty="0" smtClean="0"/>
              <a:t>- </a:t>
            </a:r>
            <a:r>
              <a:rPr lang="ru-RU" sz="2800" b="1" dirty="0" err="1"/>
              <a:t>проектні</a:t>
            </a:r>
            <a:r>
              <a:rPr lang="ru-RU" sz="2800" b="1" dirty="0"/>
              <a:t> та </a:t>
            </a:r>
            <a:r>
              <a:rPr lang="ru-RU" sz="2800" b="1" dirty="0" err="1"/>
              <a:t>експертні</a:t>
            </a:r>
            <a:r>
              <a:rPr lang="ru-RU" sz="2800" b="1" dirty="0"/>
              <a:t>, </a:t>
            </a:r>
            <a:r>
              <a:rPr lang="ru-RU" sz="2800" b="1" dirty="0" err="1"/>
              <a:t>інші</a:t>
            </a:r>
            <a:r>
              <a:rPr lang="ru-RU" sz="2800" b="1" dirty="0"/>
              <a:t> </a:t>
            </a:r>
            <a:r>
              <a:rPr lang="ru-RU" sz="2800" b="1" dirty="0" err="1"/>
              <a:t>організації</a:t>
            </a:r>
            <a:r>
              <a:rPr lang="ru-RU" sz="2800" b="1" dirty="0"/>
              <a:t>, </a:t>
            </a:r>
            <a:r>
              <a:rPr lang="ru-RU" sz="2800" b="1" dirty="0" err="1"/>
              <a:t>діяльність</a:t>
            </a:r>
            <a:r>
              <a:rPr lang="ru-RU" sz="2800" b="1" dirty="0"/>
              <a:t> </a:t>
            </a:r>
            <a:r>
              <a:rPr lang="ru-RU" sz="2800" b="1" dirty="0" err="1"/>
              <a:t>яких</a:t>
            </a:r>
            <a:r>
              <a:rPr lang="ru-RU" sz="2800" b="1" dirty="0"/>
              <a:t> </a:t>
            </a:r>
            <a:r>
              <a:rPr lang="ru-RU" sz="2800" b="1" dirty="0" err="1"/>
              <a:t>пов'язана</a:t>
            </a:r>
            <a:r>
              <a:rPr lang="ru-RU" sz="2800" b="1" dirty="0"/>
              <a:t> </a:t>
            </a:r>
            <a:r>
              <a:rPr lang="ru-RU" sz="2800" b="1" dirty="0" err="1"/>
              <a:t>із</a:t>
            </a:r>
            <a:r>
              <a:rPr lang="ru-RU" sz="2800" b="1" dirty="0"/>
              <a:t> </a:t>
            </a:r>
            <a:r>
              <a:rPr lang="ru-RU" sz="2800" b="1" dirty="0" err="1"/>
              <a:t>забезпеченням</a:t>
            </a:r>
            <a:r>
              <a:rPr lang="ru-RU" sz="2800" b="1" dirty="0"/>
              <a:t> </a:t>
            </a:r>
            <a:r>
              <a:rPr lang="ru-RU" sz="2800" b="1" dirty="0" err="1"/>
              <a:t>техногенної</a:t>
            </a:r>
            <a:r>
              <a:rPr lang="ru-RU" sz="2800" b="1" dirty="0"/>
              <a:t> </a:t>
            </a:r>
            <a:r>
              <a:rPr lang="ru-RU" sz="2800" b="1" dirty="0" err="1"/>
              <a:t>безпеки</a:t>
            </a:r>
            <a:r>
              <a:rPr lang="ru-RU" sz="2800" b="1" dirty="0"/>
              <a:t> у </a:t>
            </a:r>
            <a:r>
              <a:rPr lang="ru-RU" sz="2800" b="1" dirty="0" err="1"/>
              <a:t>сфері</a:t>
            </a:r>
            <a:r>
              <a:rPr lang="ru-RU" sz="2800" b="1" dirty="0"/>
              <a:t> </a:t>
            </a:r>
            <a:r>
              <a:rPr lang="ru-RU" sz="2800" b="1" dirty="0" err="1"/>
              <a:t>цивільного</a:t>
            </a:r>
            <a:r>
              <a:rPr lang="ru-RU" sz="2800" b="1" dirty="0"/>
              <a:t> </a:t>
            </a:r>
            <a:r>
              <a:rPr lang="ru-RU" sz="2800" b="1" dirty="0" err="1"/>
              <a:t>захисту</a:t>
            </a:r>
            <a:endParaRPr lang="ru-RU" sz="2800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655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38100"/>
            <a:ext cx="9156700" cy="2246769"/>
          </a:xfrm>
          <a:prstGeom prst="rect">
            <a:avLst/>
          </a:prstGeom>
          <a:solidFill>
            <a:schemeClr val="bg1">
              <a:lumMod val="50000"/>
              <a:alpha val="82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Для </a:t>
            </a:r>
            <a:r>
              <a:rPr lang="ru-RU" sz="2800" b="1" dirty="0" err="1">
                <a:solidFill>
                  <a:schemeClr val="bg1"/>
                </a:solidFill>
              </a:rPr>
              <a:t>аналізу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ризиків</a:t>
            </a:r>
            <a:r>
              <a:rPr lang="ru-RU" sz="2800" b="1" dirty="0">
                <a:solidFill>
                  <a:schemeClr val="bg1"/>
                </a:solidFill>
              </a:rPr>
              <a:t>, з </a:t>
            </a:r>
            <a:r>
              <a:rPr lang="ru-RU" sz="2800" b="1" dirty="0" err="1">
                <a:solidFill>
                  <a:schemeClr val="bg1"/>
                </a:solidFill>
              </a:rPr>
              <a:t>якими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стикається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людина</a:t>
            </a:r>
            <a:r>
              <a:rPr lang="ru-RU" sz="2800" b="1" dirty="0">
                <a:solidFill>
                  <a:schemeClr val="bg1"/>
                </a:solidFill>
              </a:rPr>
              <a:t> в </a:t>
            </a:r>
            <a:r>
              <a:rPr lang="ru-RU" sz="2800" b="1" dirty="0" err="1">
                <a:solidFill>
                  <a:schemeClr val="bg1"/>
                </a:solidFill>
              </a:rPr>
              <a:t>системі</a:t>
            </a:r>
            <a:r>
              <a:rPr lang="ru-RU" sz="2800" b="1" dirty="0">
                <a:solidFill>
                  <a:schemeClr val="bg1"/>
                </a:solidFill>
              </a:rPr>
              <a:t> “</a:t>
            </a:r>
            <a:r>
              <a:rPr lang="ru-RU" sz="2800" b="1" dirty="0" err="1">
                <a:solidFill>
                  <a:schemeClr val="bg1"/>
                </a:solidFill>
              </a:rPr>
              <a:t>людина</a:t>
            </a:r>
            <a:r>
              <a:rPr lang="ru-RU" sz="2800" b="1" dirty="0">
                <a:solidFill>
                  <a:schemeClr val="bg1"/>
                </a:solidFill>
              </a:rPr>
              <a:t> – </a:t>
            </a:r>
            <a:r>
              <a:rPr lang="ru-RU" sz="2800" b="1" dirty="0" err="1">
                <a:solidFill>
                  <a:schemeClr val="bg1"/>
                </a:solidFill>
              </a:rPr>
              <a:t>життєве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середовище</a:t>
            </a:r>
            <a:r>
              <a:rPr lang="ru-RU" sz="2800" b="1" dirty="0">
                <a:solidFill>
                  <a:schemeClr val="bg1"/>
                </a:solidFill>
              </a:rPr>
              <a:t>” </a:t>
            </a:r>
            <a:r>
              <a:rPr lang="ru-RU" sz="2800" b="1" dirty="0" err="1">
                <a:solidFill>
                  <a:schemeClr val="bg1"/>
                </a:solidFill>
              </a:rPr>
              <a:t>або</a:t>
            </a:r>
            <a:r>
              <a:rPr lang="ru-RU" sz="2800" b="1" dirty="0">
                <a:solidFill>
                  <a:schemeClr val="bg1"/>
                </a:solidFill>
              </a:rPr>
              <a:t> “</a:t>
            </a:r>
            <a:r>
              <a:rPr lang="ru-RU" sz="2800" b="1" dirty="0" err="1">
                <a:solidFill>
                  <a:schemeClr val="bg1"/>
                </a:solidFill>
              </a:rPr>
              <a:t>людина</a:t>
            </a:r>
            <a:r>
              <a:rPr lang="ru-RU" sz="2800" b="1" dirty="0">
                <a:solidFill>
                  <a:schemeClr val="bg1"/>
                </a:solidFill>
              </a:rPr>
              <a:t> – машина – </a:t>
            </a:r>
            <a:r>
              <a:rPr lang="ru-RU" sz="2800" b="1" dirty="0" err="1">
                <a:solidFill>
                  <a:schemeClr val="bg1"/>
                </a:solidFill>
              </a:rPr>
              <a:t>технологічний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процес</a:t>
            </a:r>
            <a:r>
              <a:rPr lang="ru-RU" sz="2800" b="1" dirty="0">
                <a:solidFill>
                  <a:schemeClr val="bg1"/>
                </a:solidFill>
              </a:rPr>
              <a:t>”, </a:t>
            </a:r>
            <a:r>
              <a:rPr lang="ru-RU" sz="2800" b="1" dirty="0" err="1">
                <a:solidFill>
                  <a:schemeClr val="bg1"/>
                </a:solidFill>
              </a:rPr>
              <a:t>існує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певна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методологія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дослідження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ризику</a:t>
            </a:r>
            <a:r>
              <a:rPr lang="ru-RU" sz="2800" b="1" dirty="0">
                <a:solidFill>
                  <a:schemeClr val="bg1"/>
                </a:solidFill>
              </a:rPr>
              <a:t>, яка </a:t>
            </a:r>
            <a:r>
              <a:rPr lang="ru-RU" sz="2800" b="1" dirty="0" err="1">
                <a:solidFill>
                  <a:schemeClr val="bg1"/>
                </a:solidFill>
              </a:rPr>
              <a:t>включає</a:t>
            </a:r>
            <a:r>
              <a:rPr lang="ru-RU" sz="2800" b="1" dirty="0">
                <a:solidFill>
                  <a:schemeClr val="bg1"/>
                </a:solidFill>
              </a:rPr>
              <a:t> в себе три </a:t>
            </a:r>
            <a:r>
              <a:rPr lang="ru-RU" sz="2800" b="1" dirty="0" err="1" smtClean="0">
                <a:solidFill>
                  <a:schemeClr val="bg1"/>
                </a:solidFill>
              </a:rPr>
              <a:t>фази</a:t>
            </a:r>
            <a:r>
              <a:rPr lang="ru-RU" sz="2800" b="1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190500" y="2532139"/>
            <a:ext cx="6375400" cy="151432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tx1"/>
                </a:solidFill>
              </a:rPr>
              <a:t>Фаза І</a:t>
            </a:r>
            <a:r>
              <a:rPr lang="ru-RU" sz="2800" b="1" dirty="0">
                <a:solidFill>
                  <a:schemeClr val="tx1"/>
                </a:solidFill>
              </a:rPr>
              <a:t> – </a:t>
            </a:r>
            <a:r>
              <a:rPr lang="ru-RU" sz="2800" b="1" dirty="0" err="1">
                <a:solidFill>
                  <a:schemeClr val="tx1"/>
                </a:solidFill>
              </a:rPr>
              <a:t>попередній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аналіз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аварій</a:t>
            </a:r>
            <a:r>
              <a:rPr lang="ru-RU" b="1" dirty="0"/>
              <a:t>.</a:t>
            </a:r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7239000" y="3289300"/>
            <a:ext cx="4953000" cy="2171699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Фаза ІІ </a:t>
            </a:r>
            <a:r>
              <a:rPr lang="ru-RU" sz="2000" b="1" dirty="0">
                <a:solidFill>
                  <a:schemeClr val="tx1"/>
                </a:solidFill>
              </a:rPr>
              <a:t>– </a:t>
            </a:r>
            <a:r>
              <a:rPr lang="ru-RU" sz="2000" b="1" dirty="0" err="1">
                <a:solidFill>
                  <a:schemeClr val="tx1"/>
                </a:solidFill>
              </a:rPr>
              <a:t>визначення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err="1">
                <a:solidFill>
                  <a:schemeClr val="tx1"/>
                </a:solidFill>
              </a:rPr>
              <a:t>послідовності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err="1">
                <a:solidFill>
                  <a:schemeClr val="tx1"/>
                </a:solidFill>
              </a:rPr>
              <a:t>негативних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err="1">
                <a:solidFill>
                  <a:schemeClr val="tx1"/>
                </a:solidFill>
              </a:rPr>
              <a:t>подій</a:t>
            </a:r>
            <a:r>
              <a:rPr lang="ru-RU" sz="2000" b="1" dirty="0">
                <a:solidFill>
                  <a:schemeClr val="tx1"/>
                </a:solidFill>
              </a:rPr>
              <a:t> (дерево </a:t>
            </a:r>
            <a:r>
              <a:rPr lang="ru-RU" sz="2000" b="1" dirty="0" err="1">
                <a:solidFill>
                  <a:schemeClr val="tx1"/>
                </a:solidFill>
              </a:rPr>
              <a:t>подій</a:t>
            </a:r>
            <a:r>
              <a:rPr lang="ru-RU" sz="2000" b="1" dirty="0">
                <a:solidFill>
                  <a:schemeClr val="tx1"/>
                </a:solidFill>
              </a:rPr>
              <a:t>, дерево </a:t>
            </a:r>
            <a:r>
              <a:rPr lang="ru-RU" sz="2000" b="1" dirty="0" err="1">
                <a:solidFill>
                  <a:schemeClr val="tx1"/>
                </a:solidFill>
              </a:rPr>
              <a:t>помилок</a:t>
            </a:r>
            <a:r>
              <a:rPr lang="ru-RU" sz="2000" b="1" dirty="0">
                <a:solidFill>
                  <a:schemeClr val="tx1"/>
                </a:solidFill>
              </a:rPr>
              <a:t>)</a:t>
            </a:r>
            <a:endParaRPr lang="ru-RU" sz="20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1120531" y="4770144"/>
            <a:ext cx="6299200" cy="177148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Фаза ІІІ </a:t>
            </a:r>
            <a:r>
              <a:rPr lang="ru-RU" sz="2400" b="1" dirty="0">
                <a:solidFill>
                  <a:schemeClr val="tx1"/>
                </a:solidFill>
              </a:rPr>
              <a:t>– </a:t>
            </a:r>
            <a:r>
              <a:rPr lang="ru-RU" sz="2400" b="1" dirty="0" err="1">
                <a:solidFill>
                  <a:schemeClr val="tx1"/>
                </a:solidFill>
              </a:rPr>
              <a:t>аналіз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b="1" dirty="0" err="1">
                <a:solidFill>
                  <a:schemeClr val="tx1"/>
                </a:solidFill>
              </a:rPr>
              <a:t>можливих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b="1" dirty="0" err="1">
                <a:solidFill>
                  <a:schemeClr val="tx1"/>
                </a:solidFill>
              </a:rPr>
              <a:t>наслідків</a:t>
            </a:r>
            <a:r>
              <a:rPr lang="ru-RU" b="1" dirty="0"/>
              <a:t>.</a:t>
            </a: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65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7625" y="1800664"/>
            <a:ext cx="11422966" cy="280076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400" b="1" dirty="0"/>
              <a:t>До </a:t>
            </a:r>
            <a:r>
              <a:rPr lang="ru-RU" sz="4400" b="1" dirty="0" err="1"/>
              <a:t>суб'єктів</a:t>
            </a:r>
            <a:r>
              <a:rPr lang="ru-RU" sz="4400" b="1" dirty="0"/>
              <a:t> </a:t>
            </a:r>
            <a:r>
              <a:rPr lang="ru-RU" sz="4400" b="1" dirty="0" err="1"/>
              <a:t>господарювання</a:t>
            </a:r>
            <a:r>
              <a:rPr lang="ru-RU" sz="4400" b="1" dirty="0"/>
              <a:t> з </a:t>
            </a:r>
            <a:r>
              <a:rPr lang="ru-RU" sz="4400" b="1" i="1" u="sng" dirty="0" err="1"/>
              <a:t>незначним</a:t>
            </a:r>
            <a:r>
              <a:rPr lang="ru-RU" sz="4400" b="1" i="1" u="sng" dirty="0"/>
              <a:t> </a:t>
            </a:r>
            <a:r>
              <a:rPr lang="ru-RU" sz="4400" b="1" i="1" u="sng" dirty="0" err="1"/>
              <a:t>ступенем</a:t>
            </a:r>
            <a:r>
              <a:rPr lang="ru-RU" sz="4400" b="1" i="1" u="sng" dirty="0"/>
              <a:t> </a:t>
            </a:r>
            <a:r>
              <a:rPr lang="ru-RU" sz="4400" b="1" i="1" u="sng" dirty="0" err="1"/>
              <a:t>ризику</a:t>
            </a:r>
            <a:r>
              <a:rPr lang="ru-RU" sz="4400" b="1" dirty="0"/>
              <a:t> належать </a:t>
            </a:r>
            <a:r>
              <a:rPr lang="ru-RU" sz="4400" b="1" dirty="0" err="1"/>
              <a:t>суб'єкти</a:t>
            </a:r>
            <a:r>
              <a:rPr lang="ru-RU" sz="4400" b="1" dirty="0"/>
              <a:t>, </a:t>
            </a:r>
            <a:r>
              <a:rPr lang="ru-RU" sz="4400" b="1" dirty="0" err="1"/>
              <a:t>що</a:t>
            </a:r>
            <a:r>
              <a:rPr lang="ru-RU" sz="4400" b="1" dirty="0"/>
              <a:t> не </a:t>
            </a:r>
            <a:r>
              <a:rPr lang="ru-RU" sz="4400" b="1" dirty="0" err="1"/>
              <a:t>віднесені</a:t>
            </a:r>
            <a:r>
              <a:rPr lang="ru-RU" sz="4400" b="1" dirty="0"/>
              <a:t> до </a:t>
            </a:r>
            <a:r>
              <a:rPr lang="ru-RU" sz="4400" b="1" dirty="0" err="1"/>
              <a:t>суб'єктів</a:t>
            </a:r>
            <a:r>
              <a:rPr lang="ru-RU" sz="4400" b="1" dirty="0"/>
              <a:t> </a:t>
            </a:r>
            <a:r>
              <a:rPr lang="ru-RU" sz="4400" b="1" dirty="0" err="1"/>
              <a:t>господарювання</a:t>
            </a:r>
            <a:r>
              <a:rPr lang="ru-RU" sz="4400" b="1" dirty="0"/>
              <a:t> з </a:t>
            </a:r>
            <a:r>
              <a:rPr lang="ru-RU" sz="4400" b="1" dirty="0" err="1"/>
              <a:t>високим</a:t>
            </a:r>
            <a:r>
              <a:rPr lang="ru-RU" sz="4400" b="1" dirty="0"/>
              <a:t> та </a:t>
            </a:r>
            <a:r>
              <a:rPr lang="ru-RU" sz="4400" b="1" dirty="0" err="1"/>
              <a:t>середнім</a:t>
            </a:r>
            <a:r>
              <a:rPr lang="ru-RU" sz="4400" b="1" dirty="0"/>
              <a:t> </a:t>
            </a:r>
            <a:r>
              <a:rPr lang="ru-RU" sz="4400" b="1" dirty="0" err="1"/>
              <a:t>ступенем</a:t>
            </a:r>
            <a:r>
              <a:rPr lang="ru-RU" sz="4400" b="1" dirty="0"/>
              <a:t> </a:t>
            </a:r>
            <a:r>
              <a:rPr lang="ru-RU" sz="4400" b="1" dirty="0" err="1"/>
              <a:t>ризику</a:t>
            </a:r>
            <a:r>
              <a:rPr lang="ru-RU" sz="4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6099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8980" y="1223889"/>
            <a:ext cx="11573020" cy="7755969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600" dirty="0" err="1" smtClean="0"/>
              <a:t>Дяку</a:t>
            </a:r>
            <a:r>
              <a:rPr lang="uk-UA" sz="16600" dirty="0" err="1" smtClean="0"/>
              <a:t>єм</a:t>
            </a:r>
            <a:r>
              <a:rPr lang="ru-RU" sz="16600" dirty="0" smtClean="0"/>
              <a:t>о за</a:t>
            </a:r>
          </a:p>
          <a:p>
            <a:r>
              <a:rPr lang="uk-UA" sz="16600" dirty="0"/>
              <a:t> </a:t>
            </a:r>
            <a:r>
              <a:rPr lang="uk-UA" sz="16600" dirty="0" smtClean="0"/>
              <a:t>      увагу!</a:t>
            </a:r>
            <a:endParaRPr lang="ru-RU" sz="16600" dirty="0" smtClean="0"/>
          </a:p>
          <a:p>
            <a:r>
              <a:rPr lang="ru-RU" sz="16600" dirty="0"/>
              <a:t> </a:t>
            </a:r>
            <a:r>
              <a:rPr lang="ru-RU" sz="16600" dirty="0" smtClean="0"/>
              <a:t>      </a:t>
            </a:r>
            <a:endParaRPr lang="ru-RU" sz="16600" dirty="0"/>
          </a:p>
        </p:txBody>
      </p:sp>
    </p:spTree>
    <p:extLst>
      <p:ext uri="{BB962C8B-B14F-4D97-AF65-F5344CB8AC3E}">
        <p14:creationId xmlns:p14="http://schemas.microsoft.com/office/powerpoint/2010/main" val="424360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26609"/>
            <a:ext cx="9228406" cy="10772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Фаза І – </a:t>
            </a:r>
            <a:r>
              <a:rPr lang="ru-RU" sz="3200" b="1" dirty="0" err="1">
                <a:solidFill>
                  <a:schemeClr val="bg1"/>
                </a:solidFill>
              </a:rPr>
              <a:t>попередній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аналіз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аварій</a:t>
            </a:r>
            <a:r>
              <a:rPr lang="ru-RU" sz="3200" b="1" dirty="0">
                <a:solidFill>
                  <a:schemeClr val="bg1"/>
                </a:solidFill>
              </a:rPr>
              <a:t>.</a:t>
            </a:r>
            <a:endParaRPr lang="ru-RU" sz="3200" dirty="0">
              <a:solidFill>
                <a:schemeClr val="bg1"/>
              </a:solidFill>
            </a:endParaRPr>
          </a:p>
          <a:p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07852" y="1589651"/>
            <a:ext cx="11807483" cy="5970865"/>
          </a:xfrm>
          <a:prstGeom prst="rect">
            <a:avLst/>
          </a:prstGeom>
          <a:solidFill>
            <a:schemeClr val="tx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i="1" u="sng" dirty="0" err="1">
                <a:solidFill>
                  <a:schemeClr val="bg1"/>
                </a:solidFill>
              </a:rPr>
              <a:t>Клас</a:t>
            </a:r>
            <a:r>
              <a:rPr lang="ru-RU" sz="2800" b="1" i="1" u="sng" dirty="0">
                <a:solidFill>
                  <a:schemeClr val="bg1"/>
                </a:solidFill>
              </a:rPr>
              <a:t> 1 – </a:t>
            </a:r>
            <a:r>
              <a:rPr lang="ru-RU" sz="2800" b="1" i="1" u="sng" dirty="0" err="1">
                <a:solidFill>
                  <a:schemeClr val="bg1"/>
                </a:solidFill>
              </a:rPr>
              <a:t>безпечні</a:t>
            </a:r>
            <a:r>
              <a:rPr lang="ru-RU" i="1" dirty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 </a:t>
            </a:r>
            <a:r>
              <a:rPr lang="ru-RU" b="1" dirty="0" err="1">
                <a:solidFill>
                  <a:schemeClr val="bg1"/>
                </a:solidFill>
              </a:rPr>
              <a:t>Це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помилки</a:t>
            </a:r>
            <a:r>
              <a:rPr lang="ru-RU" b="1" dirty="0">
                <a:solidFill>
                  <a:schemeClr val="bg1"/>
                </a:solidFill>
              </a:rPr>
              <a:t> персоналу, </a:t>
            </a:r>
            <a:r>
              <a:rPr lang="ru-RU" b="1" dirty="0" err="1">
                <a:solidFill>
                  <a:schemeClr val="bg1"/>
                </a:solidFill>
              </a:rPr>
              <a:t>недоробки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проекті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або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порушення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роботі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окремих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вузлів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які</a:t>
            </a:r>
            <a:r>
              <a:rPr lang="ru-RU" b="1" dirty="0">
                <a:solidFill>
                  <a:schemeClr val="bg1"/>
                </a:solidFill>
              </a:rPr>
              <a:t> не </a:t>
            </a:r>
            <a:r>
              <a:rPr lang="ru-RU" b="1" dirty="0" err="1">
                <a:solidFill>
                  <a:schemeClr val="bg1"/>
                </a:solidFill>
              </a:rPr>
              <a:t>призводять</a:t>
            </a:r>
            <a:r>
              <a:rPr lang="ru-RU" b="1" dirty="0">
                <a:solidFill>
                  <a:schemeClr val="bg1"/>
                </a:solidFill>
              </a:rPr>
              <a:t> до </a:t>
            </a:r>
            <a:r>
              <a:rPr lang="ru-RU" b="1" dirty="0" err="1">
                <a:solidFill>
                  <a:schemeClr val="bg1"/>
                </a:solidFill>
              </a:rPr>
              <a:t>істотних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порушень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системи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цілому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людських</a:t>
            </a:r>
            <a:r>
              <a:rPr lang="ru-RU" b="1" dirty="0">
                <a:solidFill>
                  <a:schemeClr val="bg1"/>
                </a:solidFill>
              </a:rPr>
              <a:t> жертв і </a:t>
            </a:r>
            <a:r>
              <a:rPr lang="ru-RU" b="1" dirty="0" err="1">
                <a:solidFill>
                  <a:schemeClr val="bg1"/>
                </a:solidFill>
              </a:rPr>
              <a:t>пошкодження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обладнання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sz="2800" b="1" i="1" u="sng" dirty="0" err="1">
                <a:solidFill>
                  <a:schemeClr val="bg1"/>
                </a:solidFill>
              </a:rPr>
              <a:t>Клас</a:t>
            </a:r>
            <a:r>
              <a:rPr lang="ru-RU" sz="2800" b="1" i="1" u="sng" dirty="0">
                <a:solidFill>
                  <a:schemeClr val="bg1"/>
                </a:solidFill>
              </a:rPr>
              <a:t> ІІ – </a:t>
            </a:r>
            <a:r>
              <a:rPr lang="ru-RU" sz="2800" b="1" i="1" u="sng" dirty="0" err="1">
                <a:solidFill>
                  <a:schemeClr val="bg1"/>
                </a:solidFill>
              </a:rPr>
              <a:t>граничні</a:t>
            </a:r>
            <a:r>
              <a:rPr lang="ru-RU" i="1" dirty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 </a:t>
            </a:r>
            <a:r>
              <a:rPr lang="ru-RU" b="1" dirty="0" err="1">
                <a:solidFill>
                  <a:schemeClr val="bg1"/>
                </a:solidFill>
              </a:rPr>
              <a:t>Це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помилки</a:t>
            </a:r>
            <a:r>
              <a:rPr lang="ru-RU" b="1" dirty="0">
                <a:solidFill>
                  <a:schemeClr val="bg1"/>
                </a:solidFill>
              </a:rPr>
              <a:t> персоналу, </a:t>
            </a:r>
            <a:r>
              <a:rPr lang="ru-RU" b="1" dirty="0" err="1">
                <a:solidFill>
                  <a:schemeClr val="bg1"/>
                </a:solidFill>
              </a:rPr>
              <a:t>недоробки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проекті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або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порушення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роботі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окремих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вузлів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які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хоч</a:t>
            </a:r>
            <a:r>
              <a:rPr lang="ru-RU" b="1" dirty="0">
                <a:solidFill>
                  <a:schemeClr val="bg1"/>
                </a:solidFill>
              </a:rPr>
              <a:t> і </a:t>
            </a:r>
            <a:r>
              <a:rPr lang="ru-RU" b="1" dirty="0" err="1">
                <a:solidFill>
                  <a:schemeClr val="bg1"/>
                </a:solidFill>
              </a:rPr>
              <a:t>призводять</a:t>
            </a:r>
            <a:r>
              <a:rPr lang="ru-RU" b="1" dirty="0">
                <a:solidFill>
                  <a:schemeClr val="bg1"/>
                </a:solidFill>
              </a:rPr>
              <a:t> до </a:t>
            </a:r>
            <a:r>
              <a:rPr lang="ru-RU" b="1" dirty="0" err="1">
                <a:solidFill>
                  <a:schemeClr val="bg1"/>
                </a:solidFill>
              </a:rPr>
              <a:t>істотних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порушень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системи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цілому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однак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піддаються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виправленню</a:t>
            </a:r>
            <a:r>
              <a:rPr lang="ru-RU" b="1" dirty="0">
                <a:solidFill>
                  <a:schemeClr val="bg1"/>
                </a:solidFill>
              </a:rPr>
              <a:t> без </a:t>
            </a:r>
            <a:r>
              <a:rPr lang="ru-RU" b="1" dirty="0" err="1">
                <a:solidFill>
                  <a:schemeClr val="bg1"/>
                </a:solidFill>
              </a:rPr>
              <a:t>людських</a:t>
            </a:r>
            <a:r>
              <a:rPr lang="ru-RU" b="1" dirty="0">
                <a:solidFill>
                  <a:schemeClr val="bg1"/>
                </a:solidFill>
              </a:rPr>
              <a:t> жертв і </a:t>
            </a:r>
            <a:r>
              <a:rPr lang="ru-RU" b="1" dirty="0" err="1">
                <a:solidFill>
                  <a:schemeClr val="bg1"/>
                </a:solidFill>
              </a:rPr>
              <a:t>значних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пошкоджень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обладнання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 smtClean="0"/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sz="2800" b="1" i="1" u="sng" dirty="0" err="1">
                <a:solidFill>
                  <a:schemeClr val="bg1"/>
                </a:solidFill>
              </a:rPr>
              <a:t>Клас</a:t>
            </a:r>
            <a:r>
              <a:rPr lang="ru-RU" sz="2800" b="1" i="1" u="sng" dirty="0">
                <a:solidFill>
                  <a:schemeClr val="bg1"/>
                </a:solidFill>
              </a:rPr>
              <a:t> ІІІ – </a:t>
            </a:r>
            <a:r>
              <a:rPr lang="ru-RU" sz="2800" b="1" i="1" u="sng" dirty="0" err="1">
                <a:solidFill>
                  <a:schemeClr val="bg1"/>
                </a:solidFill>
              </a:rPr>
              <a:t>критичні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b="1" dirty="0" err="1">
                <a:solidFill>
                  <a:schemeClr val="bg1"/>
                </a:solidFill>
              </a:rPr>
              <a:t>Це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помилки</a:t>
            </a:r>
            <a:r>
              <a:rPr lang="ru-RU" b="1" dirty="0">
                <a:solidFill>
                  <a:schemeClr val="bg1"/>
                </a:solidFill>
              </a:rPr>
              <a:t> персоналу, </a:t>
            </a:r>
            <a:r>
              <a:rPr lang="ru-RU" b="1" dirty="0" err="1">
                <a:solidFill>
                  <a:schemeClr val="bg1"/>
                </a:solidFill>
              </a:rPr>
              <a:t>недоробки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проекті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або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порушення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роботі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окремих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вузлів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які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порушують</a:t>
            </a:r>
            <a:r>
              <a:rPr lang="ru-RU" b="1" dirty="0">
                <a:solidFill>
                  <a:schemeClr val="bg1"/>
                </a:solidFill>
              </a:rPr>
              <a:t> роботу </a:t>
            </a:r>
            <a:r>
              <a:rPr lang="ru-RU" b="1" dirty="0" err="1">
                <a:solidFill>
                  <a:schemeClr val="bg1"/>
                </a:solidFill>
              </a:rPr>
              <a:t>системи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цілому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призводять</a:t>
            </a:r>
            <a:r>
              <a:rPr lang="ru-RU" b="1" dirty="0">
                <a:solidFill>
                  <a:schemeClr val="bg1"/>
                </a:solidFill>
              </a:rPr>
              <a:t> до </a:t>
            </a:r>
            <a:r>
              <a:rPr lang="ru-RU" b="1" dirty="0" err="1">
                <a:solidFill>
                  <a:schemeClr val="bg1"/>
                </a:solidFill>
              </a:rPr>
              <a:t>пошкодження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обладнання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або</a:t>
            </a:r>
            <a:r>
              <a:rPr lang="ru-RU" b="1" dirty="0">
                <a:solidFill>
                  <a:schemeClr val="bg1"/>
                </a:solidFill>
              </a:rPr>
              <a:t> до таких </a:t>
            </a:r>
            <a:r>
              <a:rPr lang="ru-RU" b="1" dirty="0" err="1">
                <a:solidFill>
                  <a:schemeClr val="bg1"/>
                </a:solidFill>
              </a:rPr>
              <a:t>аварій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що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потребують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прийняття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негайних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дій</a:t>
            </a:r>
            <a:r>
              <a:rPr lang="ru-RU" b="1" dirty="0">
                <a:solidFill>
                  <a:schemeClr val="bg1"/>
                </a:solidFill>
              </a:rPr>
              <a:t> для </a:t>
            </a:r>
            <a:r>
              <a:rPr lang="ru-RU" b="1" dirty="0" err="1">
                <a:solidFill>
                  <a:schemeClr val="bg1"/>
                </a:solidFill>
              </a:rPr>
              <a:t>рятування</a:t>
            </a:r>
            <a:r>
              <a:rPr lang="ru-RU" b="1" dirty="0">
                <a:solidFill>
                  <a:schemeClr val="bg1"/>
                </a:solidFill>
              </a:rPr>
              <a:t> людей та </a:t>
            </a:r>
            <a:r>
              <a:rPr lang="ru-RU" b="1" dirty="0" err="1">
                <a:solidFill>
                  <a:schemeClr val="bg1"/>
                </a:solidFill>
              </a:rPr>
              <a:t>обладнання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sz="2800" b="1" i="1" u="sng" dirty="0" err="1">
                <a:solidFill>
                  <a:schemeClr val="bg1"/>
                </a:solidFill>
              </a:rPr>
              <a:t>Клас</a:t>
            </a:r>
            <a:r>
              <a:rPr lang="ru-RU" sz="2800" b="1" i="1" u="sng" dirty="0">
                <a:solidFill>
                  <a:schemeClr val="bg1"/>
                </a:solidFill>
              </a:rPr>
              <a:t> ІV – </a:t>
            </a:r>
            <a:r>
              <a:rPr lang="ru-RU" sz="2800" b="1" i="1" u="sng" dirty="0" err="1">
                <a:solidFill>
                  <a:schemeClr val="bg1"/>
                </a:solidFill>
              </a:rPr>
              <a:t>катастрофічні</a:t>
            </a:r>
            <a:r>
              <a:rPr lang="ru-RU" i="1" dirty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 </a:t>
            </a:r>
            <a:r>
              <a:rPr lang="ru-RU" b="1" dirty="0" err="1">
                <a:solidFill>
                  <a:schemeClr val="bg1"/>
                </a:solidFill>
              </a:rPr>
              <a:t>Це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помилки</a:t>
            </a:r>
            <a:r>
              <a:rPr lang="ru-RU" b="1" dirty="0">
                <a:solidFill>
                  <a:schemeClr val="bg1"/>
                </a:solidFill>
              </a:rPr>
              <a:t> персоналу, </a:t>
            </a:r>
            <a:r>
              <a:rPr lang="ru-RU" b="1" dirty="0" err="1">
                <a:solidFill>
                  <a:schemeClr val="bg1"/>
                </a:solidFill>
              </a:rPr>
              <a:t>недоробки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проекті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або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порушення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роботі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окремих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вузлів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які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істотно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порушують</a:t>
            </a:r>
            <a:r>
              <a:rPr lang="ru-RU" b="1" dirty="0">
                <a:solidFill>
                  <a:schemeClr val="bg1"/>
                </a:solidFill>
              </a:rPr>
              <a:t> роботу </a:t>
            </a:r>
            <a:r>
              <a:rPr lang="ru-RU" b="1" dirty="0" err="1">
                <a:solidFill>
                  <a:schemeClr val="bg1"/>
                </a:solidFill>
              </a:rPr>
              <a:t>системи</a:t>
            </a:r>
            <a:r>
              <a:rPr lang="ru-RU" b="1" dirty="0">
                <a:solidFill>
                  <a:schemeClr val="bg1"/>
                </a:solidFill>
              </a:rPr>
              <a:t> в </a:t>
            </a:r>
            <a:r>
              <a:rPr lang="ru-RU" b="1" dirty="0" err="1">
                <a:solidFill>
                  <a:schemeClr val="bg1"/>
                </a:solidFill>
              </a:rPr>
              <a:t>цілому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що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призводить</a:t>
            </a:r>
            <a:r>
              <a:rPr lang="ru-RU" b="1" dirty="0">
                <a:solidFill>
                  <a:schemeClr val="bg1"/>
                </a:solidFill>
              </a:rPr>
              <a:t> до </a:t>
            </a:r>
            <a:r>
              <a:rPr lang="ru-RU" b="1" dirty="0" err="1">
                <a:solidFill>
                  <a:schemeClr val="bg1"/>
                </a:solidFill>
              </a:rPr>
              <a:t>руйнування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обладнання</a:t>
            </a:r>
            <a:r>
              <a:rPr lang="ru-RU" b="1" dirty="0">
                <a:solidFill>
                  <a:schemeClr val="bg1"/>
                </a:solidFill>
              </a:rPr>
              <a:t>, травм персоналу та </a:t>
            </a:r>
            <a:r>
              <a:rPr lang="ru-RU" b="1" dirty="0" err="1">
                <a:solidFill>
                  <a:schemeClr val="bg1"/>
                </a:solidFill>
              </a:rPr>
              <a:t>навіть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людських</a:t>
            </a:r>
            <a:r>
              <a:rPr lang="ru-RU" b="1" dirty="0">
                <a:solidFill>
                  <a:schemeClr val="bg1"/>
                </a:solidFill>
              </a:rPr>
              <a:t> жертв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89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4689" y="0"/>
            <a:ext cx="7315200" cy="1569660"/>
          </a:xfrm>
          <a:prstGeom prst="rect">
            <a:avLst/>
          </a:prstGeom>
          <a:solidFill>
            <a:schemeClr val="bg1">
              <a:lumMod val="65000"/>
              <a:alpha val="8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Фаза ІІ – </a:t>
            </a:r>
            <a:r>
              <a:rPr lang="ru-RU" sz="3200" b="1" dirty="0" err="1"/>
              <a:t>визначення</a:t>
            </a:r>
            <a:r>
              <a:rPr lang="ru-RU" sz="3200" b="1" dirty="0"/>
              <a:t> </a:t>
            </a:r>
            <a:r>
              <a:rPr lang="ru-RU" sz="3200" b="1" dirty="0" err="1"/>
              <a:t>послідовності</a:t>
            </a:r>
            <a:r>
              <a:rPr lang="ru-RU" sz="3200" b="1" dirty="0"/>
              <a:t> </a:t>
            </a:r>
            <a:r>
              <a:rPr lang="ru-RU" sz="3200" b="1" i="1" dirty="0" err="1"/>
              <a:t>негативних</a:t>
            </a:r>
            <a:r>
              <a:rPr lang="ru-RU" sz="3200" b="1" i="1" dirty="0"/>
              <a:t> </a:t>
            </a:r>
            <a:r>
              <a:rPr lang="ru-RU" sz="3200" b="1" i="1" dirty="0" err="1"/>
              <a:t>подій</a:t>
            </a:r>
            <a:r>
              <a:rPr lang="ru-RU" sz="3200" b="1" i="1" dirty="0"/>
              <a:t> (дерево </a:t>
            </a:r>
            <a:r>
              <a:rPr lang="ru-RU" sz="3200" b="1" i="1" dirty="0" err="1"/>
              <a:t>подій</a:t>
            </a:r>
            <a:r>
              <a:rPr lang="ru-RU" sz="3200" b="1" i="1" dirty="0"/>
              <a:t>, дерево </a:t>
            </a:r>
            <a:r>
              <a:rPr lang="ru-RU" sz="3200" b="1" i="1" dirty="0" err="1"/>
              <a:t>помилок</a:t>
            </a:r>
            <a:r>
              <a:rPr lang="ru-RU" sz="3200" b="1" dirty="0"/>
              <a:t>)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717452" y="1955409"/>
            <a:ext cx="9734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4" name="Штриховая стрелка вправо 3"/>
          <p:cNvSpPr/>
          <p:nvPr/>
        </p:nvSpPr>
        <p:spPr>
          <a:xfrm>
            <a:off x="543951" y="218049"/>
            <a:ext cx="11648049" cy="6639951"/>
          </a:xfrm>
          <a:prstGeom prst="stripedRightArrow">
            <a:avLst>
              <a:gd name="adj1" fmla="val 50000"/>
              <a:gd name="adj2" fmla="val 39195"/>
            </a:avLst>
          </a:prstGeom>
          <a:solidFill>
            <a:schemeClr val="bg1">
              <a:lumMod val="50000"/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tx1"/>
                </a:solidFill>
              </a:rPr>
              <a:t> </a:t>
            </a:r>
            <a:r>
              <a:rPr lang="ru-RU" sz="2800" b="1" dirty="0">
                <a:solidFill>
                  <a:schemeClr val="bg1"/>
                </a:solidFill>
              </a:rPr>
              <a:t>Методика, яка </a:t>
            </a:r>
            <a:r>
              <a:rPr lang="ru-RU" sz="2800" b="1" dirty="0" err="1">
                <a:solidFill>
                  <a:schemeClr val="bg1"/>
                </a:solidFill>
              </a:rPr>
              <a:t>ґрунтується</a:t>
            </a:r>
            <a:r>
              <a:rPr lang="ru-RU" sz="2800" b="1" dirty="0">
                <a:solidFill>
                  <a:schemeClr val="bg1"/>
                </a:solidFill>
              </a:rPr>
              <a:t> на </a:t>
            </a:r>
            <a:r>
              <a:rPr lang="ru-RU" sz="2800" b="1" dirty="0" err="1">
                <a:solidFill>
                  <a:schemeClr val="bg1"/>
                </a:solidFill>
              </a:rPr>
              <a:t>використанні</a:t>
            </a:r>
            <a:r>
              <a:rPr lang="ru-RU" sz="2800" b="1" dirty="0">
                <a:solidFill>
                  <a:schemeClr val="bg1"/>
                </a:solidFill>
              </a:rPr>
              <a:t> дерева </a:t>
            </a:r>
            <a:r>
              <a:rPr lang="ru-RU" sz="2800" b="1" dirty="0" err="1">
                <a:solidFill>
                  <a:schemeClr val="bg1"/>
                </a:solidFill>
              </a:rPr>
              <a:t>помилок</a:t>
            </a:r>
            <a:r>
              <a:rPr lang="ru-RU" sz="2800" b="1" dirty="0">
                <a:solidFill>
                  <a:schemeClr val="bg1"/>
                </a:solidFill>
              </a:rPr>
              <a:t>, </a:t>
            </a:r>
            <a:r>
              <a:rPr lang="ru-RU" sz="2800" b="1" dirty="0" err="1">
                <a:solidFill>
                  <a:schemeClr val="bg1"/>
                </a:solidFill>
              </a:rPr>
              <a:t>забезпечує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визначення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ланцюжка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збоїв</a:t>
            </a:r>
            <a:r>
              <a:rPr lang="ru-RU" sz="2800" b="1" dirty="0">
                <a:solidFill>
                  <a:schemeClr val="bg1"/>
                </a:solidFill>
              </a:rPr>
              <a:t> і </a:t>
            </a:r>
            <a:r>
              <a:rPr lang="ru-RU" sz="2800" b="1" dirty="0" err="1">
                <a:solidFill>
                  <a:schemeClr val="bg1"/>
                </a:solidFill>
              </a:rPr>
              <a:t>відказів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обладнання</a:t>
            </a:r>
            <a:r>
              <a:rPr lang="ru-RU" sz="2800" b="1" dirty="0">
                <a:solidFill>
                  <a:schemeClr val="bg1"/>
                </a:solidFill>
              </a:rPr>
              <a:t> й </a:t>
            </a:r>
            <a:r>
              <a:rPr lang="ru-RU" sz="2800" b="1" dirty="0" err="1">
                <a:solidFill>
                  <a:schemeClr val="bg1"/>
                </a:solidFill>
              </a:rPr>
              <a:t>помилок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операторів</a:t>
            </a:r>
            <a:r>
              <a:rPr lang="ru-RU" sz="2800" b="1" dirty="0">
                <a:solidFill>
                  <a:schemeClr val="bg1"/>
                </a:solidFill>
              </a:rPr>
              <a:t>, </a:t>
            </a:r>
            <a:r>
              <a:rPr lang="ru-RU" sz="2800" b="1" dirty="0" err="1">
                <a:solidFill>
                  <a:schemeClr val="bg1"/>
                </a:solidFill>
              </a:rPr>
              <a:t>що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може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призвести</a:t>
            </a:r>
            <a:r>
              <a:rPr lang="ru-RU" sz="2800" b="1" dirty="0">
                <a:solidFill>
                  <a:schemeClr val="bg1"/>
                </a:solidFill>
              </a:rPr>
              <a:t> до “</a:t>
            </a:r>
            <a:r>
              <a:rPr lang="ru-RU" sz="2800" b="1" dirty="0" err="1">
                <a:solidFill>
                  <a:schemeClr val="bg1"/>
                </a:solidFill>
              </a:rPr>
              <a:t>головної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події</a:t>
            </a:r>
            <a:r>
              <a:rPr lang="ru-RU" sz="2800" b="1" dirty="0">
                <a:solidFill>
                  <a:schemeClr val="bg1"/>
                </a:solidFill>
              </a:rPr>
              <a:t>”. </a:t>
            </a:r>
            <a:r>
              <a:rPr lang="ru-RU" sz="2800" b="1" dirty="0" err="1">
                <a:solidFill>
                  <a:schemeClr val="bg1"/>
                </a:solidFill>
              </a:rPr>
              <a:t>Використання</a:t>
            </a:r>
            <a:r>
              <a:rPr lang="ru-RU" sz="2800" b="1" dirty="0">
                <a:solidFill>
                  <a:schemeClr val="bg1"/>
                </a:solidFill>
              </a:rPr>
              <a:t> дерева </a:t>
            </a:r>
            <a:r>
              <a:rPr lang="ru-RU" sz="2800" b="1" dirty="0" err="1">
                <a:solidFill>
                  <a:schemeClr val="bg1"/>
                </a:solidFill>
              </a:rPr>
              <a:t>помилок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дає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змогу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визначити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такі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показники</a:t>
            </a:r>
            <a:r>
              <a:rPr lang="ru-RU" sz="2800" b="1" dirty="0">
                <a:solidFill>
                  <a:schemeClr val="bg1"/>
                </a:solidFill>
              </a:rPr>
              <a:t>, як </a:t>
            </a:r>
            <a:r>
              <a:rPr lang="ru-RU" sz="2800" b="1" dirty="0" err="1">
                <a:solidFill>
                  <a:schemeClr val="bg1"/>
                </a:solidFill>
              </a:rPr>
              <a:t>коефіцієнт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неготовності</a:t>
            </a:r>
            <a:r>
              <a:rPr lang="ru-RU" sz="2800" b="1" dirty="0">
                <a:solidFill>
                  <a:schemeClr val="bg1"/>
                </a:solidFill>
              </a:rPr>
              <a:t> та </a:t>
            </a:r>
            <a:r>
              <a:rPr lang="ru-RU" sz="2800" b="1" dirty="0" err="1">
                <a:solidFill>
                  <a:schemeClr val="bg1"/>
                </a:solidFill>
              </a:rPr>
              <a:t>ймовірності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відмови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технічних</a:t>
            </a:r>
            <a:r>
              <a:rPr lang="ru-RU" sz="2800" b="1" dirty="0">
                <a:solidFill>
                  <a:schemeClr val="bg1"/>
                </a:solidFill>
              </a:rPr>
              <a:t> систем, </a:t>
            </a:r>
            <a:r>
              <a:rPr lang="ru-RU" sz="2800" b="1" dirty="0" err="1">
                <a:solidFill>
                  <a:schemeClr val="bg1"/>
                </a:solidFill>
              </a:rPr>
              <a:t>які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отримують</a:t>
            </a:r>
            <a:r>
              <a:rPr lang="ru-RU" sz="2800" b="1" dirty="0">
                <a:solidFill>
                  <a:schemeClr val="bg1"/>
                </a:solidFill>
              </a:rPr>
              <a:t> в </a:t>
            </a:r>
            <a:r>
              <a:rPr lang="ru-RU" sz="2800" b="1" dirty="0" err="1">
                <a:solidFill>
                  <a:schemeClr val="bg1"/>
                </a:solidFill>
              </a:rPr>
              <a:t>результаті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спеціальних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випробувань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або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узагальнення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досвіду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експлуатації</a:t>
            </a:r>
            <a:r>
              <a:rPr lang="ru-RU" sz="2800" b="1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7637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21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947" y="-90356"/>
            <a:ext cx="97207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Фаза ІІІ – </a:t>
            </a:r>
            <a:r>
              <a:rPr lang="ru-RU" sz="4400" b="1" dirty="0" err="1"/>
              <a:t>аналіз</a:t>
            </a:r>
            <a:r>
              <a:rPr lang="ru-RU" sz="4400" b="1" dirty="0"/>
              <a:t> </a:t>
            </a:r>
            <a:r>
              <a:rPr lang="ru-RU" sz="4400" b="1" dirty="0" err="1"/>
              <a:t>можливих</a:t>
            </a:r>
            <a:r>
              <a:rPr lang="ru-RU" sz="4400" b="1" dirty="0"/>
              <a:t> </a:t>
            </a:r>
            <a:r>
              <a:rPr lang="ru-RU" sz="4400" b="1" dirty="0" err="1"/>
              <a:t>наслідків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330591" y="482847"/>
            <a:ext cx="120560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  <a:r>
              <a:rPr lang="ru-RU" sz="2400" dirty="0"/>
              <a:t>Для кожного виду </a:t>
            </a:r>
            <a:r>
              <a:rPr lang="ru-RU" sz="2400" dirty="0" err="1"/>
              <a:t>катастрофи</a:t>
            </a:r>
            <a:r>
              <a:rPr lang="ru-RU" sz="2400" dirty="0"/>
              <a:t> </a:t>
            </a:r>
            <a:r>
              <a:rPr lang="ru-RU" sz="2400" dirty="0" err="1"/>
              <a:t>аналіз</a:t>
            </a:r>
            <a:r>
              <a:rPr lang="ru-RU" sz="2400" dirty="0"/>
              <a:t> </a:t>
            </a:r>
            <a:r>
              <a:rPr lang="ru-RU" sz="2400" dirty="0" err="1"/>
              <a:t>можливих</a:t>
            </a:r>
            <a:r>
              <a:rPr lang="ru-RU" sz="2400" dirty="0"/>
              <a:t> </a:t>
            </a:r>
            <a:r>
              <a:rPr lang="ru-RU" sz="2400" dirty="0" err="1"/>
              <a:t>наслідків</a:t>
            </a:r>
            <a:r>
              <a:rPr lang="ru-RU" sz="2400" dirty="0"/>
              <a:t> буде </a:t>
            </a:r>
            <a:r>
              <a:rPr lang="ru-RU" sz="2400" dirty="0" err="1"/>
              <a:t>мати</a:t>
            </a:r>
            <a:r>
              <a:rPr lang="ru-RU" sz="2400" dirty="0"/>
              <a:t> </a:t>
            </a:r>
            <a:r>
              <a:rPr lang="ru-RU" sz="2400" dirty="0" err="1"/>
              <a:t>свої</a:t>
            </a:r>
            <a:r>
              <a:rPr lang="ru-RU" sz="2400" dirty="0"/>
              <a:t> </a:t>
            </a:r>
            <a:r>
              <a:rPr lang="ru-RU" sz="2400" dirty="0" err="1"/>
              <a:t>особливості</a:t>
            </a:r>
            <a:r>
              <a:rPr lang="ru-RU" sz="2400" dirty="0"/>
              <a:t>, але </a:t>
            </a:r>
            <a:r>
              <a:rPr lang="ru-RU" sz="2400" dirty="0" err="1"/>
              <a:t>завжди</a:t>
            </a:r>
            <a:r>
              <a:rPr lang="ru-RU" sz="2400" dirty="0"/>
              <a:t> на </a:t>
            </a:r>
            <a:r>
              <a:rPr lang="ru-RU" sz="2400" dirty="0" err="1"/>
              <a:t>цій</a:t>
            </a:r>
            <a:r>
              <a:rPr lang="ru-RU" sz="2400" dirty="0"/>
              <a:t> </a:t>
            </a:r>
            <a:r>
              <a:rPr lang="ru-RU" sz="2400" dirty="0" err="1"/>
              <a:t>заключній</a:t>
            </a:r>
            <a:r>
              <a:rPr lang="ru-RU" sz="2400" dirty="0"/>
              <a:t> </a:t>
            </a:r>
            <a:r>
              <a:rPr lang="ru-RU" sz="2400" dirty="0" err="1"/>
              <a:t>фазі</a:t>
            </a:r>
            <a:r>
              <a:rPr lang="ru-RU" sz="2400" dirty="0"/>
              <a:t> </a:t>
            </a:r>
            <a:r>
              <a:rPr lang="ru-RU" sz="2400" dirty="0" err="1"/>
              <a:t>дослідження</a:t>
            </a:r>
            <a:r>
              <a:rPr lang="ru-RU" sz="2400" dirty="0"/>
              <a:t> </a:t>
            </a:r>
            <a:r>
              <a:rPr lang="ru-RU" sz="2400" dirty="0" err="1"/>
              <a:t>ризику</a:t>
            </a:r>
            <a:r>
              <a:rPr lang="ru-RU" sz="2400" dirty="0"/>
              <a:t> </a:t>
            </a:r>
            <a:r>
              <a:rPr lang="ru-RU" sz="2400" dirty="0" err="1"/>
              <a:t>необхідно</a:t>
            </a:r>
            <a:r>
              <a:rPr lang="ru-RU" sz="2400" dirty="0"/>
              <a:t>:</a:t>
            </a:r>
          </a:p>
          <a:p>
            <a:endParaRPr lang="ru-RU" dirty="0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161649" y="3207434"/>
            <a:ext cx="5706794" cy="3207434"/>
          </a:xfrm>
          <a:prstGeom prst="horizontalScroll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err="1"/>
              <a:t>Визначити</a:t>
            </a:r>
            <a:r>
              <a:rPr lang="ru-RU" sz="2800" b="1" dirty="0"/>
              <a:t> </a:t>
            </a:r>
            <a:r>
              <a:rPr lang="ru-RU" sz="2800" b="1" dirty="0" err="1"/>
              <a:t>кількість</a:t>
            </a:r>
            <a:r>
              <a:rPr lang="ru-RU" sz="2800" b="1" dirty="0"/>
              <a:t> </a:t>
            </a:r>
            <a:r>
              <a:rPr lang="ru-RU" sz="2800" b="1" dirty="0" err="1"/>
              <a:t>токсичних</a:t>
            </a:r>
            <a:r>
              <a:rPr lang="ru-RU" sz="2800" b="1" dirty="0"/>
              <a:t> </a:t>
            </a:r>
            <a:r>
              <a:rPr lang="ru-RU" sz="2800" b="1" dirty="0" err="1"/>
              <a:t>речовин</a:t>
            </a:r>
            <a:r>
              <a:rPr lang="ru-RU" sz="2800" b="1" dirty="0"/>
              <a:t> </a:t>
            </a:r>
            <a:r>
              <a:rPr lang="ru-RU" sz="2800" b="1" dirty="0" err="1"/>
              <a:t>або</a:t>
            </a:r>
            <a:r>
              <a:rPr lang="ru-RU" sz="2800" b="1" dirty="0"/>
              <a:t> </a:t>
            </a:r>
            <a:r>
              <a:rPr lang="ru-RU" sz="2800" b="1" dirty="0" err="1"/>
              <a:t>енергії</a:t>
            </a:r>
            <a:r>
              <a:rPr lang="ru-RU" sz="2800" b="1" dirty="0"/>
              <a:t>, </a:t>
            </a:r>
            <a:r>
              <a:rPr lang="ru-RU" sz="2800" b="1" dirty="0" err="1"/>
              <a:t>що</a:t>
            </a:r>
            <a:r>
              <a:rPr lang="ru-RU" sz="2800" b="1" dirty="0"/>
              <a:t> </a:t>
            </a:r>
            <a:r>
              <a:rPr lang="ru-RU" sz="2800" b="1" dirty="0" err="1"/>
              <a:t>розсіюються</a:t>
            </a:r>
            <a:r>
              <a:rPr lang="ru-RU" sz="2800" b="1" dirty="0"/>
              <a:t> у </a:t>
            </a:r>
            <a:r>
              <a:rPr lang="ru-RU" sz="2800" b="1" dirty="0" err="1"/>
              <a:t>навколишнє</a:t>
            </a:r>
            <a:r>
              <a:rPr lang="ru-RU" sz="2800" b="1" dirty="0"/>
              <a:t> </a:t>
            </a:r>
            <a:r>
              <a:rPr lang="ru-RU" sz="2800" b="1" dirty="0" err="1"/>
              <a:t>середовище</a:t>
            </a:r>
            <a:r>
              <a:rPr lang="ru-RU" sz="2800" b="1" dirty="0"/>
              <a:t>, для кожного </a:t>
            </a:r>
            <a:r>
              <a:rPr lang="ru-RU" sz="2800" b="1" dirty="0" err="1"/>
              <a:t>можливого</a:t>
            </a:r>
            <a:r>
              <a:rPr lang="ru-RU" sz="2800" b="1" dirty="0"/>
              <a:t> шляху </a:t>
            </a:r>
            <a:r>
              <a:rPr lang="ru-RU" sz="2800" b="1" dirty="0" err="1"/>
              <a:t>розвитку</a:t>
            </a:r>
            <a:r>
              <a:rPr lang="ru-RU" sz="2800" b="1" dirty="0"/>
              <a:t> </a:t>
            </a:r>
            <a:r>
              <a:rPr lang="ru-RU" sz="2800" b="1" dirty="0" err="1"/>
              <a:t>подій</a:t>
            </a:r>
            <a:r>
              <a:rPr lang="ru-RU" sz="2800" b="1" dirty="0"/>
              <a:t>.</a:t>
            </a: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604910" y="3912267"/>
            <a:ext cx="5064370" cy="2692960"/>
          </a:xfrm>
          <a:prstGeom prst="horizontalScroll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/>
              <a:t>Виконати</a:t>
            </a:r>
            <a:r>
              <a:rPr lang="ru-RU" sz="2800" b="1" dirty="0"/>
              <a:t> </a:t>
            </a:r>
            <a:r>
              <a:rPr lang="ru-RU" sz="2800" b="1" dirty="0" err="1"/>
              <a:t>оцінку</a:t>
            </a:r>
            <a:r>
              <a:rPr lang="ru-RU" sz="2800" b="1" dirty="0"/>
              <a:t> </a:t>
            </a:r>
            <a:r>
              <a:rPr lang="ru-RU" sz="2800" b="1" dirty="0" err="1"/>
              <a:t>майнових</a:t>
            </a:r>
            <a:r>
              <a:rPr lang="ru-RU" sz="2800" b="1" dirty="0"/>
              <a:t> </a:t>
            </a:r>
            <a:r>
              <a:rPr lang="ru-RU" sz="2800" b="1" dirty="0" err="1"/>
              <a:t>збитків</a:t>
            </a:r>
            <a:r>
              <a:rPr lang="ru-RU" sz="2800" b="1" dirty="0"/>
              <a:t> і </a:t>
            </a:r>
            <a:r>
              <a:rPr lang="ru-RU" sz="2800" b="1" dirty="0" err="1"/>
              <a:t>шкоди</a:t>
            </a:r>
            <a:r>
              <a:rPr lang="ru-RU" sz="2800" b="1" dirty="0"/>
              <a:t> </a:t>
            </a:r>
            <a:r>
              <a:rPr lang="ru-RU" sz="2800" b="1" dirty="0" err="1"/>
              <a:t>здоров’ю</a:t>
            </a:r>
            <a:r>
              <a:rPr lang="ru-RU" sz="2800" b="1" dirty="0"/>
              <a:t> людей в </a:t>
            </a:r>
            <a:r>
              <a:rPr lang="ru-RU" sz="2800" b="1" dirty="0" err="1"/>
              <a:t>результаті</a:t>
            </a:r>
            <a:r>
              <a:rPr lang="ru-RU" sz="2800" b="1" dirty="0"/>
              <a:t> </a:t>
            </a:r>
            <a:r>
              <a:rPr lang="ru-RU" sz="2800" b="1" dirty="0" err="1"/>
              <a:t>можливих</a:t>
            </a:r>
            <a:r>
              <a:rPr lang="ru-RU" sz="2800" b="1" dirty="0"/>
              <a:t> </a:t>
            </a:r>
            <a:r>
              <a:rPr lang="ru-RU" sz="2800" b="1" dirty="0" err="1"/>
              <a:t>аварій</a:t>
            </a:r>
            <a:r>
              <a:rPr lang="ru-RU" sz="2800" b="1" dirty="0"/>
              <a:t>.</a:t>
            </a:r>
          </a:p>
          <a:p>
            <a:pPr algn="ctr"/>
            <a:endParaRPr lang="ru-RU" sz="2800" b="1" dirty="0"/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5669280" y="900332"/>
            <a:ext cx="5036234" cy="2827606"/>
          </a:xfrm>
          <a:prstGeom prst="horizontalScroll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/>
              <a:t>Простежити</a:t>
            </a:r>
            <a:r>
              <a:rPr lang="ru-RU" sz="2800" b="1" dirty="0"/>
              <a:t> шляхи </a:t>
            </a:r>
            <a:r>
              <a:rPr lang="ru-RU" sz="2800" b="1" dirty="0" err="1"/>
              <a:t>поширення</a:t>
            </a:r>
            <a:r>
              <a:rPr lang="ru-RU" sz="2800" b="1" dirty="0"/>
              <a:t> </a:t>
            </a:r>
            <a:r>
              <a:rPr lang="ru-RU" sz="2800" b="1" dirty="0" err="1"/>
              <a:t>летальних</a:t>
            </a:r>
            <a:r>
              <a:rPr lang="ru-RU" sz="2800" b="1" dirty="0"/>
              <a:t> </a:t>
            </a:r>
            <a:r>
              <a:rPr lang="ru-RU" sz="2800" b="1" dirty="0" err="1"/>
              <a:t>токсинів</a:t>
            </a:r>
            <a:r>
              <a:rPr lang="ru-RU" sz="2800" b="1" dirty="0"/>
              <a:t>, </a:t>
            </a:r>
            <a:r>
              <a:rPr lang="ru-RU" sz="2800" b="1" dirty="0" err="1"/>
              <a:t>ударної</a:t>
            </a:r>
            <a:r>
              <a:rPr lang="ru-RU" sz="2800" b="1" dirty="0"/>
              <a:t> </a:t>
            </a:r>
            <a:r>
              <a:rPr lang="ru-RU" sz="2800" b="1" dirty="0" err="1"/>
              <a:t>хвилі</a:t>
            </a:r>
            <a:r>
              <a:rPr lang="ru-RU" sz="2800" b="1" dirty="0"/>
              <a:t>, фронту </a:t>
            </a:r>
            <a:r>
              <a:rPr lang="ru-RU" sz="2800" b="1" dirty="0" err="1"/>
              <a:t>пожеж</a:t>
            </a:r>
            <a:r>
              <a:rPr lang="ru-RU" sz="2800" b="1" dirty="0"/>
              <a:t> </a:t>
            </a:r>
            <a:r>
              <a:rPr lang="ru-RU" sz="2800" b="1" dirty="0" err="1"/>
              <a:t>тощо</a:t>
            </a:r>
            <a:r>
              <a:rPr lang="ru-RU" sz="2800" b="1" dirty="0"/>
              <a:t>.</a:t>
            </a:r>
          </a:p>
          <a:p>
            <a:pPr algn="ctr"/>
            <a:endParaRPr lang="ru-RU" sz="2800" b="1" dirty="0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330591" y="1447852"/>
            <a:ext cx="4396154" cy="2945286"/>
          </a:xfrm>
          <a:prstGeom prst="horizontalScroll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/>
              <a:t>Виконати</a:t>
            </a:r>
            <a:r>
              <a:rPr lang="ru-RU" sz="2800" b="1" dirty="0"/>
              <a:t> </a:t>
            </a:r>
            <a:r>
              <a:rPr lang="ru-RU" sz="2800" b="1" dirty="0" err="1"/>
              <a:t>загальну</a:t>
            </a:r>
            <a:r>
              <a:rPr lang="ru-RU" sz="2800" b="1" dirty="0"/>
              <a:t> </a:t>
            </a:r>
            <a:r>
              <a:rPr lang="ru-RU" sz="2800" b="1" dirty="0" err="1"/>
              <a:t>оцінку</a:t>
            </a:r>
            <a:r>
              <a:rPr lang="ru-RU" sz="2800" b="1" dirty="0"/>
              <a:t> </a:t>
            </a:r>
            <a:r>
              <a:rPr lang="ru-RU" sz="2800" b="1" dirty="0" err="1"/>
              <a:t>використаної</a:t>
            </a:r>
            <a:r>
              <a:rPr lang="ru-RU" sz="2800" b="1" dirty="0"/>
              <a:t> </a:t>
            </a:r>
            <a:r>
              <a:rPr lang="ru-RU" sz="2800" b="1" dirty="0" err="1"/>
              <a:t>технології</a:t>
            </a:r>
            <a:r>
              <a:rPr lang="ru-RU" sz="2800" b="1" dirty="0"/>
              <a:t>.</a:t>
            </a:r>
          </a:p>
          <a:p>
            <a:pPr algn="ctr"/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52787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23557"/>
            <a:ext cx="12027877" cy="10772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>
                    <a:lumMod val="95000"/>
                  </a:schemeClr>
                </a:solidFill>
              </a:rPr>
              <a:t>За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</a:rPr>
              <a:t>джерелом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</a:rPr>
              <a:t>небезпеки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bg1">
                    <a:lumMod val="95000"/>
                  </a:schemeClr>
                </a:solidFill>
              </a:rPr>
              <a:t>ризики</a:t>
            </a:r>
            <a:r>
              <a:rPr lang="ru-RU" sz="32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bg1">
                    <a:lumMod val="95000"/>
                  </a:schemeClr>
                </a:solidFill>
              </a:rPr>
              <a:t>можут</a:t>
            </a:r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</a:rPr>
              <a:t> бути :  </a:t>
            </a:r>
          </a:p>
          <a:p>
            <a:r>
              <a:rPr lang="ru-RU" sz="3200" b="1" i="1" dirty="0" smtClean="0">
                <a:solidFill>
                  <a:schemeClr val="bg1"/>
                </a:solidFill>
              </a:rPr>
              <a:t>                                                                               </a:t>
            </a:r>
            <a:r>
              <a:rPr lang="ru-RU" sz="3200" b="1" i="1" dirty="0" err="1" smtClean="0">
                <a:solidFill>
                  <a:schemeClr val="bg1"/>
                </a:solidFill>
              </a:rPr>
              <a:t>техногенні</a:t>
            </a:r>
            <a:r>
              <a:rPr lang="ru-RU" sz="3200" b="1" dirty="0">
                <a:solidFill>
                  <a:schemeClr val="bg1"/>
                </a:solidFill>
              </a:rPr>
              <a:t> </a:t>
            </a:r>
            <a:r>
              <a:rPr lang="ru-RU" sz="3200" b="1" dirty="0" err="1">
                <a:solidFill>
                  <a:schemeClr val="bg1"/>
                </a:solidFill>
              </a:rPr>
              <a:t>або</a:t>
            </a:r>
            <a:r>
              <a:rPr lang="ru-RU" sz="3200" b="1" dirty="0">
                <a:solidFill>
                  <a:schemeClr val="bg1"/>
                </a:solidFill>
              </a:rPr>
              <a:t> </a:t>
            </a:r>
            <a:r>
              <a:rPr lang="ru-RU" sz="3200" b="1" i="1" dirty="0" err="1">
                <a:solidFill>
                  <a:schemeClr val="bg1"/>
                </a:solidFill>
              </a:rPr>
              <a:t>природні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152" y="3086636"/>
            <a:ext cx="8173329" cy="230832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Техногенний</a:t>
            </a:r>
            <a:r>
              <a:rPr lang="ru-RU" sz="36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ризик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виникає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>
                <a:solidFill>
                  <a:schemeClr val="bg1"/>
                </a:solidFill>
              </a:rPr>
              <a:t>у </a:t>
            </a:r>
            <a:r>
              <a:rPr lang="ru-RU" sz="3600" dirty="0" err="1">
                <a:solidFill>
                  <a:schemeClr val="bg1"/>
                </a:solidFill>
              </a:rPr>
              <a:t>зв'язку</a:t>
            </a:r>
            <a:r>
              <a:rPr lang="ru-RU" sz="3600" dirty="0">
                <a:solidFill>
                  <a:schemeClr val="bg1"/>
                </a:solidFill>
              </a:rPr>
              <a:t> з </a:t>
            </a:r>
            <a:r>
              <a:rPr lang="ru-RU" sz="3600" dirty="0" err="1">
                <a:solidFill>
                  <a:schemeClr val="bg1"/>
                </a:solidFill>
              </a:rPr>
              <a:t>аваріями</a:t>
            </a:r>
            <a:r>
              <a:rPr lang="ru-RU" sz="3600" dirty="0">
                <a:solidFill>
                  <a:schemeClr val="bg1"/>
                </a:solidFill>
              </a:rPr>
              <a:t> на АЕС, танкерах, </a:t>
            </a:r>
            <a:r>
              <a:rPr lang="ru-RU" sz="3600" dirty="0" err="1">
                <a:solidFill>
                  <a:schemeClr val="bg1"/>
                </a:solidFill>
              </a:rPr>
              <a:t>небезпечних</a:t>
            </a:r>
            <a:r>
              <a:rPr lang="ru-RU" sz="3600" dirty="0">
                <a:solidFill>
                  <a:schemeClr val="bg1"/>
                </a:solidFill>
              </a:rPr>
              <a:t> </a:t>
            </a:r>
            <a:r>
              <a:rPr lang="ru-RU" sz="3600" dirty="0" err="1">
                <a:solidFill>
                  <a:schemeClr val="bg1"/>
                </a:solidFill>
              </a:rPr>
              <a:t>хімічних</a:t>
            </a:r>
            <a:r>
              <a:rPr lang="ru-RU" sz="3600" dirty="0">
                <a:solidFill>
                  <a:schemeClr val="bg1"/>
                </a:solidFill>
              </a:rPr>
              <a:t> </a:t>
            </a:r>
            <a:r>
              <a:rPr lang="ru-RU" sz="3600" dirty="0" err="1">
                <a:solidFill>
                  <a:schemeClr val="bg1"/>
                </a:solidFill>
              </a:rPr>
              <a:t>виробництвах</a:t>
            </a:r>
            <a:r>
              <a:rPr lang="ru-RU" sz="3600" dirty="0">
                <a:solidFill>
                  <a:schemeClr val="bg1"/>
                </a:solidFill>
              </a:rPr>
              <a:t>, </a:t>
            </a:r>
            <a:r>
              <a:rPr lang="ru-RU" sz="3600" dirty="0" err="1">
                <a:solidFill>
                  <a:schemeClr val="bg1"/>
                </a:solidFill>
              </a:rPr>
              <a:t>руйнуванням</a:t>
            </a:r>
            <a:r>
              <a:rPr lang="ru-RU" sz="3600" dirty="0">
                <a:solidFill>
                  <a:schemeClr val="bg1"/>
                </a:solidFill>
              </a:rPr>
              <a:t> гребель </a:t>
            </a:r>
            <a:r>
              <a:rPr lang="ru-RU" sz="3600" dirty="0" err="1">
                <a:solidFill>
                  <a:schemeClr val="bg1"/>
                </a:solidFill>
              </a:rPr>
              <a:t>водосховищ</a:t>
            </a:r>
            <a:r>
              <a:rPr lang="ru-RU" sz="3600" dirty="0">
                <a:solidFill>
                  <a:schemeClr val="bg1"/>
                </a:solidFill>
              </a:rPr>
              <a:t> та </a:t>
            </a:r>
            <a:r>
              <a:rPr lang="ru-RU" sz="3600" dirty="0" err="1">
                <a:solidFill>
                  <a:schemeClr val="bg1"/>
                </a:solidFill>
              </a:rPr>
              <a:t>іншого</a:t>
            </a:r>
            <a:r>
              <a:rPr lang="ru-RU" sz="3600" dirty="0">
                <a:solidFill>
                  <a:schemeClr val="bg1"/>
                </a:solidFill>
              </a:rPr>
              <a:t>. </a:t>
            </a:r>
          </a:p>
        </p:txBody>
      </p:sp>
      <p:pic>
        <p:nvPicPr>
          <p:cNvPr id="1026" name="Picture 2" descr="http://bravewords.com/medias-static/images/news/2014/542107C5-rock-royalty-photographer-heiko-roith-to-issue-picture-memorial-commemorating-30-years-since-chernobyl-disaster-imag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539" y="3924886"/>
            <a:ext cx="4083078" cy="2297919"/>
          </a:xfrm>
          <a:prstGeom prst="rect">
            <a:avLst/>
          </a:prstGeom>
          <a:noFill/>
          <a:effectLst>
            <a:softEdge rad="241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58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1016" y="1842867"/>
            <a:ext cx="109587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</a:rPr>
              <a:t>Природний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ризик</a:t>
            </a:r>
            <a:r>
              <a:rPr lang="ru-RU" sz="3600" b="1" dirty="0">
                <a:solidFill>
                  <a:schemeClr val="bg1"/>
                </a:solidFill>
              </a:rPr>
              <a:t> </a:t>
            </a:r>
            <a:r>
              <a:rPr lang="ru-RU" sz="3600" b="1" dirty="0" err="1">
                <a:solidFill>
                  <a:schemeClr val="bg1"/>
                </a:solidFill>
              </a:rPr>
              <a:t>пов'язаний</a:t>
            </a:r>
            <a:r>
              <a:rPr lang="ru-RU" sz="3600" b="1" dirty="0">
                <a:solidFill>
                  <a:schemeClr val="bg1"/>
                </a:solidFill>
              </a:rPr>
              <a:t> з </a:t>
            </a:r>
            <a:r>
              <a:rPr lang="ru-RU" sz="3600" b="1" dirty="0" err="1">
                <a:solidFill>
                  <a:schemeClr val="bg1"/>
                </a:solidFill>
              </a:rPr>
              <a:t>імовірністю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проявлення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багатьох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несприятливих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природних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явищ</a:t>
            </a:r>
            <a:r>
              <a:rPr lang="ru-RU" sz="36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97613" y="3080825"/>
            <a:ext cx="91721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(</a:t>
            </a:r>
            <a:r>
              <a:rPr lang="ru-RU" sz="2800" b="1" dirty="0" err="1">
                <a:solidFill>
                  <a:schemeClr val="bg1"/>
                </a:solidFill>
              </a:rPr>
              <a:t>злива</a:t>
            </a:r>
            <a:r>
              <a:rPr lang="ru-RU" sz="2800" b="1" dirty="0">
                <a:solidFill>
                  <a:schemeClr val="bg1"/>
                </a:solidFill>
              </a:rPr>
              <a:t>, ураган, буря, </a:t>
            </a:r>
            <a:r>
              <a:rPr lang="ru-RU" sz="2800" b="1" dirty="0" err="1">
                <a:solidFill>
                  <a:schemeClr val="bg1"/>
                </a:solidFill>
              </a:rPr>
              <a:t>снігопад</a:t>
            </a:r>
            <a:r>
              <a:rPr lang="ru-RU" sz="2800" b="1" dirty="0">
                <a:solidFill>
                  <a:schemeClr val="bg1"/>
                </a:solidFill>
              </a:rPr>
              <a:t>, </a:t>
            </a:r>
            <a:r>
              <a:rPr lang="ru-RU" sz="2800" b="1" dirty="0" err="1">
                <a:solidFill>
                  <a:schemeClr val="bg1"/>
                </a:solidFill>
              </a:rPr>
              <a:t>землетрус</a:t>
            </a:r>
            <a:r>
              <a:rPr lang="ru-RU" sz="2800" b="1" dirty="0">
                <a:solidFill>
                  <a:schemeClr val="bg1"/>
                </a:solidFill>
              </a:rPr>
              <a:t>, град, циклон, </a:t>
            </a:r>
            <a:r>
              <a:rPr lang="ru-RU" sz="2800" b="1" dirty="0" err="1">
                <a:solidFill>
                  <a:schemeClr val="bg1"/>
                </a:solidFill>
              </a:rPr>
              <a:t>виверження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вулканів</a:t>
            </a:r>
            <a:r>
              <a:rPr lang="ru-RU" sz="2800" b="1" dirty="0">
                <a:solidFill>
                  <a:schemeClr val="bg1"/>
                </a:solidFill>
              </a:rPr>
              <a:t>, </a:t>
            </a:r>
            <a:r>
              <a:rPr lang="ru-RU" sz="2800" b="1" dirty="0" err="1">
                <a:solidFill>
                  <a:schemeClr val="bg1"/>
                </a:solidFill>
              </a:rPr>
              <a:t>посухи</a:t>
            </a:r>
            <a:r>
              <a:rPr lang="ru-RU" sz="2800" b="1" dirty="0">
                <a:solidFill>
                  <a:schemeClr val="bg1"/>
                </a:solidFill>
              </a:rPr>
              <a:t>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423" y="3663396"/>
            <a:ext cx="5303521" cy="3044290"/>
          </a:xfrm>
          <a:prstGeom prst="rect">
            <a:avLst/>
          </a:prstGeom>
          <a:effectLst>
            <a:softEdge rad="2921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4588"/>
            <a:ext cx="4763056" cy="2683412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482438"/>
            <a:ext cx="3048000" cy="2307102"/>
          </a:xfrm>
          <a:prstGeom prst="rect">
            <a:avLst/>
          </a:prstGeom>
          <a:effectLst>
            <a:softEdge rad="165100"/>
          </a:effectLst>
        </p:spPr>
      </p:pic>
    </p:spTree>
    <p:extLst>
      <p:ext uri="{BB962C8B-B14F-4D97-AF65-F5344CB8AC3E}">
        <p14:creationId xmlns:p14="http://schemas.microsoft.com/office/powerpoint/2010/main" val="261258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948" y="112541"/>
            <a:ext cx="8595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err="1"/>
              <a:t>Побутовий</a:t>
            </a:r>
            <a:r>
              <a:rPr lang="ru-RU" sz="3600" b="1" i="1" dirty="0"/>
              <a:t> </a:t>
            </a:r>
            <a:r>
              <a:rPr lang="ru-RU" sz="3600" b="1" i="1" dirty="0" err="1"/>
              <a:t>ризик</a:t>
            </a:r>
            <a:r>
              <a:rPr lang="ru-RU" sz="3600" b="1" dirty="0"/>
              <a:t> – </a:t>
            </a:r>
            <a:r>
              <a:rPr lang="ru-RU" sz="3600" b="1" dirty="0" err="1"/>
              <a:t>ймовірність</a:t>
            </a:r>
            <a:r>
              <a:rPr lang="ru-RU" sz="3600" b="1" dirty="0"/>
              <a:t> </a:t>
            </a:r>
            <a:r>
              <a:rPr lang="ru-RU" sz="3600" b="1" dirty="0" err="1" smtClean="0"/>
              <a:t>шкоди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людин</a:t>
            </a:r>
            <a:r>
              <a:rPr lang="uk-UA" sz="3600" b="1" dirty="0" smtClean="0"/>
              <a:t>і</a:t>
            </a:r>
            <a:r>
              <a:rPr lang="ru-RU" sz="3600" b="1" dirty="0" smtClean="0"/>
              <a:t> </a:t>
            </a:r>
            <a:r>
              <a:rPr lang="ru-RU" sz="3600" b="1" dirty="0"/>
              <a:t>в </a:t>
            </a:r>
            <a:r>
              <a:rPr lang="ru-RU" sz="3600" b="1" dirty="0" err="1"/>
              <a:t>результаті</a:t>
            </a:r>
            <a:r>
              <a:rPr lang="ru-RU" sz="3600" b="1" dirty="0"/>
              <a:t> </a:t>
            </a:r>
            <a:r>
              <a:rPr lang="ru-RU" sz="3600" b="1" dirty="0" err="1"/>
              <a:t>нещасного</a:t>
            </a:r>
            <a:r>
              <a:rPr lang="ru-RU" sz="3600" b="1" dirty="0"/>
              <a:t> </a:t>
            </a:r>
            <a:r>
              <a:rPr lang="ru-RU" sz="3600" b="1" dirty="0" err="1"/>
              <a:t>випадку</a:t>
            </a:r>
            <a:r>
              <a:rPr lang="ru-RU" sz="3600" b="1" dirty="0"/>
              <a:t> у </a:t>
            </a:r>
            <a:r>
              <a:rPr lang="ru-RU" sz="3600" b="1" dirty="0" err="1"/>
              <a:t>побуті</a:t>
            </a:r>
            <a:r>
              <a:rPr lang="ru-RU" sz="3600" b="1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760" y="2815515"/>
            <a:ext cx="2124075" cy="2152650"/>
          </a:xfrm>
          <a:prstGeom prst="rect">
            <a:avLst/>
          </a:prstGeom>
          <a:effectLst>
            <a:softEdge rad="3302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023" y="1954444"/>
            <a:ext cx="2247900" cy="203835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594" y="1578752"/>
            <a:ext cx="1524000" cy="2238375"/>
          </a:xfrm>
          <a:prstGeom prst="rect">
            <a:avLst/>
          </a:prstGeom>
          <a:effectLst>
            <a:softEdge rad="2413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3878286"/>
            <a:ext cx="2124075" cy="2152650"/>
          </a:xfrm>
          <a:prstGeom prst="rect">
            <a:avLst/>
          </a:prstGeom>
          <a:effectLst>
            <a:softEdge rad="330200"/>
          </a:effectLst>
        </p:spPr>
      </p:pic>
    </p:spTree>
    <p:extLst>
      <p:ext uri="{BB962C8B-B14F-4D97-AF65-F5344CB8AC3E}">
        <p14:creationId xmlns:p14="http://schemas.microsoft.com/office/powerpoint/2010/main" val="182829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8812" y="98475"/>
            <a:ext cx="11676185" cy="107721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ru-RU" sz="3200" b="1" i="1" dirty="0" err="1">
                <a:solidFill>
                  <a:schemeClr val="bg1"/>
                </a:solidFill>
              </a:rPr>
              <a:t>Екологічний</a:t>
            </a:r>
            <a:r>
              <a:rPr lang="ru-RU" sz="3200" b="1" i="1" dirty="0">
                <a:solidFill>
                  <a:schemeClr val="bg1"/>
                </a:solidFill>
              </a:rPr>
              <a:t> </a:t>
            </a:r>
            <a:r>
              <a:rPr lang="ru-RU" sz="3200" b="1" i="1" dirty="0" err="1">
                <a:solidFill>
                  <a:schemeClr val="bg1"/>
                </a:solidFill>
              </a:rPr>
              <a:t>ризик</a:t>
            </a:r>
            <a:r>
              <a:rPr lang="ru-RU" sz="3200" b="1" dirty="0">
                <a:solidFill>
                  <a:schemeClr val="bg1"/>
                </a:solidFill>
              </a:rPr>
              <a:t> – </a:t>
            </a:r>
            <a:r>
              <a:rPr lang="ru-RU" sz="3200" b="1" dirty="0" err="1">
                <a:solidFill>
                  <a:schemeClr val="bg1"/>
                </a:solidFill>
              </a:rPr>
              <a:t>це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ризик</a:t>
            </a:r>
            <a:r>
              <a:rPr lang="ru-RU" sz="3200" b="1" dirty="0">
                <a:solidFill>
                  <a:schemeClr val="bg1"/>
                </a:solidFill>
              </a:rPr>
              <a:t>, </a:t>
            </a:r>
            <a:r>
              <a:rPr lang="ru-RU" sz="3200" b="1" dirty="0" err="1">
                <a:solidFill>
                  <a:schemeClr val="bg1"/>
                </a:solidFill>
              </a:rPr>
              <a:t>пов'язаний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із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забрудненням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навколишнього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err="1">
                <a:solidFill>
                  <a:schemeClr val="bg1"/>
                </a:solidFill>
              </a:rPr>
              <a:t>середовища</a:t>
            </a:r>
            <a:r>
              <a:rPr lang="ru-RU" sz="2000" b="1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608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438</TotalTime>
  <Words>420</Words>
  <Application>Microsoft Office PowerPoint</Application>
  <PresentationFormat>Произвольный</PresentationFormat>
  <Paragraphs>55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man</dc:creator>
  <cp:lastModifiedBy>Admin</cp:lastModifiedBy>
  <cp:revision>40</cp:revision>
  <dcterms:created xsi:type="dcterms:W3CDTF">2016-04-02T07:23:01Z</dcterms:created>
  <dcterms:modified xsi:type="dcterms:W3CDTF">2016-05-01T09:58:53Z</dcterms:modified>
</cp:coreProperties>
</file>