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1" r:id="rId3"/>
    <p:sldId id="257" r:id="rId4"/>
    <p:sldId id="261" r:id="rId5"/>
    <p:sldId id="285" r:id="rId6"/>
    <p:sldId id="282" r:id="rId7"/>
    <p:sldId id="262" r:id="rId8"/>
    <p:sldId id="263" r:id="rId9"/>
    <p:sldId id="264" r:id="rId10"/>
    <p:sldId id="265" r:id="rId11"/>
    <p:sldId id="266" r:id="rId12"/>
    <p:sldId id="286" r:id="rId13"/>
    <p:sldId id="267" r:id="rId14"/>
    <p:sldId id="268" r:id="rId15"/>
    <p:sldId id="269" r:id="rId16"/>
    <p:sldId id="270" r:id="rId17"/>
    <p:sldId id="283" r:id="rId18"/>
    <p:sldId id="287" r:id="rId19"/>
    <p:sldId id="284" r:id="rId20"/>
    <p:sldId id="26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7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arusconsultant.com/?doc=070ZX20A03&amp;abz=B1N1I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3341" y="1700011"/>
            <a:ext cx="9826579" cy="2900212"/>
          </a:xfrm>
        </p:spPr>
        <p:txBody>
          <a:bodyPr/>
          <a:lstStyle/>
          <a:p>
            <a:r>
              <a:rPr lang="ru-RU" sz="4400" dirty="0"/>
              <a:t>Метод </a:t>
            </a:r>
            <a:r>
              <a:rPr lang="ru-RU" sz="4400" dirty="0" err="1"/>
              <a:t>парето</a:t>
            </a:r>
            <a:r>
              <a:rPr lang="ru-RU" sz="4400" dirty="0"/>
              <a:t> </a:t>
            </a:r>
            <a:br>
              <a:rPr lang="ru-RU" sz="4400" dirty="0"/>
            </a:br>
            <a:r>
              <a:rPr lang="ru-RU" sz="4400" dirty="0" err="1"/>
              <a:t>або</a:t>
            </a:r>
            <a:r>
              <a:rPr lang="ru-RU" sz="4400" dirty="0"/>
              <a:t> </a:t>
            </a:r>
            <a:br>
              <a:rPr lang="ru-RU" sz="4400" dirty="0"/>
            </a:br>
            <a:r>
              <a:rPr lang="ru-RU" sz="4400" dirty="0"/>
              <a:t>закон 80/20</a:t>
            </a:r>
            <a:br>
              <a:rPr lang="ru-RU" sz="5400" dirty="0"/>
            </a:b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45967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43755"/>
          </a:xfrm>
        </p:spPr>
        <p:txBody>
          <a:bodyPr/>
          <a:lstStyle/>
          <a:p>
            <a:r>
              <a:rPr lang="ru-RU" dirty="0"/>
              <a:t>На</a:t>
            </a:r>
            <a:r>
              <a:rPr lang="uk-UA" dirty="0" err="1"/>
              <a:t>віщо</a:t>
            </a:r>
            <a:r>
              <a:rPr lang="uk-UA" dirty="0"/>
              <a:t> потрібний закон </a:t>
            </a:r>
            <a:r>
              <a:rPr lang="uk-UA" dirty="0" err="1"/>
              <a:t>Парето</a:t>
            </a:r>
            <a:r>
              <a:rPr lang="uk-UA" dirty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Практичний</a:t>
            </a:r>
            <a:r>
              <a:rPr lang="ru-RU" sz="2400" dirty="0"/>
              <a:t> </a:t>
            </a:r>
            <a:r>
              <a:rPr lang="ru-RU" sz="2400" dirty="0" err="1"/>
              <a:t>висновок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закону Парето :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en-US" sz="2400" dirty="0"/>
              <a:t>“</a:t>
            </a:r>
            <a:r>
              <a:rPr lang="ru-RU" sz="2400" dirty="0" err="1"/>
              <a:t>концентруйтеся</a:t>
            </a:r>
            <a:r>
              <a:rPr lang="ru-RU" sz="2400" dirty="0"/>
              <a:t> на тих </a:t>
            </a:r>
            <a:r>
              <a:rPr lang="ru-RU" sz="2400" dirty="0" err="1"/>
              <a:t>діях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приносять</a:t>
            </a:r>
            <a:r>
              <a:rPr lang="ru-RU" sz="2400" dirty="0"/>
              <a:t> результат і без жалю </a:t>
            </a:r>
            <a:r>
              <a:rPr lang="ru-RU" sz="2400" dirty="0" err="1"/>
              <a:t>відкидайте</a:t>
            </a:r>
            <a:r>
              <a:rPr lang="ru-RU" sz="2400" dirty="0"/>
              <a:t> </a:t>
            </a:r>
            <a:r>
              <a:rPr lang="ru-RU" sz="2400" dirty="0" err="1"/>
              <a:t>малоефективні</a:t>
            </a:r>
            <a:r>
              <a:rPr lang="en-US" sz="2400" dirty="0"/>
              <a:t>”.</a:t>
            </a:r>
            <a:endParaRPr lang="ru-RU" sz="2400" dirty="0"/>
          </a:p>
          <a:p>
            <a:endParaRPr lang="ru-RU" sz="2400" dirty="0"/>
          </a:p>
          <a:p>
            <a:r>
              <a:rPr lang="ru-RU" sz="2400" dirty="0" err="1"/>
              <a:t>Довгі</a:t>
            </a:r>
            <a:r>
              <a:rPr lang="ru-RU" sz="2400" dirty="0"/>
              <a:t> </a:t>
            </a:r>
            <a:r>
              <a:rPr lang="ru-RU" sz="2400" dirty="0" err="1"/>
              <a:t>міркування</a:t>
            </a:r>
            <a:r>
              <a:rPr lang="ru-RU" sz="2400" dirty="0"/>
              <a:t> про </a:t>
            </a:r>
            <a:r>
              <a:rPr lang="ru-RU" sz="2400" dirty="0" err="1"/>
              <a:t>ефективність</a:t>
            </a:r>
            <a:r>
              <a:rPr lang="ru-RU" sz="2400" dirty="0"/>
              <a:t> </a:t>
            </a:r>
            <a:r>
              <a:rPr lang="ru-RU" sz="2400" dirty="0" err="1"/>
              <a:t>використання</a:t>
            </a:r>
            <a:r>
              <a:rPr lang="ru-RU" sz="2400" dirty="0"/>
              <a:t> </a:t>
            </a:r>
            <a:r>
              <a:rPr lang="ru-RU" sz="2400" dirty="0" err="1"/>
              <a:t>зусиль</a:t>
            </a:r>
            <a:r>
              <a:rPr lang="ru-RU" sz="2400" dirty="0"/>
              <a:t>, </a:t>
            </a:r>
            <a:r>
              <a:rPr lang="ru-RU" sz="2400" dirty="0" err="1"/>
              <a:t>підкріплені</a:t>
            </a:r>
            <a:r>
              <a:rPr lang="ru-RU" sz="2400" dirty="0"/>
              <a:t> прикладами </a:t>
            </a:r>
            <a:r>
              <a:rPr lang="ru-RU" sz="2400" dirty="0" err="1"/>
              <a:t>звідусіль</a:t>
            </a:r>
            <a:r>
              <a:rPr lang="ru-RU" sz="2400" dirty="0"/>
              <a:t> - </a:t>
            </a:r>
            <a:r>
              <a:rPr lang="ru-RU" sz="2400" dirty="0" err="1"/>
              <a:t>виключно</a:t>
            </a:r>
            <a:r>
              <a:rPr lang="ru-RU" sz="2400" dirty="0"/>
              <a:t> для того, </a:t>
            </a:r>
            <a:r>
              <a:rPr lang="ru-RU" sz="2400" dirty="0" err="1"/>
              <a:t>щоб</a:t>
            </a:r>
            <a:r>
              <a:rPr lang="ru-RU" sz="2400" dirty="0"/>
              <a:t> </a:t>
            </a:r>
            <a:r>
              <a:rPr lang="ru-RU" sz="2400" dirty="0" err="1"/>
              <a:t>людина</a:t>
            </a:r>
            <a:r>
              <a:rPr lang="ru-RU" sz="2400" dirty="0"/>
              <a:t> не </a:t>
            </a:r>
            <a:r>
              <a:rPr lang="ru-RU" sz="2400" dirty="0" err="1"/>
              <a:t>тільки</a:t>
            </a:r>
            <a:r>
              <a:rPr lang="ru-RU" sz="2400" dirty="0"/>
              <a:t> </a:t>
            </a:r>
            <a:r>
              <a:rPr lang="ru-RU" sz="2400" dirty="0" err="1"/>
              <a:t>зрозуміла</a:t>
            </a:r>
            <a:r>
              <a:rPr lang="ru-RU" sz="2400" dirty="0"/>
              <a:t>, але і взяла на </a:t>
            </a:r>
            <a:r>
              <a:rPr lang="ru-RU" sz="2400" dirty="0" err="1"/>
              <a:t>озброєння</a:t>
            </a:r>
            <a:r>
              <a:rPr lang="ru-RU" sz="2400" dirty="0"/>
              <a:t> </a:t>
            </a:r>
            <a:r>
              <a:rPr lang="ru-RU" sz="2400" dirty="0" err="1"/>
              <a:t>просту</a:t>
            </a:r>
            <a:r>
              <a:rPr lang="ru-RU" sz="2400" dirty="0"/>
              <a:t> </a:t>
            </a:r>
            <a:r>
              <a:rPr lang="ru-RU" sz="2400" dirty="0" err="1"/>
              <a:t>пораду</a:t>
            </a:r>
            <a:r>
              <a:rPr lang="ru-RU" sz="2400" dirty="0"/>
              <a:t>: "</a:t>
            </a:r>
            <a:r>
              <a:rPr lang="ru-RU" sz="2400" dirty="0" err="1"/>
              <a:t>робіть</a:t>
            </a:r>
            <a:r>
              <a:rPr lang="ru-RU" sz="2400" dirty="0"/>
              <a:t> те,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призводить</a:t>
            </a:r>
            <a:r>
              <a:rPr lang="ru-RU" sz="2400" dirty="0"/>
              <a:t> до </a:t>
            </a:r>
            <a:r>
              <a:rPr lang="ru-RU" sz="2400" dirty="0" err="1"/>
              <a:t>успіху</a:t>
            </a:r>
            <a:r>
              <a:rPr lang="ru-RU" sz="2400" dirty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806903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err="1"/>
              <a:t>Які</a:t>
            </a:r>
            <a:r>
              <a:rPr lang="ru-RU" sz="3600" dirty="0"/>
              <a:t> все-таки </a:t>
            </a:r>
            <a:r>
              <a:rPr lang="ru-RU" sz="3600" dirty="0" err="1"/>
              <a:t>висновки</a:t>
            </a:r>
            <a:r>
              <a:rPr lang="ru-RU" sz="3600" dirty="0"/>
              <a:t> </a:t>
            </a:r>
            <a:r>
              <a:rPr lang="ru-RU" sz="3600" dirty="0" err="1"/>
              <a:t>слід</a:t>
            </a:r>
            <a:r>
              <a:rPr lang="ru-RU" sz="3600" dirty="0"/>
              <a:t> </a:t>
            </a:r>
            <a:r>
              <a:rPr lang="ru-RU" sz="3600" dirty="0" err="1"/>
              <a:t>зробити</a:t>
            </a:r>
            <a:r>
              <a:rPr lang="ru-RU" sz="3600" dirty="0"/>
              <a:t> з принципу Парето?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356833"/>
            <a:ext cx="8725437" cy="4501167"/>
          </a:xfrm>
        </p:spPr>
        <p:txBody>
          <a:bodyPr>
            <a:normAutofit/>
          </a:bodyPr>
          <a:lstStyle/>
          <a:p>
            <a:pPr fontAlgn="base"/>
            <a:r>
              <a:rPr lang="ru-RU" dirty="0"/>
              <a:t>1. Будь-яка справу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спробувати</a:t>
            </a:r>
            <a:r>
              <a:rPr lang="ru-RU" dirty="0"/>
              <a:t> </a:t>
            </a:r>
            <a:r>
              <a:rPr lang="ru-RU" dirty="0" err="1"/>
              <a:t>проаналізувати</a:t>
            </a:r>
            <a:r>
              <a:rPr lang="ru-RU" dirty="0"/>
              <a:t> 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закону і </a:t>
            </a:r>
            <a:r>
              <a:rPr lang="ru-RU" dirty="0" err="1"/>
              <a:t>постаратися</a:t>
            </a:r>
            <a:r>
              <a:rPr lang="ru-RU" dirty="0"/>
              <a:t> </a:t>
            </a:r>
            <a:r>
              <a:rPr lang="ru-RU" dirty="0" err="1"/>
              <a:t>знайти</a:t>
            </a:r>
            <a:r>
              <a:rPr lang="ru-RU" dirty="0"/>
              <a:t> </a:t>
            </a:r>
            <a:r>
              <a:rPr lang="ru-RU" dirty="0" err="1"/>
              <a:t>ключові</a:t>
            </a:r>
            <a:r>
              <a:rPr lang="ru-RU" dirty="0"/>
              <a:t> точки, </a:t>
            </a:r>
            <a:r>
              <a:rPr lang="ru-RU" dirty="0" err="1"/>
              <a:t>куди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докласти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20 </a:t>
            </a:r>
            <a:r>
              <a:rPr lang="ru-RU" dirty="0" err="1"/>
              <a:t>відсотків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потрібний</a:t>
            </a:r>
            <a:r>
              <a:rPr lang="ru-RU" dirty="0"/>
              <a:t> результат.</a:t>
            </a:r>
          </a:p>
          <a:p>
            <a:pPr fontAlgn="base"/>
            <a:r>
              <a:rPr lang="ru-RU" dirty="0"/>
              <a:t>2. Про закон </a:t>
            </a:r>
            <a:r>
              <a:rPr lang="ru-RU" dirty="0" err="1"/>
              <a:t>різної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зусиль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пам'ятати</a:t>
            </a:r>
            <a:r>
              <a:rPr lang="ru-RU" dirty="0"/>
              <a:t>, </a:t>
            </a:r>
            <a:r>
              <a:rPr lang="ru-RU" dirty="0" err="1"/>
              <a:t>ставлячи</a:t>
            </a:r>
            <a:r>
              <a:rPr lang="ru-RU" dirty="0"/>
              <a:t>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і, особливо, </a:t>
            </a:r>
            <a:r>
              <a:rPr lang="ru-RU" dirty="0" err="1"/>
              <a:t>беручи</a:t>
            </a:r>
            <a:r>
              <a:rPr lang="ru-RU" dirty="0"/>
              <a:t> на себе </a:t>
            </a:r>
            <a:r>
              <a:rPr lang="ru-RU" dirty="0" err="1"/>
              <a:t>зобов'язання</a:t>
            </a:r>
            <a:r>
              <a:rPr lang="ru-RU" dirty="0"/>
              <a:t>.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будете </a:t>
            </a:r>
            <a:r>
              <a:rPr lang="ru-RU" dirty="0" err="1"/>
              <a:t>робити</a:t>
            </a:r>
            <a:r>
              <a:rPr lang="ru-RU" dirty="0"/>
              <a:t> </a:t>
            </a:r>
            <a:r>
              <a:rPr lang="ru-RU" dirty="0" err="1"/>
              <a:t>неефективно</a:t>
            </a:r>
            <a:r>
              <a:rPr lang="ru-RU" dirty="0"/>
              <a:t>, </a:t>
            </a:r>
            <a:r>
              <a:rPr lang="ru-RU" dirty="0" err="1"/>
              <a:t>від</a:t>
            </a:r>
            <a:r>
              <a:rPr lang="ru-RU" dirty="0"/>
              <a:t> тих справ, де </a:t>
            </a:r>
            <a:r>
              <a:rPr lang="ru-RU" dirty="0" err="1"/>
              <a:t>від</a:t>
            </a:r>
            <a:r>
              <a:rPr lang="ru-RU" dirty="0"/>
              <a:t> вас </a:t>
            </a:r>
            <a:r>
              <a:rPr lang="ru-RU" dirty="0" err="1"/>
              <a:t>вимагається</a:t>
            </a:r>
            <a:r>
              <a:rPr lang="ru-RU" dirty="0"/>
              <a:t> "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відсоток</a:t>
            </a:r>
            <a:r>
              <a:rPr lang="ru-RU" dirty="0"/>
              <a:t>" </a:t>
            </a:r>
            <a:r>
              <a:rPr lang="ru-RU" dirty="0" err="1"/>
              <a:t>зусиль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222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/>
              <a:t>3. Не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прагнути</a:t>
            </a:r>
            <a:r>
              <a:rPr lang="ru-RU" dirty="0"/>
              <a:t> </a:t>
            </a:r>
            <a:r>
              <a:rPr lang="ru-RU" dirty="0" err="1"/>
              <a:t>робити</a:t>
            </a:r>
            <a:r>
              <a:rPr lang="ru-RU" dirty="0"/>
              <a:t> </a:t>
            </a:r>
            <a:r>
              <a:rPr lang="ru-RU" dirty="0" err="1"/>
              <a:t>ідеально</a:t>
            </a:r>
            <a:r>
              <a:rPr lang="ru-RU" dirty="0"/>
              <a:t>. </a:t>
            </a:r>
            <a:r>
              <a:rPr lang="ru-RU" dirty="0" err="1"/>
              <a:t>Можливо</a:t>
            </a:r>
            <a:r>
              <a:rPr lang="ru-RU" dirty="0"/>
              <a:t>,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не </a:t>
            </a:r>
            <a:r>
              <a:rPr lang="ru-RU" dirty="0" err="1"/>
              <a:t>зовсім</a:t>
            </a:r>
            <a:r>
              <a:rPr lang="ru-RU" dirty="0"/>
              <a:t> </a:t>
            </a:r>
            <a:r>
              <a:rPr lang="ru-RU" dirty="0" err="1"/>
              <a:t>ідеально</a:t>
            </a:r>
            <a:r>
              <a:rPr lang="ru-RU" dirty="0"/>
              <a:t> три </a:t>
            </a:r>
            <a:r>
              <a:rPr lang="ru-RU" dirty="0" err="1"/>
              <a:t>справи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, але </a:t>
            </a:r>
            <a:r>
              <a:rPr lang="ru-RU" dirty="0" err="1"/>
              <a:t>повністю</a:t>
            </a:r>
            <a:r>
              <a:rPr lang="ru-RU" dirty="0"/>
              <a:t>. Вся </a:t>
            </a:r>
            <a:r>
              <a:rPr lang="ru-RU" dirty="0" err="1"/>
              <a:t>складність</a:t>
            </a:r>
            <a:r>
              <a:rPr lang="ru-RU" dirty="0"/>
              <a:t>, </a:t>
            </a:r>
            <a:r>
              <a:rPr lang="ru-RU" dirty="0" err="1"/>
              <a:t>зрозуміло</a:t>
            </a:r>
            <a:r>
              <a:rPr lang="ru-RU" dirty="0"/>
              <a:t>,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правильну</a:t>
            </a:r>
            <a:r>
              <a:rPr lang="ru-RU" dirty="0"/>
              <a:t> </a:t>
            </a:r>
            <a:r>
              <a:rPr lang="ru-RU" dirty="0" err="1"/>
              <a:t>поведінку</a:t>
            </a:r>
            <a:r>
              <a:rPr lang="ru-RU" dirty="0"/>
              <a:t> в </a:t>
            </a:r>
            <a:r>
              <a:rPr lang="ru-RU" dirty="0" err="1"/>
              <a:t>даному</a:t>
            </a:r>
            <a:r>
              <a:rPr lang="ru-RU" dirty="0"/>
              <a:t> конкретному </a:t>
            </a:r>
            <a:r>
              <a:rPr lang="ru-RU" dirty="0" err="1"/>
              <a:t>випадку</a:t>
            </a:r>
            <a:r>
              <a:rPr lang="ru-RU" dirty="0"/>
              <a:t>.</a:t>
            </a:r>
          </a:p>
          <a:p>
            <a:pPr fontAlgn="base"/>
            <a:r>
              <a:rPr lang="ru-RU" dirty="0"/>
              <a:t>4. З </a:t>
            </a:r>
            <a:r>
              <a:rPr lang="ru-RU" dirty="0" err="1"/>
              <a:t>іншого</a:t>
            </a:r>
            <a:r>
              <a:rPr lang="ru-RU" dirty="0"/>
              <a:t> боку,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намагатися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принцип Парето на кожному </a:t>
            </a:r>
            <a:r>
              <a:rPr lang="ru-RU" dirty="0" err="1"/>
              <a:t>кроці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закон добре </a:t>
            </a:r>
            <a:r>
              <a:rPr lang="ru-RU" dirty="0" err="1"/>
              <a:t>працює</a:t>
            </a:r>
            <a:r>
              <a:rPr lang="ru-RU" dirty="0"/>
              <a:t> для не </a:t>
            </a:r>
            <a:r>
              <a:rPr lang="ru-RU" dirty="0" err="1"/>
              <a:t>надто</a:t>
            </a:r>
            <a:r>
              <a:rPr lang="ru-RU" dirty="0"/>
              <a:t> </a:t>
            </a:r>
            <a:r>
              <a:rPr lang="ru-RU" dirty="0" err="1"/>
              <a:t>важливих</a:t>
            </a:r>
            <a:r>
              <a:rPr lang="ru-RU" dirty="0"/>
              <a:t> і </a:t>
            </a:r>
            <a:r>
              <a:rPr lang="ru-RU" dirty="0" err="1"/>
              <a:t>складних</a:t>
            </a:r>
            <a:r>
              <a:rPr lang="ru-RU" dirty="0"/>
              <a:t> справ. </a:t>
            </a:r>
            <a:r>
              <a:rPr lang="ru-RU" dirty="0" err="1"/>
              <a:t>Застосовуючи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закон,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домагатися</a:t>
            </a:r>
            <a:r>
              <a:rPr lang="ru-RU" dirty="0"/>
              <a:t> </a:t>
            </a:r>
            <a:r>
              <a:rPr lang="ru-RU" dirty="0" err="1"/>
              <a:t>кращих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в </a:t>
            </a:r>
            <a:r>
              <a:rPr lang="ru-RU" dirty="0" err="1"/>
              <a:t>кількісному</a:t>
            </a:r>
            <a:r>
              <a:rPr lang="ru-RU" dirty="0"/>
              <a:t> </a:t>
            </a:r>
            <a:r>
              <a:rPr lang="ru-RU" dirty="0" err="1"/>
              <a:t>плані</a:t>
            </a:r>
            <a:r>
              <a:rPr lang="ru-RU" dirty="0"/>
              <a:t>, але не в </a:t>
            </a:r>
            <a:r>
              <a:rPr lang="ru-RU" dirty="0" err="1"/>
              <a:t>якісному</a:t>
            </a:r>
            <a:r>
              <a:rPr lang="ru-RU" dirty="0"/>
              <a:t> </a:t>
            </a:r>
            <a:r>
              <a:rPr lang="ru-RU" dirty="0" err="1"/>
              <a:t>світі</a:t>
            </a:r>
            <a:r>
              <a:rPr lang="ru-RU" dirty="0"/>
              <a:t> ". Коли перед вами </a:t>
            </a:r>
            <a:r>
              <a:rPr lang="ru-RU" dirty="0" err="1"/>
              <a:t>стоїть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складне і </a:t>
            </a:r>
            <a:r>
              <a:rPr lang="ru-RU" dirty="0" err="1"/>
              <a:t>важливе</a:t>
            </a:r>
            <a:r>
              <a:rPr lang="ru-RU" dirty="0"/>
              <a:t> для вас, то </a:t>
            </a:r>
            <a:r>
              <a:rPr lang="ru-RU" dirty="0" err="1"/>
              <a:t>доведеться</a:t>
            </a:r>
            <a:r>
              <a:rPr lang="ru-RU" dirty="0"/>
              <a:t> </a:t>
            </a:r>
            <a:r>
              <a:rPr lang="ru-RU" dirty="0" err="1"/>
              <a:t>викладатися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10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/>
              <a:t>Наслідки</a:t>
            </a:r>
            <a:r>
              <a:rPr lang="ru-RU" sz="4000" dirty="0"/>
              <a:t> принципу Парето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60996"/>
            <a:ext cx="10502721" cy="4217831"/>
          </a:xfrm>
        </p:spPr>
        <p:txBody>
          <a:bodyPr>
            <a:normAutofit/>
          </a:bodyPr>
          <a:lstStyle/>
          <a:p>
            <a:r>
              <a:rPr lang="ru-RU" dirty="0"/>
              <a:t>1.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бажаних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спричинене</a:t>
            </a:r>
            <a:r>
              <a:rPr lang="ru-RU" dirty="0"/>
              <a:t> </a:t>
            </a:r>
            <a:r>
              <a:rPr lang="ru-RU" dirty="0" err="1"/>
              <a:t>незначною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так само, як і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успішних</a:t>
            </a:r>
            <a:r>
              <a:rPr lang="ru-RU" dirty="0"/>
              <a:t> справ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невдач</a:t>
            </a:r>
            <a:r>
              <a:rPr lang="ru-RU" dirty="0"/>
              <a:t> </a:t>
            </a:r>
            <a:r>
              <a:rPr lang="ru-RU" dirty="0" err="1"/>
              <a:t>обумовлені</a:t>
            </a:r>
            <a:r>
              <a:rPr lang="ru-RU" dirty="0"/>
              <a:t> </a:t>
            </a:r>
            <a:r>
              <a:rPr lang="ru-RU" dirty="0" err="1"/>
              <a:t>незначною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конструктивних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деструктивних</a:t>
            </a:r>
            <a:r>
              <a:rPr lang="ru-RU" dirty="0"/>
              <a:t> </a:t>
            </a:r>
            <a:r>
              <a:rPr lang="ru-RU" dirty="0" err="1"/>
              <a:t>чинників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Більша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вкладених</a:t>
            </a:r>
            <a:r>
              <a:rPr lang="ru-RU" dirty="0"/>
              <a:t> </a:t>
            </a:r>
            <a:r>
              <a:rPr lang="ru-RU" dirty="0" err="1"/>
              <a:t>зусиль</a:t>
            </a:r>
            <a:r>
              <a:rPr lang="ru-RU" dirty="0"/>
              <a:t> не приводить до </a:t>
            </a:r>
            <a:r>
              <a:rPr lang="ru-RU" dirty="0" err="1"/>
              <a:t>бажаного</a:t>
            </a:r>
            <a:r>
              <a:rPr lang="ru-RU" dirty="0"/>
              <a:t> результату.</a:t>
            </a:r>
          </a:p>
          <a:p>
            <a:r>
              <a:rPr lang="ru-RU" dirty="0"/>
              <a:t>3.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прихованих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і </a:t>
            </a:r>
            <a:r>
              <a:rPr lang="ru-RU" dirty="0" err="1"/>
              <a:t>невідповідність</a:t>
            </a:r>
            <a:r>
              <a:rPr lang="ru-RU" dirty="0"/>
              <a:t> </a:t>
            </a:r>
            <a:r>
              <a:rPr lang="ru-RU" dirty="0" err="1"/>
              <a:t>дійсності</a:t>
            </a:r>
            <a:r>
              <a:rPr lang="ru-RU" dirty="0"/>
              <a:t> того,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індивід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</a:t>
            </a:r>
            <a:r>
              <a:rPr lang="ru-RU" dirty="0" err="1"/>
              <a:t>логічним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прихованих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на результат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індивіда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відрізнятися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бажаного</a:t>
            </a:r>
            <a:r>
              <a:rPr lang="ru-RU" dirty="0"/>
              <a:t>.</a:t>
            </a:r>
          </a:p>
          <a:p>
            <a:r>
              <a:rPr lang="ru-RU" dirty="0"/>
              <a:t>5. Не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витрачати</a:t>
            </a:r>
            <a:r>
              <a:rPr lang="ru-RU" dirty="0"/>
              <a:t> весь час і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для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бажаного</a:t>
            </a:r>
            <a:r>
              <a:rPr lang="ru-RU" dirty="0"/>
              <a:t> результату, </a:t>
            </a:r>
            <a:r>
              <a:rPr lang="ru-RU" dirty="0" err="1"/>
              <a:t>натомість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знайти</a:t>
            </a:r>
            <a:r>
              <a:rPr lang="ru-RU" dirty="0"/>
              <a:t> "</a:t>
            </a:r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", </a:t>
            </a:r>
            <a:r>
              <a:rPr lang="ru-RU" dirty="0" err="1"/>
              <a:t>куди</a:t>
            </a:r>
            <a:r>
              <a:rPr lang="ru-RU" dirty="0"/>
              <a:t> </a:t>
            </a:r>
            <a:r>
              <a:rPr lang="ru-RU" dirty="0" err="1"/>
              <a:t>вкласти</a:t>
            </a:r>
            <a:r>
              <a:rPr lang="ru-RU" dirty="0"/>
              <a:t> 20 % </a:t>
            </a:r>
            <a:r>
              <a:rPr lang="ru-RU" dirty="0" err="1"/>
              <a:t>зусиль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80 % результату.</a:t>
            </a:r>
          </a:p>
        </p:txBody>
      </p:sp>
    </p:spTree>
    <p:extLst>
      <p:ext uri="{BB962C8B-B14F-4D97-AF65-F5344CB8AC3E}">
        <p14:creationId xmlns:p14="http://schemas.microsoft.com/office/powerpoint/2010/main" val="2750173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1448" y="325191"/>
            <a:ext cx="9601200" cy="833907"/>
          </a:xfrm>
        </p:spPr>
        <p:txBody>
          <a:bodyPr/>
          <a:lstStyle/>
          <a:p>
            <a:r>
              <a:rPr lang="ru-RU" dirty="0"/>
              <a:t>Критика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313645"/>
            <a:ext cx="10090597" cy="5280338"/>
          </a:xfrm>
        </p:spPr>
        <p:txBody>
          <a:bodyPr>
            <a:normAutofit/>
          </a:bodyPr>
          <a:lstStyle/>
          <a:p>
            <a:r>
              <a:rPr lang="ru-RU" dirty="0"/>
              <a:t>Принцип Парето не є </a:t>
            </a:r>
            <a:r>
              <a:rPr lang="ru-RU" dirty="0" err="1"/>
              <a:t>науковим</a:t>
            </a:r>
            <a:r>
              <a:rPr lang="ru-RU" dirty="0"/>
              <a:t> </a:t>
            </a:r>
            <a:r>
              <a:rPr lang="ru-RU" dirty="0" err="1"/>
              <a:t>доведеним</a:t>
            </a:r>
            <a:r>
              <a:rPr lang="ru-RU" dirty="0"/>
              <a:t> законом, тому </a:t>
            </a:r>
            <a:r>
              <a:rPr lang="ru-RU" dirty="0" err="1"/>
              <a:t>твердження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80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 </a:t>
            </a:r>
            <a:r>
              <a:rPr lang="ru-RU" dirty="0" err="1"/>
              <a:t>спричинені</a:t>
            </a:r>
            <a:r>
              <a:rPr lang="ru-RU" dirty="0"/>
              <a:t> 20 </a:t>
            </a:r>
            <a:r>
              <a:rPr lang="ru-RU" dirty="0" err="1"/>
              <a:t>відсотками</a:t>
            </a:r>
            <a:r>
              <a:rPr lang="ru-RU" dirty="0"/>
              <a:t> причин є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приблизне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у </a:t>
            </a:r>
            <a:r>
              <a:rPr lang="ru-RU" dirty="0" err="1"/>
              <a:t>різних</a:t>
            </a:r>
            <a:r>
              <a:rPr lang="ru-RU" dirty="0"/>
              <a:t> системах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відрізняються</a:t>
            </a:r>
            <a:r>
              <a:rPr lang="ru-RU" dirty="0"/>
              <a:t>:</a:t>
            </a:r>
          </a:p>
          <a:p>
            <a:r>
              <a:rPr lang="ru-RU" dirty="0"/>
              <a:t>Р. </a:t>
            </a:r>
            <a:r>
              <a:rPr lang="ru-RU" dirty="0" err="1"/>
              <a:t>Акофф</a:t>
            </a:r>
            <a:r>
              <a:rPr lang="ru-RU" dirty="0"/>
              <a:t> в, говорить: «</a:t>
            </a:r>
            <a:r>
              <a:rPr lang="ru-RU" dirty="0" err="1"/>
              <a:t>Збираючи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приступити</a:t>
            </a:r>
            <a:r>
              <a:rPr lang="ru-RU" dirty="0"/>
              <a:t> до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прогнозування</a:t>
            </a:r>
            <a:r>
              <a:rPr lang="ru-RU" dirty="0"/>
              <a:t>, автор </a:t>
            </a:r>
            <a:r>
              <a:rPr lang="ru-RU" dirty="0" err="1"/>
              <a:t>виявив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на 10%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припадає</a:t>
            </a:r>
            <a:r>
              <a:rPr lang="ru-RU" dirty="0"/>
              <a:t> 90% </a:t>
            </a:r>
            <a:r>
              <a:rPr lang="ru-RU" dirty="0" err="1"/>
              <a:t>виручки</a:t>
            </a:r>
            <a:r>
              <a:rPr lang="ru-RU" dirty="0"/>
              <a:t> і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більший</a:t>
            </a:r>
            <a:r>
              <a:rPr lang="ru-RU" dirty="0"/>
              <a:t> </a:t>
            </a:r>
            <a:r>
              <a:rPr lang="ru-RU" dirty="0" err="1"/>
              <a:t>відсоток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»;</a:t>
            </a:r>
          </a:p>
          <a:p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попиту</a:t>
            </a:r>
            <a:r>
              <a:rPr lang="ru-RU" dirty="0"/>
              <a:t> за </a:t>
            </a:r>
            <a:r>
              <a:rPr lang="ru-RU" dirty="0" err="1"/>
              <a:t>найменуваннями</a:t>
            </a:r>
            <a:r>
              <a:rPr lang="ru-RU" dirty="0"/>
              <a:t> </a:t>
            </a:r>
            <a:r>
              <a:rPr lang="ru-RU" dirty="0" err="1"/>
              <a:t>журналів</a:t>
            </a:r>
            <a:r>
              <a:rPr lang="ru-RU" dirty="0"/>
              <a:t>: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звернень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відсотка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журналів</a:t>
            </a:r>
            <a:r>
              <a:rPr lang="ru-RU" dirty="0"/>
              <a:t> за </a:t>
            </a:r>
            <a:r>
              <a:rPr lang="ru-RU" dirty="0" err="1"/>
              <a:t>різними</a:t>
            </a:r>
            <a:r>
              <a:rPr lang="ru-RU" dirty="0"/>
              <a:t>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журналів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точки Парето </a:t>
            </a:r>
            <a:r>
              <a:rPr lang="ru-RU" dirty="0" err="1"/>
              <a:t>від</a:t>
            </a:r>
            <a:r>
              <a:rPr lang="ru-RU" dirty="0"/>
              <a:t> 18 до 28%. </a:t>
            </a:r>
          </a:p>
          <a:p>
            <a:r>
              <a:rPr lang="ru-RU" dirty="0"/>
              <a:t>У </a:t>
            </a:r>
            <a:r>
              <a:rPr lang="ru-RU" dirty="0" err="1"/>
              <a:t>статті</a:t>
            </a:r>
            <a:r>
              <a:rPr lang="ru-RU" dirty="0"/>
              <a:t> </a:t>
            </a:r>
            <a:r>
              <a:rPr lang="ru-RU" dirty="0" err="1"/>
              <a:t>досліджено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принципу Парето до </a:t>
            </a:r>
            <a:r>
              <a:rPr lang="ru-RU" dirty="0" err="1"/>
              <a:t>заробітної</a:t>
            </a:r>
            <a:r>
              <a:rPr lang="ru-RU" dirty="0"/>
              <a:t> плати і </a:t>
            </a:r>
            <a:r>
              <a:rPr lang="ru-RU" dirty="0" err="1"/>
              <a:t>виведений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жартівливий</a:t>
            </a:r>
            <a:r>
              <a:rPr lang="ru-RU" dirty="0"/>
              <a:t> «принцип Парето </a:t>
            </a:r>
            <a:r>
              <a:rPr lang="ru-RU" dirty="0" err="1"/>
              <a:t>по-російськи</a:t>
            </a:r>
            <a:r>
              <a:rPr lang="ru-RU" dirty="0"/>
              <a:t>» -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чисельне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виявилося</a:t>
            </a:r>
            <a:r>
              <a:rPr lang="ru-RU" dirty="0"/>
              <a:t> 86/14,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точки Парето </a:t>
            </a:r>
            <a:r>
              <a:rPr lang="ru-RU" b="1" dirty="0"/>
              <a:t>0,14</a:t>
            </a:r>
            <a:r>
              <a:rPr lang="ru-RU" dirty="0"/>
              <a:t>.</a:t>
            </a:r>
          </a:p>
          <a:p>
            <a:r>
              <a:rPr lang="ru-RU" dirty="0" err="1"/>
              <a:t>Значення</a:t>
            </a:r>
            <a:r>
              <a:rPr lang="ru-RU" dirty="0"/>
              <a:t> точки Парето </a:t>
            </a:r>
            <a:r>
              <a:rPr lang="ru-RU" b="1" dirty="0"/>
              <a:t>0,2</a:t>
            </a:r>
            <a:r>
              <a:rPr lang="ru-RU" dirty="0"/>
              <a:t> - величина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приблизна</a:t>
            </a:r>
            <a:r>
              <a:rPr lang="ru-RU" dirty="0"/>
              <a:t>. Так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відмінності</a:t>
            </a:r>
            <a:r>
              <a:rPr lang="ru-RU" dirty="0"/>
              <a:t> - </a:t>
            </a:r>
            <a:r>
              <a:rPr lang="ru-RU" dirty="0" err="1"/>
              <a:t>істотні</a:t>
            </a:r>
            <a:r>
              <a:rPr lang="ru-RU" dirty="0"/>
              <a:t> і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говорити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</a:t>
            </a:r>
            <a:r>
              <a:rPr lang="ru-RU" dirty="0" err="1"/>
              <a:t>описуються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одним законом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7020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5691" y="972355"/>
            <a:ext cx="9601200" cy="1989786"/>
          </a:xfrm>
        </p:spPr>
        <p:txBody>
          <a:bodyPr/>
          <a:lstStyle/>
          <a:p>
            <a:r>
              <a:rPr lang="ru-RU" dirty="0" err="1"/>
              <a:t>Найбільш</a:t>
            </a:r>
            <a:r>
              <a:rPr lang="ru-RU" dirty="0"/>
              <a:t> часто </a:t>
            </a:r>
            <a:r>
              <a:rPr lang="ru-RU" dirty="0" err="1"/>
              <a:t>використовуваним</a:t>
            </a:r>
            <a:r>
              <a:rPr lang="ru-RU" dirty="0"/>
              <a:t> </a:t>
            </a:r>
            <a:r>
              <a:rPr lang="ru-RU" dirty="0" err="1"/>
              <a:t>застосуванням</a:t>
            </a:r>
            <a:r>
              <a:rPr lang="ru-RU" dirty="0"/>
              <a:t> принципу Парето на </a:t>
            </a:r>
            <a:r>
              <a:rPr lang="ru-RU" dirty="0" err="1"/>
              <a:t>сьогоднішній</a:t>
            </a:r>
            <a:r>
              <a:rPr lang="ru-RU" dirty="0"/>
              <a:t> день є Парето </a:t>
            </a:r>
            <a:r>
              <a:rPr lang="ru-RU" dirty="0" err="1"/>
              <a:t>діаграми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Вона </a:t>
            </a:r>
            <a:r>
              <a:rPr lang="ru-RU" dirty="0" err="1"/>
              <a:t>ілюструє</a:t>
            </a:r>
            <a:r>
              <a:rPr lang="ru-RU" dirty="0"/>
              <a:t> принцип Парето шляхом </a:t>
            </a:r>
            <a:r>
              <a:rPr lang="ru-RU" dirty="0" err="1"/>
              <a:t>зіставлення</a:t>
            </a:r>
            <a:r>
              <a:rPr lang="ru-RU" dirty="0"/>
              <a:t> </a:t>
            </a:r>
            <a:r>
              <a:rPr lang="ru-RU" dirty="0" err="1"/>
              <a:t>частоти</a:t>
            </a:r>
            <a:r>
              <a:rPr lang="ru-RU" dirty="0"/>
              <a:t> </a:t>
            </a:r>
            <a:r>
              <a:rPr lang="ru-RU" dirty="0" err="1"/>
              <a:t>повторення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з </a:t>
            </a:r>
            <a:r>
              <a:rPr lang="ru-RU" dirty="0" err="1"/>
              <a:t>припущенням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20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часто </a:t>
            </a:r>
            <a:r>
              <a:rPr lang="ru-RU" dirty="0" err="1"/>
              <a:t>зустрічаються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80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кінцеві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.</a:t>
            </a:r>
          </a:p>
        </p:txBody>
      </p:sp>
      <p:pic>
        <p:nvPicPr>
          <p:cNvPr id="2050" name="Picture 2" descr="Ð ÐµÐ·ÑÐ»ÑÑÐ°Ñ Ð¿Ð¾ÑÑÐºÑ Ð·Ð¾Ð±ÑÐ°Ð¶ÐµÐ½Ñ Ð·Ð° Ð·Ð°Ð¿Ð¸ÑÐ¾Ð¼ &quot;Ð¿Ð°ÑÐµÑÐ¾ Ð´ÑÐ°Ð³ÑÐ°Ð¼Ð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600" y="3103809"/>
            <a:ext cx="4948060" cy="291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996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Принцип Парето в </a:t>
            </a:r>
            <a:r>
              <a:rPr lang="ru-RU" sz="3200" dirty="0" err="1"/>
              <a:t>Україні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8192" y="1603419"/>
            <a:ext cx="9504608" cy="4668591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Українців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80%.</a:t>
            </a:r>
          </a:p>
          <a:p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імпортує</a:t>
            </a:r>
            <a:r>
              <a:rPr lang="ru-RU" dirty="0"/>
              <a:t> 80% </a:t>
            </a:r>
            <a:r>
              <a:rPr lang="ru-RU" dirty="0" err="1"/>
              <a:t>риби</a:t>
            </a:r>
            <a:r>
              <a:rPr lang="ru-RU" dirty="0"/>
              <a:t> та 80%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дитячого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.</a:t>
            </a:r>
          </a:p>
          <a:p>
            <a:r>
              <a:rPr lang="ru-RU" dirty="0"/>
              <a:t>80% </a:t>
            </a:r>
            <a:r>
              <a:rPr lang="ru-RU" dirty="0" err="1"/>
              <a:t>м‘яса</a:t>
            </a:r>
            <a:r>
              <a:rPr lang="ru-RU" dirty="0"/>
              <a:t> і молока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виробляє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.</a:t>
            </a:r>
          </a:p>
          <a:p>
            <a:r>
              <a:rPr lang="ru-RU" dirty="0" err="1"/>
              <a:t>Близько</a:t>
            </a:r>
            <a:r>
              <a:rPr lang="ru-RU" dirty="0"/>
              <a:t> 80% </a:t>
            </a:r>
            <a:r>
              <a:rPr lang="ru-RU" dirty="0" err="1"/>
              <a:t>використовуваних</a:t>
            </a:r>
            <a:r>
              <a:rPr lang="ru-RU" dirty="0"/>
              <a:t> </a:t>
            </a:r>
            <a:r>
              <a:rPr lang="ru-RU" dirty="0" err="1"/>
              <a:t>будівельниками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</a:t>
            </a:r>
            <a:r>
              <a:rPr lang="ru-RU" dirty="0" err="1"/>
              <a:t>виготовляється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.</a:t>
            </a:r>
          </a:p>
          <a:p>
            <a:r>
              <a:rPr lang="ru-RU" dirty="0" err="1"/>
              <a:t>Питне</a:t>
            </a:r>
            <a:r>
              <a:rPr lang="ru-RU" dirty="0"/>
              <a:t> </a:t>
            </a:r>
            <a:r>
              <a:rPr lang="ru-RU" dirty="0" err="1"/>
              <a:t>водопостачання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на 80% </a:t>
            </a:r>
            <a:r>
              <a:rPr lang="ru-RU" dirty="0" err="1"/>
              <a:t>забезпечується</a:t>
            </a:r>
            <a:r>
              <a:rPr lang="ru-RU" dirty="0"/>
              <a:t> з </a:t>
            </a:r>
            <a:r>
              <a:rPr lang="ru-RU" dirty="0" err="1"/>
              <a:t>поверхневих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.</a:t>
            </a:r>
          </a:p>
          <a:p>
            <a:r>
              <a:rPr lang="ru-RU" dirty="0" err="1"/>
              <a:t>Недостатня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питної</a:t>
            </a:r>
            <a:r>
              <a:rPr lang="ru-RU" dirty="0"/>
              <a:t> води є причиною 80% проблем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здоров'ям</a:t>
            </a:r>
            <a:r>
              <a:rPr lang="ru-RU" dirty="0"/>
              <a:t> людей.</a:t>
            </a:r>
          </a:p>
          <a:p>
            <a:r>
              <a:rPr lang="ru-RU" dirty="0"/>
              <a:t>За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Інституту</a:t>
            </a:r>
            <a:r>
              <a:rPr lang="ru-RU" dirty="0"/>
              <a:t> </a:t>
            </a:r>
            <a:r>
              <a:rPr lang="ru-RU" dirty="0" err="1"/>
              <a:t>соціології</a:t>
            </a:r>
            <a:r>
              <a:rPr lang="ru-RU" dirty="0"/>
              <a:t> НАНУ, 80% </a:t>
            </a:r>
            <a:r>
              <a:rPr lang="ru-RU" dirty="0" err="1"/>
              <a:t>українців</a:t>
            </a:r>
            <a:r>
              <a:rPr lang="ru-RU" dirty="0"/>
              <a:t> не є членами </a:t>
            </a:r>
            <a:r>
              <a:rPr lang="ru-RU" dirty="0" err="1"/>
              <a:t>жодної</a:t>
            </a:r>
            <a:r>
              <a:rPr lang="ru-RU" dirty="0"/>
              <a:t> з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.</a:t>
            </a:r>
          </a:p>
          <a:p>
            <a:r>
              <a:rPr lang="ru-RU" dirty="0"/>
              <a:t>80% </a:t>
            </a:r>
            <a:r>
              <a:rPr lang="ru-RU" dirty="0" err="1"/>
              <a:t>українських</a:t>
            </a:r>
            <a:r>
              <a:rPr lang="ru-RU" dirty="0"/>
              <a:t> </a:t>
            </a:r>
            <a:r>
              <a:rPr lang="ru-RU" dirty="0" err="1"/>
              <a:t>мігрантів</a:t>
            </a:r>
            <a:r>
              <a:rPr lang="ru-RU" dirty="0"/>
              <a:t> </a:t>
            </a:r>
            <a:r>
              <a:rPr lang="ru-RU" dirty="0" err="1"/>
              <a:t>хочуть</a:t>
            </a:r>
            <a:r>
              <a:rPr lang="ru-RU" dirty="0"/>
              <a:t> </a:t>
            </a:r>
            <a:r>
              <a:rPr lang="ru-RU" dirty="0" err="1"/>
              <a:t>повернутися</a:t>
            </a:r>
            <a:r>
              <a:rPr lang="ru-RU" dirty="0"/>
              <a:t> </a:t>
            </a:r>
            <a:r>
              <a:rPr lang="ru-RU" dirty="0" err="1"/>
              <a:t>додому</a:t>
            </a:r>
            <a:r>
              <a:rPr lang="ru-RU" dirty="0"/>
              <a:t>.</a:t>
            </a:r>
          </a:p>
          <a:p>
            <a:r>
              <a:rPr lang="ru-RU" dirty="0"/>
              <a:t>В </a:t>
            </a:r>
            <a:r>
              <a:rPr lang="ru-RU" dirty="0" err="1"/>
              <a:t>Україні</a:t>
            </a:r>
            <a:r>
              <a:rPr lang="ru-RU" dirty="0"/>
              <a:t> на </a:t>
            </a:r>
            <a:r>
              <a:rPr lang="ru-RU" dirty="0" err="1"/>
              <a:t>обігрів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 </a:t>
            </a:r>
            <a:r>
              <a:rPr lang="ru-RU" dirty="0" err="1"/>
              <a:t>витрачається</a:t>
            </a:r>
            <a:r>
              <a:rPr lang="ru-RU" dirty="0"/>
              <a:t> 80% газу, </a:t>
            </a:r>
            <a:r>
              <a:rPr lang="ru-RU" dirty="0" err="1"/>
              <a:t>призначеного</a:t>
            </a:r>
            <a:r>
              <a:rPr lang="ru-RU" dirty="0"/>
              <a:t> для </a:t>
            </a:r>
            <a:r>
              <a:rPr lang="ru-RU" dirty="0" err="1"/>
              <a:t>обігріву</a:t>
            </a:r>
            <a:r>
              <a:rPr lang="ru-RU" dirty="0"/>
              <a:t> </a:t>
            </a:r>
            <a:r>
              <a:rPr lang="ru-RU" dirty="0" err="1"/>
              <a:t>приміщень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673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9330" y="2034862"/>
            <a:ext cx="9717110" cy="260153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</a:t>
            </a:r>
            <a:r>
              <a:rPr lang="ru-RU" dirty="0" err="1"/>
              <a:t>Україні</a:t>
            </a:r>
            <a:r>
              <a:rPr lang="ru-RU" dirty="0"/>
              <a:t> через </a:t>
            </a:r>
            <a:r>
              <a:rPr lang="ru-RU" dirty="0" err="1"/>
              <a:t>складну</a:t>
            </a:r>
            <a:r>
              <a:rPr lang="ru-RU" dirty="0"/>
              <a:t> процедуру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наркотичних</a:t>
            </a:r>
            <a:r>
              <a:rPr lang="ru-RU" dirty="0"/>
              <a:t> </a:t>
            </a:r>
            <a:r>
              <a:rPr lang="ru-RU" dirty="0" err="1"/>
              <a:t>знеболюючих</a:t>
            </a:r>
            <a:r>
              <a:rPr lang="ru-RU" dirty="0"/>
              <a:t> 80% </a:t>
            </a:r>
            <a:r>
              <a:rPr lang="ru-RU" dirty="0" err="1"/>
              <a:t>невиліковних</a:t>
            </a:r>
            <a:r>
              <a:rPr lang="ru-RU" dirty="0"/>
              <a:t> </a:t>
            </a:r>
            <a:r>
              <a:rPr lang="ru-RU" dirty="0" err="1"/>
              <a:t>хворих</a:t>
            </a:r>
            <a:r>
              <a:rPr lang="ru-RU" dirty="0"/>
              <a:t> </a:t>
            </a:r>
            <a:r>
              <a:rPr lang="ru-RU" dirty="0" err="1"/>
              <a:t>приречені</a:t>
            </a:r>
            <a:r>
              <a:rPr lang="ru-RU" dirty="0"/>
              <a:t> на </a:t>
            </a:r>
            <a:r>
              <a:rPr lang="ru-RU" dirty="0" err="1"/>
              <a:t>страждання</a:t>
            </a:r>
            <a:r>
              <a:rPr lang="ru-RU" dirty="0"/>
              <a:t>.</a:t>
            </a:r>
          </a:p>
          <a:p>
            <a:r>
              <a:rPr lang="ru-RU" dirty="0"/>
              <a:t>80% </a:t>
            </a:r>
            <a:r>
              <a:rPr lang="ru-RU" dirty="0" err="1"/>
              <a:t>рибної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не </a:t>
            </a:r>
            <a:r>
              <a:rPr lang="ru-RU" dirty="0" err="1"/>
              <a:t>відповідають</a:t>
            </a:r>
            <a:r>
              <a:rPr lang="ru-RU" dirty="0"/>
              <a:t> нормам.</a:t>
            </a:r>
          </a:p>
          <a:p>
            <a:r>
              <a:rPr lang="ru-RU" dirty="0"/>
              <a:t>80% </a:t>
            </a:r>
            <a:r>
              <a:rPr lang="ru-RU" dirty="0" err="1"/>
              <a:t>дитячого</a:t>
            </a:r>
            <a:r>
              <a:rPr lang="ru-RU" dirty="0"/>
              <a:t> </a:t>
            </a:r>
            <a:r>
              <a:rPr lang="ru-RU" dirty="0" err="1"/>
              <a:t>взуття</a:t>
            </a:r>
            <a:r>
              <a:rPr lang="ru-RU" dirty="0"/>
              <a:t> та </a:t>
            </a:r>
            <a:r>
              <a:rPr lang="ru-RU" dirty="0" err="1"/>
              <a:t>одягу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не </a:t>
            </a:r>
            <a:r>
              <a:rPr lang="ru-RU" dirty="0" err="1"/>
              <a:t>відповідає</a:t>
            </a:r>
            <a:r>
              <a:rPr lang="ru-RU" dirty="0"/>
              <a:t> нормам.</a:t>
            </a:r>
          </a:p>
          <a:p>
            <a:r>
              <a:rPr lang="ru-RU" dirty="0"/>
              <a:t>80% </a:t>
            </a:r>
            <a:r>
              <a:rPr lang="ru-RU" dirty="0" err="1"/>
              <a:t>держбюджету</a:t>
            </a:r>
            <a:r>
              <a:rPr lang="ru-RU" dirty="0"/>
              <a:t> </a:t>
            </a:r>
            <a:r>
              <a:rPr lang="ru-RU" dirty="0" err="1"/>
              <a:t>наповнюють</a:t>
            </a:r>
            <a:r>
              <a:rPr lang="ru-RU" dirty="0"/>
              <a:t> </a:t>
            </a:r>
            <a:r>
              <a:rPr lang="ru-RU" dirty="0" err="1"/>
              <a:t>прості</a:t>
            </a:r>
            <a:r>
              <a:rPr lang="ru-RU" dirty="0"/>
              <a:t> </a:t>
            </a:r>
            <a:r>
              <a:rPr lang="ru-RU" dirty="0" err="1"/>
              <a:t>українці</a:t>
            </a:r>
            <a:r>
              <a:rPr lang="ru-RU" dirty="0"/>
              <a:t>.</a:t>
            </a:r>
          </a:p>
          <a:p>
            <a:r>
              <a:rPr lang="ru-RU" dirty="0"/>
              <a:t>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80% </a:t>
            </a:r>
            <a:r>
              <a:rPr lang="ru-RU" dirty="0" err="1"/>
              <a:t>надходжень</a:t>
            </a:r>
            <a:r>
              <a:rPr lang="ru-RU" dirty="0"/>
              <a:t> до </a:t>
            </a:r>
            <a:r>
              <a:rPr lang="ru-RU" dirty="0" err="1"/>
              <a:t>держбюджету</a:t>
            </a:r>
            <a:r>
              <a:rPr lang="ru-RU" dirty="0"/>
              <a:t> </a:t>
            </a:r>
            <a:r>
              <a:rPr lang="ru-RU" dirty="0" err="1"/>
              <a:t>переказують</a:t>
            </a:r>
            <a:r>
              <a:rPr lang="ru-RU" dirty="0"/>
              <a:t> 1,5 тис. </a:t>
            </a:r>
            <a:r>
              <a:rPr lang="ru-RU" dirty="0" err="1"/>
              <a:t>підприємств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242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6146" y="1964029"/>
            <a:ext cx="9601200" cy="3581400"/>
          </a:xfrm>
        </p:spPr>
        <p:txBody>
          <a:bodyPr/>
          <a:lstStyle/>
          <a:p>
            <a:r>
              <a:rPr lang="ru-RU" dirty="0"/>
              <a:t>80% </a:t>
            </a:r>
            <a:r>
              <a:rPr lang="ru-RU" dirty="0" err="1"/>
              <a:t>матеріальної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отримують</a:t>
            </a:r>
            <a:r>
              <a:rPr lang="ru-RU" dirty="0"/>
              <a:t> </a:t>
            </a:r>
            <a:r>
              <a:rPr lang="ru-RU" dirty="0" err="1"/>
              <a:t>багатії</a:t>
            </a:r>
            <a:r>
              <a:rPr lang="ru-RU" dirty="0"/>
              <a:t>.</a:t>
            </a:r>
          </a:p>
          <a:p>
            <a:r>
              <a:rPr lang="ru-RU" dirty="0" err="1"/>
              <a:t>Пенсія</a:t>
            </a:r>
            <a:r>
              <a:rPr lang="ru-RU" dirty="0"/>
              <a:t> </a:t>
            </a:r>
            <a:r>
              <a:rPr lang="ru-RU" dirty="0" err="1"/>
              <a:t>держслужбовців</a:t>
            </a:r>
            <a:r>
              <a:rPr lang="ru-RU" dirty="0"/>
              <a:t> становить 80%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плати.</a:t>
            </a:r>
          </a:p>
          <a:p>
            <a:r>
              <a:rPr lang="ru-RU" dirty="0"/>
              <a:t>80% </a:t>
            </a:r>
            <a:r>
              <a:rPr lang="ru-RU" dirty="0" err="1"/>
              <a:t>українців</a:t>
            </a:r>
            <a:r>
              <a:rPr lang="ru-RU" dirty="0"/>
              <a:t> не </a:t>
            </a:r>
            <a:r>
              <a:rPr lang="ru-RU" dirty="0" err="1"/>
              <a:t>задоволені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життям</a:t>
            </a:r>
            <a:r>
              <a:rPr lang="ru-RU" dirty="0"/>
              <a:t>.</a:t>
            </a:r>
          </a:p>
          <a:p>
            <a:r>
              <a:rPr lang="ru-RU" dirty="0" err="1"/>
              <a:t>Вік</a:t>
            </a:r>
            <a:r>
              <a:rPr lang="ru-RU" dirty="0"/>
              <a:t> 80% </a:t>
            </a:r>
            <a:r>
              <a:rPr lang="ru-RU" dirty="0" err="1"/>
              <a:t>українців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шлюбі</a:t>
            </a:r>
            <a:r>
              <a:rPr lang="ru-RU" dirty="0"/>
              <a:t>, </a:t>
            </a:r>
            <a:r>
              <a:rPr lang="ru-RU" dirty="0" err="1"/>
              <a:t>перевищує</a:t>
            </a:r>
            <a:r>
              <a:rPr lang="ru-RU" dirty="0"/>
              <a:t> 50 </a:t>
            </a:r>
            <a:r>
              <a:rPr lang="ru-RU" dirty="0" err="1"/>
              <a:t>років</a:t>
            </a:r>
            <a:r>
              <a:rPr lang="ru-RU" dirty="0"/>
              <a:t>.</a:t>
            </a:r>
          </a:p>
          <a:p>
            <a:r>
              <a:rPr lang="ru-RU" dirty="0"/>
              <a:t>80% </a:t>
            </a:r>
            <a:r>
              <a:rPr lang="ru-RU" dirty="0" err="1"/>
              <a:t>українців</a:t>
            </a:r>
            <a:r>
              <a:rPr lang="ru-RU" dirty="0"/>
              <a:t> </a:t>
            </a:r>
            <a:r>
              <a:rPr lang="ru-RU" dirty="0" err="1"/>
              <a:t>живуть</a:t>
            </a:r>
            <a:r>
              <a:rPr lang="ru-RU" dirty="0"/>
              <a:t> не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бідності</a:t>
            </a:r>
            <a:r>
              <a:rPr lang="ru-RU" dirty="0"/>
              <a:t>.</a:t>
            </a:r>
          </a:p>
          <a:p>
            <a:r>
              <a:rPr lang="ru-RU" dirty="0"/>
              <a:t>80% </a:t>
            </a:r>
            <a:r>
              <a:rPr lang="ru-RU" dirty="0" err="1"/>
              <a:t>виборців</a:t>
            </a:r>
            <a:r>
              <a:rPr lang="ru-RU" dirty="0"/>
              <a:t> не </a:t>
            </a:r>
            <a:r>
              <a:rPr lang="ru-RU" dirty="0" err="1"/>
              <a:t>знають</a:t>
            </a:r>
            <a:r>
              <a:rPr lang="ru-RU" dirty="0"/>
              <a:t> в </a:t>
            </a:r>
            <a:r>
              <a:rPr lang="ru-RU" dirty="0" err="1"/>
              <a:t>обличчя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депутатів</a:t>
            </a:r>
            <a:r>
              <a:rPr lang="ru-RU" dirty="0"/>
              <a:t>.</a:t>
            </a:r>
          </a:p>
          <a:p>
            <a:r>
              <a:rPr lang="ru-RU" dirty="0"/>
              <a:t>80% </a:t>
            </a:r>
            <a:r>
              <a:rPr lang="ru-RU" dirty="0" err="1"/>
              <a:t>українців</a:t>
            </a:r>
            <a:r>
              <a:rPr lang="ru-RU" dirty="0"/>
              <a:t> не читали </a:t>
            </a:r>
            <a:r>
              <a:rPr lang="ru-RU" dirty="0" err="1">
                <a:hlinkClick r:id="rId2"/>
              </a:rPr>
              <a:t>Конституцію</a:t>
            </a:r>
            <a:r>
              <a:rPr lang="ru-RU" dirty="0"/>
              <a:t> 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341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721217"/>
            <a:ext cx="10270901" cy="5146183"/>
          </a:xfrm>
        </p:spPr>
        <p:txBody>
          <a:bodyPr>
            <a:normAutofit/>
          </a:bodyPr>
          <a:lstStyle/>
          <a:p>
            <a:r>
              <a:rPr lang="ru-RU" dirty="0" err="1"/>
              <a:t>Понад</a:t>
            </a:r>
            <a:r>
              <a:rPr lang="ru-RU" dirty="0"/>
              <a:t> 80%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агропродукції</a:t>
            </a:r>
            <a:r>
              <a:rPr lang="ru-RU" dirty="0"/>
              <a:t> </a:t>
            </a:r>
            <a:r>
              <a:rPr lang="ru-RU" dirty="0" err="1"/>
              <a:t>зберігається</a:t>
            </a:r>
            <a:r>
              <a:rPr lang="ru-RU" dirty="0"/>
              <a:t> не </a:t>
            </a:r>
            <a:r>
              <a:rPr lang="ru-RU" dirty="0" err="1"/>
              <a:t>належно</a:t>
            </a:r>
            <a:r>
              <a:rPr lang="ru-RU" dirty="0"/>
              <a:t>.</a:t>
            </a:r>
          </a:p>
          <a:p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зовнішній</a:t>
            </a:r>
            <a:r>
              <a:rPr lang="ru-RU" dirty="0"/>
              <a:t> борг </a:t>
            </a:r>
            <a:r>
              <a:rPr lang="ru-RU" dirty="0" err="1"/>
              <a:t>перевищує</a:t>
            </a:r>
            <a:r>
              <a:rPr lang="ru-RU" dirty="0"/>
              <a:t> 80% ВВП.</a:t>
            </a:r>
            <a:endParaRPr lang="en-US" dirty="0"/>
          </a:p>
          <a:p>
            <a:r>
              <a:rPr lang="ru-RU" dirty="0" err="1"/>
              <a:t>Понад</a:t>
            </a:r>
            <a:r>
              <a:rPr lang="ru-RU" dirty="0"/>
              <a:t> 80% </a:t>
            </a:r>
            <a:r>
              <a:rPr lang="ru-RU" dirty="0" err="1"/>
              <a:t>українських</a:t>
            </a:r>
            <a:r>
              <a:rPr lang="ru-RU" dirty="0"/>
              <a:t> </a:t>
            </a:r>
            <a:r>
              <a:rPr lang="ru-RU" dirty="0" err="1"/>
              <a:t>студентів</a:t>
            </a:r>
            <a:r>
              <a:rPr lang="ru-RU" dirty="0"/>
              <a:t> </a:t>
            </a:r>
            <a:r>
              <a:rPr lang="ru-RU" dirty="0" err="1"/>
              <a:t>хочуть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за кордоном.</a:t>
            </a:r>
          </a:p>
          <a:p>
            <a:r>
              <a:rPr lang="ru-RU" dirty="0"/>
              <a:t>80%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 </a:t>
            </a:r>
            <a:r>
              <a:rPr lang="ru-RU" dirty="0" err="1"/>
              <a:t>вугільної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зношені</a:t>
            </a:r>
            <a:r>
              <a:rPr lang="ru-RU" dirty="0"/>
              <a:t>.</a:t>
            </a:r>
          </a:p>
          <a:p>
            <a:r>
              <a:rPr lang="ru-RU" dirty="0" err="1"/>
              <a:t>Понад</a:t>
            </a:r>
            <a:r>
              <a:rPr lang="ru-RU" dirty="0"/>
              <a:t> 80% </a:t>
            </a:r>
            <a:r>
              <a:rPr lang="ru-RU" dirty="0" err="1"/>
              <a:t>житлового</a:t>
            </a:r>
            <a:r>
              <a:rPr lang="ru-RU" dirty="0"/>
              <a:t> фонду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dirty="0" err="1"/>
              <a:t>додаткового</a:t>
            </a:r>
            <a:r>
              <a:rPr lang="ru-RU" dirty="0"/>
              <a:t> </a:t>
            </a:r>
            <a:r>
              <a:rPr lang="ru-RU" dirty="0" err="1"/>
              <a:t>утеплення</a:t>
            </a:r>
            <a:r>
              <a:rPr lang="ru-RU" dirty="0"/>
              <a:t>.</a:t>
            </a:r>
          </a:p>
          <a:p>
            <a:r>
              <a:rPr lang="ru-RU" dirty="0"/>
              <a:t>80% </a:t>
            </a:r>
            <a:r>
              <a:rPr lang="ru-RU" dirty="0" err="1"/>
              <a:t>опитаних</a:t>
            </a:r>
            <a:r>
              <a:rPr lang="ru-RU" dirty="0"/>
              <a:t> </a:t>
            </a:r>
            <a:r>
              <a:rPr lang="ru-RU" dirty="0" err="1"/>
              <a:t>вважає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українське</a:t>
            </a:r>
            <a:r>
              <a:rPr lang="ru-RU" dirty="0"/>
              <a:t> </a:t>
            </a:r>
            <a:r>
              <a:rPr lang="ru-RU" dirty="0" err="1"/>
              <a:t>законодавство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не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бізнесу</a:t>
            </a:r>
            <a:r>
              <a:rPr lang="ru-RU" dirty="0"/>
              <a:t>, а </a:t>
            </a:r>
            <a:r>
              <a:rPr lang="ru-RU" dirty="0" err="1"/>
              <a:t>навпаки</a:t>
            </a:r>
            <a:r>
              <a:rPr lang="ru-RU" dirty="0"/>
              <a:t>, </a:t>
            </a:r>
            <a:r>
              <a:rPr lang="ru-RU" dirty="0" err="1"/>
              <a:t>заважає</a:t>
            </a:r>
            <a:r>
              <a:rPr lang="ru-RU" dirty="0"/>
              <a:t>. </a:t>
            </a:r>
          </a:p>
          <a:p>
            <a:r>
              <a:rPr lang="ru-RU" dirty="0"/>
              <a:t>80% </a:t>
            </a:r>
            <a:r>
              <a:rPr lang="ru-RU" dirty="0" err="1"/>
              <a:t>офіційно</a:t>
            </a:r>
            <a:r>
              <a:rPr lang="ru-RU" dirty="0"/>
              <a:t> </a:t>
            </a:r>
            <a:r>
              <a:rPr lang="ru-RU" dirty="0" err="1"/>
              <a:t>зареєстрованих</a:t>
            </a:r>
            <a:r>
              <a:rPr lang="ru-RU" dirty="0"/>
              <a:t> </a:t>
            </a:r>
            <a:r>
              <a:rPr lang="ru-RU" dirty="0" err="1"/>
              <a:t>наркозалежних</a:t>
            </a:r>
            <a:r>
              <a:rPr lang="ru-RU" dirty="0"/>
              <a:t> - </a:t>
            </a:r>
            <a:r>
              <a:rPr lang="ru-RU" dirty="0" err="1"/>
              <a:t>молоді</a:t>
            </a:r>
            <a:r>
              <a:rPr lang="ru-RU" dirty="0"/>
              <a:t> люди.</a:t>
            </a:r>
          </a:p>
          <a:p>
            <a:r>
              <a:rPr lang="ru-RU" dirty="0"/>
              <a:t>До 2017 року </a:t>
            </a:r>
            <a:r>
              <a:rPr lang="ru-RU" dirty="0" err="1"/>
              <a:t>Збройні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досягнуть </a:t>
            </a:r>
            <a:r>
              <a:rPr lang="ru-RU" dirty="0" err="1"/>
              <a:t>запланованих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за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військовослужбовців-контрактників</a:t>
            </a:r>
            <a:r>
              <a:rPr lang="ru-RU" dirty="0"/>
              <a:t> - 80%. </a:t>
            </a: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втратила</a:t>
            </a:r>
            <a:r>
              <a:rPr lang="ru-RU" dirty="0"/>
              <a:t> 80% </a:t>
            </a:r>
            <a:r>
              <a:rPr lang="ru-RU" dirty="0" err="1"/>
              <a:t>спірних</a:t>
            </a:r>
            <a:r>
              <a:rPr lang="ru-RU" dirty="0"/>
              <a:t> </a:t>
            </a:r>
            <a:r>
              <a:rPr lang="ru-RU" dirty="0" err="1"/>
              <a:t>територій</a:t>
            </a:r>
            <a:r>
              <a:rPr lang="ru-RU" dirty="0"/>
              <a:t> </a:t>
            </a:r>
            <a:r>
              <a:rPr lang="ru-RU" dirty="0" err="1"/>
              <a:t>Чорного</a:t>
            </a:r>
            <a:r>
              <a:rPr lang="ru-RU" dirty="0"/>
              <a:t> моря.</a:t>
            </a:r>
          </a:p>
          <a:p>
            <a:r>
              <a:rPr lang="ru-RU" i="1" dirty="0" err="1"/>
              <a:t>Дані</a:t>
            </a:r>
            <a:r>
              <a:rPr lang="ru-RU" i="1" dirty="0"/>
              <a:t> </a:t>
            </a:r>
            <a:r>
              <a:rPr lang="ru-RU" i="1" dirty="0" err="1"/>
              <a:t>отримано</a:t>
            </a:r>
            <a:r>
              <a:rPr lang="ru-RU" i="1" dirty="0"/>
              <a:t> з </a:t>
            </a:r>
            <a:r>
              <a:rPr lang="en-US" i="1" dirty="0"/>
              <a:t>Google </a:t>
            </a:r>
            <a:r>
              <a:rPr lang="ru-RU" i="1" dirty="0"/>
              <a:t>за </a:t>
            </a:r>
            <a:r>
              <a:rPr lang="ru-RU" i="1" dirty="0" err="1"/>
              <a:t>пошуком</a:t>
            </a:r>
            <a:r>
              <a:rPr lang="ru-RU" i="1" dirty="0"/>
              <a:t> «80% в </a:t>
            </a:r>
            <a:r>
              <a:rPr lang="ru-RU" i="1" dirty="0" err="1"/>
              <a:t>Україні</a:t>
            </a:r>
            <a:r>
              <a:rPr lang="ru-RU" i="1" dirty="0"/>
              <a:t>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590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8569" y="2171700"/>
            <a:ext cx="9601200" cy="3581400"/>
          </a:xfrm>
        </p:spPr>
        <p:txBody>
          <a:bodyPr/>
          <a:lstStyle/>
          <a:p>
            <a:r>
              <a:rPr lang="ru-RU" sz="2400" b="1" dirty="0"/>
              <a:t>Принцип Парето </a:t>
            </a:r>
            <a:r>
              <a:rPr lang="ru-RU" sz="2400" dirty="0" err="1"/>
              <a:t>або</a:t>
            </a:r>
            <a:r>
              <a:rPr lang="ru-RU" sz="2400" dirty="0"/>
              <a:t> Метод Парето (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відомий</a:t>
            </a:r>
            <a:r>
              <a:rPr lang="ru-RU" sz="2400" dirty="0"/>
              <a:t> як правило Парето, правило 80—20 і принцип </a:t>
            </a:r>
            <a:r>
              <a:rPr lang="ru-RU" sz="2400" dirty="0" err="1"/>
              <a:t>малої</a:t>
            </a:r>
            <a:r>
              <a:rPr lang="ru-RU" sz="2400" dirty="0"/>
              <a:t> </a:t>
            </a:r>
            <a:r>
              <a:rPr lang="ru-RU" sz="2400" dirty="0" err="1"/>
              <a:t>кількості</a:t>
            </a:r>
            <a:r>
              <a:rPr lang="ru-RU" sz="2400" dirty="0"/>
              <a:t> причин)  - </a:t>
            </a:r>
            <a:r>
              <a:rPr lang="ru-RU" sz="2400" dirty="0" err="1"/>
              <a:t>емпіричне</a:t>
            </a:r>
            <a:r>
              <a:rPr lang="ru-RU" sz="2400" dirty="0"/>
              <a:t> правило, яке </a:t>
            </a:r>
            <a:r>
              <a:rPr lang="ru-RU" sz="2400" dirty="0" err="1"/>
              <a:t>стверджує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для </a:t>
            </a:r>
            <a:r>
              <a:rPr lang="ru-RU" sz="2400" dirty="0" err="1"/>
              <a:t>багатьох</a:t>
            </a:r>
            <a:r>
              <a:rPr lang="ru-RU" sz="2400" dirty="0"/>
              <a:t> </a:t>
            </a:r>
            <a:r>
              <a:rPr lang="ru-RU" sz="2400" dirty="0" err="1"/>
              <a:t>явищ</a:t>
            </a:r>
            <a:r>
              <a:rPr lang="ru-RU" sz="2400" dirty="0"/>
              <a:t> 80 </a:t>
            </a:r>
            <a:r>
              <a:rPr lang="ru-RU" sz="2400" dirty="0" err="1"/>
              <a:t>відсотків</a:t>
            </a:r>
            <a:r>
              <a:rPr lang="ru-RU" sz="2400" dirty="0"/>
              <a:t> </a:t>
            </a:r>
            <a:r>
              <a:rPr lang="ru-RU" sz="2400" dirty="0" err="1"/>
              <a:t>наслідків</a:t>
            </a:r>
            <a:r>
              <a:rPr lang="ru-RU" sz="2400" dirty="0"/>
              <a:t> </a:t>
            </a:r>
            <a:r>
              <a:rPr lang="ru-RU" sz="2400" dirty="0" err="1"/>
              <a:t>спричинені</a:t>
            </a:r>
            <a:r>
              <a:rPr lang="ru-RU" sz="2400" dirty="0"/>
              <a:t> 20 </a:t>
            </a:r>
            <a:r>
              <a:rPr lang="ru-RU" sz="2400" dirty="0" err="1"/>
              <a:t>відсотками</a:t>
            </a:r>
            <a:r>
              <a:rPr lang="ru-RU" sz="2400" dirty="0"/>
              <a:t> причин. </a:t>
            </a:r>
            <a:r>
              <a:rPr lang="ru-RU" sz="2400" dirty="0" err="1"/>
              <a:t>Ця</a:t>
            </a:r>
            <a:r>
              <a:rPr lang="ru-RU" sz="2400" dirty="0"/>
              <a:t> </a:t>
            </a:r>
            <a:r>
              <a:rPr lang="ru-RU" sz="2400" dirty="0" err="1"/>
              <a:t>ідея</a:t>
            </a:r>
            <a:r>
              <a:rPr lang="ru-RU" sz="2400" dirty="0"/>
              <a:t> </a:t>
            </a:r>
            <a:r>
              <a:rPr lang="ru-RU" sz="2400" dirty="0" err="1"/>
              <a:t>знайшла</a:t>
            </a:r>
            <a:r>
              <a:rPr lang="ru-RU" sz="2400" dirty="0"/>
              <a:t> </a:t>
            </a:r>
            <a:r>
              <a:rPr lang="ru-RU" sz="2400" dirty="0" err="1"/>
              <a:t>застосування</a:t>
            </a:r>
            <a:r>
              <a:rPr lang="ru-RU" sz="2400" dirty="0"/>
              <a:t> у </a:t>
            </a:r>
            <a:r>
              <a:rPr lang="ru-RU" sz="2400" dirty="0" err="1"/>
              <a:t>багатьох</a:t>
            </a:r>
            <a:r>
              <a:rPr lang="ru-RU" sz="2400" dirty="0"/>
              <a:t> </a:t>
            </a:r>
            <a:r>
              <a:rPr lang="ru-RU" sz="2400" dirty="0" err="1"/>
              <a:t>галузях</a:t>
            </a:r>
            <a:r>
              <a:rPr lang="ru-RU" sz="2400" dirty="0"/>
              <a:t>. </a:t>
            </a:r>
            <a:r>
              <a:rPr lang="ru-RU" sz="2400" dirty="0" err="1"/>
              <a:t>Наприклад</a:t>
            </a:r>
            <a:r>
              <a:rPr lang="ru-RU" sz="2400" dirty="0"/>
              <a:t>, 20% </a:t>
            </a:r>
            <a:r>
              <a:rPr lang="ru-RU" sz="2400" dirty="0" err="1"/>
              <a:t>злочинців</a:t>
            </a:r>
            <a:r>
              <a:rPr lang="ru-RU" sz="2400" dirty="0"/>
              <a:t> </a:t>
            </a:r>
            <a:r>
              <a:rPr lang="ru-RU" sz="2400" dirty="0" err="1"/>
              <a:t>скоюють</a:t>
            </a:r>
            <a:r>
              <a:rPr lang="ru-RU" sz="2400" dirty="0"/>
              <a:t> 80% </a:t>
            </a:r>
            <a:r>
              <a:rPr lang="ru-RU" sz="2400" dirty="0" err="1"/>
              <a:t>злочинів</a:t>
            </a:r>
            <a:r>
              <a:rPr lang="ru-RU" sz="2400" dirty="0"/>
              <a:t>, 20% </a:t>
            </a:r>
            <a:r>
              <a:rPr lang="ru-RU" sz="2400" dirty="0" err="1"/>
              <a:t>покупців</a:t>
            </a:r>
            <a:r>
              <a:rPr lang="ru-RU" sz="2400" dirty="0"/>
              <a:t> </a:t>
            </a:r>
            <a:r>
              <a:rPr lang="ru-RU" sz="2400" dirty="0" err="1"/>
              <a:t>дають</a:t>
            </a:r>
            <a:r>
              <a:rPr lang="ru-RU" sz="2400" dirty="0"/>
              <a:t> 80% </a:t>
            </a:r>
            <a:r>
              <a:rPr lang="ru-RU" sz="2400" dirty="0" err="1"/>
              <a:t>прибутків</a:t>
            </a:r>
            <a:r>
              <a:rPr lang="ru-RU" sz="2400" dirty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uk-UA" dirty="0"/>
              <a:t>Що таке принцип </a:t>
            </a:r>
            <a:r>
              <a:rPr lang="uk-UA" dirty="0" err="1"/>
              <a:t>Парето</a:t>
            </a:r>
            <a:r>
              <a:rPr lang="uk-UA" dirty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627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6602" y="2952482"/>
            <a:ext cx="9601200" cy="1485900"/>
          </a:xfrm>
        </p:spPr>
        <p:txBody>
          <a:bodyPr/>
          <a:lstStyle/>
          <a:p>
            <a:pPr algn="ctr"/>
            <a:r>
              <a:rPr lang="uk-UA" dirty="0"/>
              <a:t>Дякую за увагу !</a:t>
            </a:r>
            <a:br>
              <a:rPr lang="uk-UA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019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7281" y="1720209"/>
            <a:ext cx="5386100" cy="3581400"/>
          </a:xfrm>
        </p:spPr>
        <p:txBody>
          <a:bodyPr>
            <a:normAutofit/>
          </a:bodyPr>
          <a:lstStyle/>
          <a:p>
            <a:r>
              <a:rPr lang="ru-RU" dirty="0"/>
              <a:t>Принцип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відкритий</a:t>
            </a:r>
            <a:r>
              <a:rPr lang="ru-RU" dirty="0"/>
              <a:t> в к</a:t>
            </a:r>
            <a:r>
              <a:rPr lang="uk-UA" dirty="0" err="1"/>
              <a:t>інці</a:t>
            </a:r>
            <a:r>
              <a:rPr lang="uk-UA" dirty="0"/>
              <a:t> 19 </a:t>
            </a:r>
            <a:r>
              <a:rPr lang="uk-UA" dirty="0" err="1"/>
              <a:t>ст</a:t>
            </a:r>
            <a:r>
              <a:rPr lang="uk-UA" dirty="0"/>
              <a:t>, </a:t>
            </a:r>
            <a:r>
              <a:rPr lang="ru-RU" dirty="0">
                <a:solidFill>
                  <a:schemeClr val="tx1"/>
                </a:solidFill>
              </a:rPr>
              <a:t>названий </a:t>
            </a:r>
            <a:r>
              <a:rPr lang="ru-RU" dirty="0" err="1">
                <a:solidFill>
                  <a:schemeClr val="tx1"/>
                </a:solidFill>
              </a:rPr>
              <a:t>ім'ям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італійського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економіста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Вільфредо</a:t>
            </a:r>
            <a:r>
              <a:rPr lang="ru-RU" b="1" dirty="0">
                <a:solidFill>
                  <a:schemeClr val="tx1"/>
                </a:solidFill>
              </a:rPr>
              <a:t> Парето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спостеріг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80% </a:t>
            </a:r>
            <a:r>
              <a:rPr lang="ru-RU" dirty="0" err="1">
                <a:solidFill>
                  <a:schemeClr val="tx1"/>
                </a:solidFill>
              </a:rPr>
              <a:t>власності</a:t>
            </a:r>
            <a:r>
              <a:rPr lang="ru-RU" dirty="0">
                <a:solidFill>
                  <a:schemeClr val="tx1"/>
                </a:solidFill>
              </a:rPr>
              <a:t> в </a:t>
            </a:r>
            <a:r>
              <a:rPr lang="ru-RU" dirty="0" err="1">
                <a:solidFill>
                  <a:schemeClr val="tx1"/>
                </a:solidFill>
              </a:rPr>
              <a:t>Італії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належить</a:t>
            </a:r>
            <a:r>
              <a:rPr lang="ru-RU" dirty="0">
                <a:solidFill>
                  <a:schemeClr val="tx1"/>
                </a:solidFill>
              </a:rPr>
              <a:t> 20% </a:t>
            </a:r>
            <a:r>
              <a:rPr lang="ru-RU" dirty="0" err="1">
                <a:solidFill>
                  <a:schemeClr val="tx1"/>
                </a:solidFill>
              </a:rPr>
              <a:t>її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населення</a:t>
            </a:r>
            <a:r>
              <a:rPr lang="ru-RU" dirty="0">
                <a:solidFill>
                  <a:schemeClr val="tx1"/>
                </a:solidFill>
              </a:rPr>
              <a:t>.</a:t>
            </a:r>
            <a:r>
              <a:rPr lang="ru-RU" dirty="0"/>
              <a:t>  </a:t>
            </a:r>
          </a:p>
          <a:p>
            <a:r>
              <a:rPr lang="ru-RU" dirty="0" err="1"/>
              <a:t>Він</a:t>
            </a:r>
            <a:r>
              <a:rPr lang="ru-RU" dirty="0"/>
              <a:t> припустив,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для </a:t>
            </a:r>
            <a:r>
              <a:rPr lang="ru-RU" dirty="0" err="1"/>
              <a:t>більшості</a:t>
            </a:r>
            <a:r>
              <a:rPr lang="ru-RU" dirty="0"/>
              <a:t> сфер </a:t>
            </a:r>
            <a:r>
              <a:rPr lang="ru-RU" dirty="0" err="1"/>
              <a:t>життєдіяльності</a:t>
            </a:r>
            <a:r>
              <a:rPr lang="ru-RU" dirty="0"/>
              <a:t> </a:t>
            </a:r>
            <a:r>
              <a:rPr lang="ru-RU" dirty="0" err="1"/>
              <a:t>людства</a:t>
            </a:r>
            <a:r>
              <a:rPr lang="ru-RU" dirty="0"/>
              <a:t> і таким чином бути </a:t>
            </a:r>
            <a:r>
              <a:rPr lang="ru-RU" dirty="0" err="1"/>
              <a:t>природним</a:t>
            </a:r>
            <a:r>
              <a:rPr lang="ru-RU" dirty="0"/>
              <a:t> законом.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2934" y="1300764"/>
            <a:ext cx="2547792" cy="33990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11480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887534" y="1397358"/>
            <a:ext cx="6729210" cy="3187521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chemeClr val="tx1"/>
                </a:solidFill>
              </a:rPr>
              <a:t>Вільфре́до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Паре́то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— </a:t>
            </a:r>
            <a:r>
              <a:rPr lang="ru-RU" dirty="0" err="1">
                <a:solidFill>
                  <a:schemeClr val="tx1"/>
                </a:solidFill>
              </a:rPr>
              <a:t>італійський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економіст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соціолог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зробив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важливий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внесок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економіку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соціологію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моральну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філософію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ввів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поняття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ефективності</a:t>
            </a:r>
            <a:r>
              <a:rPr lang="ru-RU" dirty="0">
                <a:solidFill>
                  <a:schemeClr val="tx1"/>
                </a:solidFill>
              </a:rPr>
              <a:t> Парето і </a:t>
            </a:r>
            <a:r>
              <a:rPr lang="ru-RU" dirty="0" err="1">
                <a:solidFill>
                  <a:schemeClr val="tx1"/>
                </a:solidFill>
              </a:rPr>
              <a:t>допоміг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розвитку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галузі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мікроекономіки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</a:rPr>
              <a:t>Один з </a:t>
            </a:r>
            <a:r>
              <a:rPr lang="ru-RU" dirty="0" err="1">
                <a:solidFill>
                  <a:schemeClr val="tx1"/>
                </a:solidFill>
              </a:rPr>
              <a:t>основоположників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теорії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еліт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розробив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теорії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названі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згодом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ім'ям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 err="1">
                <a:solidFill>
                  <a:schemeClr val="tx1"/>
                </a:solidFill>
              </a:rPr>
              <a:t>статистичний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розподіл</a:t>
            </a:r>
            <a:r>
              <a:rPr lang="ru-RU" dirty="0">
                <a:solidFill>
                  <a:schemeClr val="tx1"/>
                </a:solidFill>
              </a:rPr>
              <a:t> Парето і оптимум Парето, широко </a:t>
            </a:r>
            <a:r>
              <a:rPr lang="ru-RU" dirty="0" err="1">
                <a:solidFill>
                  <a:schemeClr val="tx1"/>
                </a:solidFill>
              </a:rPr>
              <a:t>використовувані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економічній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теорії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інших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наукових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дисциплінах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AutoShape 4" descr="ÐÐ°ÑÑÐ¸Ð½ÐºÐ¸ Ð¿Ð¾ Ð·Ð°Ð¿ÑÐ¾ÑÑ ÐÑÐ»ÑÑÑÐµÐ´Ð¾ ÐÐ°ÑÐµÑÐ¾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Ð ÐµÐ·ÑÐ»ÑÑÐ°Ñ Ð¿Ð¾ÑÑÐºÑ Ð·Ð¾Ð±ÑÐ°Ð¶ÐµÐ½Ñ Ð·Ð° Ð·Ð°Ð¿Ð¸ÑÐ¾Ð¼ &quot;Ð²ÑÐ»ÑÑÑÐµÐ´Ð¾ Ð¿Ð°ÑÐµÑÐ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94" y="1261793"/>
            <a:ext cx="2905125" cy="4000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16781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1" y="982982"/>
            <a:ext cx="9601200" cy="3581400"/>
          </a:xfrm>
        </p:spPr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/>
              <a:t> Принцип Парето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сформулювати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так: «20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систему, </a:t>
            </a:r>
            <a:r>
              <a:rPr lang="ru-RU" dirty="0" err="1"/>
              <a:t>призводять</a:t>
            </a:r>
            <a:r>
              <a:rPr lang="ru-RU" dirty="0"/>
              <a:t> до 80% </a:t>
            </a:r>
            <a:r>
              <a:rPr lang="ru-RU" dirty="0" err="1"/>
              <a:t>змін</a:t>
            </a:r>
            <a:r>
              <a:rPr lang="ru-RU" dirty="0"/>
              <a:t> в </a:t>
            </a:r>
            <a:r>
              <a:rPr lang="ru-RU" dirty="0" err="1"/>
              <a:t>ній</a:t>
            </a:r>
            <a:r>
              <a:rPr lang="ru-RU" dirty="0"/>
              <a:t>».</a:t>
            </a:r>
          </a:p>
          <a:p>
            <a:pPr marL="0" indent="0">
              <a:buNone/>
            </a:pPr>
            <a:endParaRPr lang="ru-RU" dirty="0"/>
          </a:p>
          <a:p>
            <a:r>
              <a:rPr lang="uk-UA" dirty="0"/>
              <a:t>Просто кажучи, 20% на вході дає 80% на виході.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043121" y="3923569"/>
            <a:ext cx="5737537" cy="1574979"/>
            <a:chOff x="3644720" y="4385252"/>
            <a:chExt cx="5145110" cy="119773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768403" y="4385252"/>
              <a:ext cx="2962141" cy="119773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>
                  <a:solidFill>
                    <a:schemeClr val="tx1"/>
                  </a:solidFill>
                </a:rPr>
                <a:t>Система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 flipV="1">
              <a:off x="3644720" y="4958364"/>
              <a:ext cx="1107584" cy="257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6"/>
            <p:cNvCxnSpPr/>
            <p:nvPr/>
          </p:nvCxnSpPr>
          <p:spPr>
            <a:xfrm flipV="1">
              <a:off x="7682246" y="4932608"/>
              <a:ext cx="1107584" cy="257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3676919" y="4584879"/>
              <a:ext cx="792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20%</a:t>
              </a:r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856112" y="4503244"/>
              <a:ext cx="792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80%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013982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8113" y="1616298"/>
            <a:ext cx="7437549" cy="3581400"/>
          </a:xfrm>
        </p:spPr>
        <p:txBody>
          <a:bodyPr/>
          <a:lstStyle/>
          <a:p>
            <a:r>
              <a:rPr lang="ru-RU" dirty="0"/>
              <a:t>У 40-х роках </a:t>
            </a:r>
            <a:r>
              <a:rPr lang="ru-RU" dirty="0" err="1"/>
              <a:t>минулого</a:t>
            </a:r>
            <a:r>
              <a:rPr lang="ru-RU" dirty="0"/>
              <a:t> </a:t>
            </a:r>
            <a:r>
              <a:rPr lang="ru-RU" dirty="0" err="1"/>
              <a:t>століття</a:t>
            </a:r>
            <a:r>
              <a:rPr lang="ru-RU" dirty="0"/>
              <a:t> </a:t>
            </a:r>
            <a:r>
              <a:rPr lang="ru-RU" dirty="0" err="1"/>
              <a:t>теорію</a:t>
            </a:r>
            <a:r>
              <a:rPr lang="ru-RU" dirty="0"/>
              <a:t> принципу Парето </a:t>
            </a:r>
            <a:r>
              <a:rPr lang="ru-RU" dirty="0" err="1"/>
              <a:t>розвинув</a:t>
            </a:r>
            <a:r>
              <a:rPr lang="ru-RU" dirty="0"/>
              <a:t> д-р Джозеф </a:t>
            </a:r>
            <a:r>
              <a:rPr lang="ru-RU" dirty="0" err="1"/>
              <a:t>Юран</a:t>
            </a:r>
            <a:r>
              <a:rPr lang="ru-RU" dirty="0"/>
              <a:t> (</a:t>
            </a:r>
            <a:r>
              <a:rPr lang="en-US" dirty="0"/>
              <a:t>Dr. Joseph </a:t>
            </a:r>
            <a:r>
              <a:rPr lang="en-US" dirty="0" err="1"/>
              <a:t>Juran</a:t>
            </a:r>
            <a:r>
              <a:rPr lang="en-US" dirty="0"/>
              <a:t>), </a:t>
            </a:r>
            <a:r>
              <a:rPr lang="ru-RU" dirty="0" err="1"/>
              <a:t>американський</a:t>
            </a:r>
            <a:r>
              <a:rPr lang="ru-RU" dirty="0"/>
              <a:t> </a:t>
            </a:r>
            <a:r>
              <a:rPr lang="ru-RU" dirty="0" err="1"/>
              <a:t>інженер-електрик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родоначальником </a:t>
            </a:r>
            <a:r>
              <a:rPr lang="ru-RU" dirty="0" err="1"/>
              <a:t>сучасних</a:t>
            </a:r>
            <a:r>
              <a:rPr lang="ru-RU" dirty="0"/>
              <a:t> систем контролю </a:t>
            </a:r>
            <a:r>
              <a:rPr lang="ru-RU" dirty="0" err="1"/>
              <a:t>якості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доктор </a:t>
            </a:r>
            <a:r>
              <a:rPr lang="ru-RU" dirty="0" err="1"/>
              <a:t>Юран</a:t>
            </a:r>
            <a:r>
              <a:rPr lang="ru-RU" dirty="0"/>
              <a:t> </a:t>
            </a:r>
            <a:r>
              <a:rPr lang="ru-RU" dirty="0" err="1"/>
              <a:t>запропонував</a:t>
            </a:r>
            <a:r>
              <a:rPr lang="ru-RU" dirty="0"/>
              <a:t> </a:t>
            </a:r>
            <a:r>
              <a:rPr lang="ru-RU" dirty="0" err="1"/>
              <a:t>називати</a:t>
            </a:r>
            <a:r>
              <a:rPr lang="ru-RU" dirty="0"/>
              <a:t> </a:t>
            </a:r>
            <a:r>
              <a:rPr lang="ru-RU" dirty="0" err="1"/>
              <a:t>співвідношення</a:t>
            </a:r>
            <a:r>
              <a:rPr lang="ru-RU" dirty="0"/>
              <a:t> 80/20 «Принципом Парето».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правила для </a:t>
            </a:r>
            <a:r>
              <a:rPr lang="ru-RU" dirty="0" err="1"/>
              <a:t>бізнес-процесів</a:t>
            </a:r>
            <a:r>
              <a:rPr lang="ru-RU" dirty="0"/>
              <a:t> і систем контролю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відокремити</a:t>
            </a:r>
            <a:r>
              <a:rPr lang="ru-RU" dirty="0"/>
              <a:t> «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життєво</a:t>
            </a:r>
            <a:r>
              <a:rPr lang="ru-RU" dirty="0"/>
              <a:t> </a:t>
            </a:r>
            <a:r>
              <a:rPr lang="ru-RU" dirty="0" err="1"/>
              <a:t>важливих</a:t>
            </a:r>
            <a:r>
              <a:rPr lang="ru-RU" dirty="0"/>
              <a:t>» (20 </a:t>
            </a:r>
            <a:r>
              <a:rPr lang="ru-RU" dirty="0" err="1"/>
              <a:t>відсотків</a:t>
            </a:r>
            <a:r>
              <a:rPr lang="ru-RU" dirty="0"/>
              <a:t>) </a:t>
            </a:r>
            <a:r>
              <a:rPr lang="ru-RU" dirty="0" err="1"/>
              <a:t>процесів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«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багатьох</a:t>
            </a:r>
            <a:r>
              <a:rPr lang="ru-RU" dirty="0"/>
              <a:t>» (</a:t>
            </a:r>
            <a:r>
              <a:rPr lang="ru-RU" dirty="0" err="1"/>
              <a:t>решти</a:t>
            </a:r>
            <a:r>
              <a:rPr lang="ru-RU" dirty="0"/>
              <a:t> 80 </a:t>
            </a:r>
            <a:r>
              <a:rPr lang="ru-RU" dirty="0" err="1"/>
              <a:t>відсотків</a:t>
            </a:r>
            <a:r>
              <a:rPr lang="ru-RU" dirty="0"/>
              <a:t>).</a:t>
            </a:r>
          </a:p>
        </p:txBody>
      </p:sp>
      <p:pic>
        <p:nvPicPr>
          <p:cNvPr id="1026" name="Picture 2" descr="ÑÐ¾ÑÐ¾Ð³ÑÐ°ÑÐ¸Ñ ÐÐ¶Ð¾Ð·ÐµÑ ÐÐ¾Ð·ÐµÑ ÐÐ¶ÑÑÐ°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787" y="2078439"/>
            <a:ext cx="2333625" cy="1933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271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5608" y="585989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Послідовники</a:t>
            </a:r>
            <a:r>
              <a:rPr lang="ru-RU" dirty="0"/>
              <a:t> Парето </a:t>
            </a:r>
            <a:r>
              <a:rPr lang="ru-RU" dirty="0" err="1"/>
              <a:t>переконливо</a:t>
            </a:r>
            <a:r>
              <a:rPr lang="ru-RU" dirty="0"/>
              <a:t> доводили, </a:t>
            </a:r>
            <a:r>
              <a:rPr lang="ru-RU" dirty="0" err="1"/>
              <a:t>що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:</a:t>
            </a:r>
          </a:p>
          <a:p>
            <a:endParaRPr lang="ru-RU" dirty="0"/>
          </a:p>
          <a:p>
            <a:r>
              <a:rPr lang="ru-RU" dirty="0"/>
              <a:t>20% </a:t>
            </a:r>
            <a:r>
              <a:rPr lang="ru-RU" dirty="0" err="1"/>
              <a:t>прочитаних</a:t>
            </a:r>
            <a:r>
              <a:rPr lang="ru-RU" dirty="0"/>
              <a:t> книг дали нам 80% </a:t>
            </a:r>
            <a:r>
              <a:rPr lang="ru-RU" dirty="0" err="1"/>
              <a:t>знань</a:t>
            </a:r>
            <a:endParaRPr lang="ru-RU" dirty="0"/>
          </a:p>
          <a:p>
            <a:r>
              <a:rPr lang="ru-RU" dirty="0"/>
              <a:t>20% </a:t>
            </a:r>
            <a:r>
              <a:rPr lang="ru-RU" dirty="0" err="1"/>
              <a:t>аварій</a:t>
            </a:r>
            <a:r>
              <a:rPr lang="ru-RU" dirty="0"/>
              <a:t> </a:t>
            </a:r>
            <a:r>
              <a:rPr lang="ru-RU" dirty="0" err="1"/>
              <a:t>трапляються</a:t>
            </a:r>
            <a:r>
              <a:rPr lang="ru-RU" dirty="0"/>
              <a:t> в 80% </a:t>
            </a:r>
            <a:r>
              <a:rPr lang="ru-RU" dirty="0" err="1"/>
              <a:t>міст</a:t>
            </a:r>
            <a:endParaRPr lang="ru-RU" dirty="0"/>
          </a:p>
          <a:p>
            <a:r>
              <a:rPr lang="ru-RU" dirty="0"/>
              <a:t>20% </a:t>
            </a:r>
            <a:r>
              <a:rPr lang="ru-RU" dirty="0" err="1"/>
              <a:t>воєн</a:t>
            </a:r>
            <a:r>
              <a:rPr lang="ru-RU" dirty="0"/>
              <a:t> забрали 80% </a:t>
            </a:r>
            <a:r>
              <a:rPr lang="ru-RU" dirty="0" err="1"/>
              <a:t>життів</a:t>
            </a:r>
            <a:r>
              <a:rPr lang="ru-RU" dirty="0"/>
              <a:t> людей, </a:t>
            </a:r>
            <a:r>
              <a:rPr lang="ru-RU" dirty="0" err="1"/>
              <a:t>взагалі</a:t>
            </a:r>
            <a:r>
              <a:rPr lang="ru-RU" dirty="0"/>
              <a:t> </a:t>
            </a:r>
            <a:r>
              <a:rPr lang="ru-RU" dirty="0" err="1"/>
              <a:t>убитих</a:t>
            </a:r>
            <a:r>
              <a:rPr lang="ru-RU" dirty="0"/>
              <a:t> на </a:t>
            </a:r>
            <a:r>
              <a:rPr lang="ru-RU" dirty="0" err="1"/>
              <a:t>війні</a:t>
            </a:r>
            <a:endParaRPr lang="ru-RU" dirty="0"/>
          </a:p>
          <a:p>
            <a:r>
              <a:rPr lang="ru-RU" dirty="0"/>
              <a:t>20% </a:t>
            </a:r>
            <a:r>
              <a:rPr lang="ru-RU" dirty="0" err="1"/>
              <a:t>сайтів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80% </a:t>
            </a:r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інтернет-трафіку</a:t>
            </a:r>
            <a:endParaRPr lang="ru-RU" dirty="0"/>
          </a:p>
          <a:p>
            <a:r>
              <a:rPr lang="ru-RU" dirty="0"/>
              <a:t>20% людей </a:t>
            </a:r>
            <a:r>
              <a:rPr lang="ru-RU" dirty="0" err="1"/>
              <a:t>володіють</a:t>
            </a:r>
            <a:r>
              <a:rPr lang="ru-RU" dirty="0"/>
              <a:t> 80% </a:t>
            </a:r>
            <a:r>
              <a:rPr lang="ru-RU" dirty="0" err="1"/>
              <a:t>всіх</a:t>
            </a:r>
            <a:r>
              <a:rPr lang="ru-RU" dirty="0"/>
              <a:t> грошей і </a:t>
            </a:r>
            <a:r>
              <a:rPr lang="ru-RU" dirty="0" err="1"/>
              <a:t>ресурсів</a:t>
            </a:r>
            <a:endParaRPr lang="ru-RU" dirty="0"/>
          </a:p>
        </p:txBody>
      </p:sp>
      <p:pic>
        <p:nvPicPr>
          <p:cNvPr id="4099" name="Picture 3" descr="ÐÐ¸Ð°Ð³ÑÐ°Ð¼Ð¼Ð°, Ð¾ÑÑÐ°Ð¶Ð°ÑÑÐ°Ñ Ð·Ð°ÐºÐ¾Ð½ ÐÐ°ÑÐµÑ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208" y="4468209"/>
            <a:ext cx="3810000" cy="13239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79312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6147" y="1461752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Висновок</a:t>
            </a:r>
            <a:r>
              <a:rPr lang="ru-RU" b="1" dirty="0"/>
              <a:t>:</a:t>
            </a:r>
          </a:p>
          <a:p>
            <a:r>
              <a:rPr lang="ru-RU" i="1" u="sng" dirty="0"/>
              <a:t>20% наших </a:t>
            </a:r>
            <a:r>
              <a:rPr lang="ru-RU" i="1" u="sng" dirty="0" err="1"/>
              <a:t>зусиль</a:t>
            </a:r>
            <a:r>
              <a:rPr lang="ru-RU" i="1" u="sng" dirty="0"/>
              <a:t> </a:t>
            </a:r>
            <a:r>
              <a:rPr lang="ru-RU" i="1" u="sng" dirty="0" err="1"/>
              <a:t>здатні</a:t>
            </a:r>
            <a:r>
              <a:rPr lang="ru-RU" i="1" u="sng" dirty="0"/>
              <a:t> принести 80% результату</a:t>
            </a:r>
          </a:p>
          <a:p>
            <a:pPr marL="0" indent="0">
              <a:buNone/>
            </a:pPr>
            <a:r>
              <a:rPr lang="ru-RU" dirty="0"/>
              <a:t>(Ось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формулювання</a:t>
            </a:r>
            <a:r>
              <a:rPr lang="ru-RU" dirty="0"/>
              <a:t> закону Парето і </a:t>
            </a:r>
            <a:r>
              <a:rPr lang="ru-RU" dirty="0" err="1"/>
              <a:t>використовується</a:t>
            </a:r>
            <a:r>
              <a:rPr lang="ru-RU" dirty="0"/>
              <a:t> при </a:t>
            </a:r>
            <a:r>
              <a:rPr lang="ru-RU" dirty="0" err="1"/>
              <a:t>спробах</a:t>
            </a:r>
            <a:r>
              <a:rPr lang="ru-RU" dirty="0"/>
              <a:t> </a:t>
            </a:r>
            <a:r>
              <a:rPr lang="ru-RU" dirty="0" err="1"/>
              <a:t>застосувати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на </a:t>
            </a:r>
            <a:r>
              <a:rPr lang="ru-RU" dirty="0" err="1"/>
              <a:t>практиці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pic>
        <p:nvPicPr>
          <p:cNvPr id="1026" name="Picture 2" descr="Ð ÐµÐ·ÑÐ»ÑÑÐ°Ñ Ð¿Ð¾ÑÑÐºÑ Ð·Ð¾Ð±ÑÐ°Ð¶ÐµÐ½Ñ Ð·Ð° Ð·Ð°Ð¿Ð¸ÑÐ¾Ð¼ &quot;Ð¾Ð¿ÑÐ¸Ð¼ÑÐ¼ Ð¿Ð°ÑÐµÑÐ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600" y="3604139"/>
            <a:ext cx="5503307" cy="26174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161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5842" y="830687"/>
            <a:ext cx="9601200" cy="3581400"/>
          </a:xfrm>
        </p:spPr>
        <p:txBody>
          <a:bodyPr/>
          <a:lstStyle/>
          <a:p>
            <a:pPr fontAlgn="base"/>
            <a:r>
              <a:rPr lang="ru-RU" sz="2400" dirty="0"/>
              <a:t> Закон </a:t>
            </a:r>
            <a:r>
              <a:rPr lang="ru-RU" sz="2400" dirty="0" err="1"/>
              <a:t>потрібно</a:t>
            </a:r>
            <a:r>
              <a:rPr lang="ru-RU" sz="2400" dirty="0"/>
              <a:t> </a:t>
            </a:r>
            <a:r>
              <a:rPr lang="ru-RU" sz="2400" dirty="0" err="1"/>
              <a:t>сформулювати</a:t>
            </a:r>
            <a:r>
              <a:rPr lang="ru-RU" sz="2400" dirty="0"/>
              <a:t> як "Невеличка </a:t>
            </a:r>
            <a:r>
              <a:rPr lang="ru-RU" sz="2400" dirty="0" err="1"/>
              <a:t>частина</a:t>
            </a:r>
            <a:r>
              <a:rPr lang="ru-RU" sz="2400" dirty="0"/>
              <a:t> наших </a:t>
            </a:r>
            <a:r>
              <a:rPr lang="ru-RU" sz="2400" dirty="0" err="1"/>
              <a:t>зусиль</a:t>
            </a:r>
            <a:r>
              <a:rPr lang="ru-RU" sz="2400" dirty="0"/>
              <a:t> </a:t>
            </a:r>
            <a:r>
              <a:rPr lang="ru-RU" sz="2400" dirty="0" err="1"/>
              <a:t>дає</a:t>
            </a:r>
            <a:r>
              <a:rPr lang="ru-RU" sz="2400" dirty="0"/>
              <a:t> </a:t>
            </a:r>
            <a:r>
              <a:rPr lang="ru-RU" sz="2400" dirty="0" err="1"/>
              <a:t>найбільший</a:t>
            </a:r>
            <a:r>
              <a:rPr lang="ru-RU" sz="2400" dirty="0"/>
              <a:t> результат". Або: "</a:t>
            </a:r>
            <a:r>
              <a:rPr lang="ru-RU" sz="2400" dirty="0" err="1"/>
              <a:t>тільки</a:t>
            </a:r>
            <a:r>
              <a:rPr lang="ru-RU" sz="2400" dirty="0"/>
              <a:t> </a:t>
            </a:r>
            <a:r>
              <a:rPr lang="ru-RU" sz="2400" dirty="0" err="1"/>
              <a:t>частина</a:t>
            </a:r>
            <a:r>
              <a:rPr lang="ru-RU" sz="2400" dirty="0"/>
              <a:t> наших </a:t>
            </a:r>
            <a:r>
              <a:rPr lang="ru-RU" sz="2400" dirty="0" err="1"/>
              <a:t>дій</a:t>
            </a:r>
            <a:r>
              <a:rPr lang="ru-RU" sz="2400" dirty="0"/>
              <a:t> є </a:t>
            </a:r>
            <a:r>
              <a:rPr lang="ru-RU" sz="2400" dirty="0" err="1"/>
              <a:t>по-справжньому</a:t>
            </a:r>
            <a:r>
              <a:rPr lang="ru-RU" sz="2400" dirty="0"/>
              <a:t> </a:t>
            </a:r>
            <a:r>
              <a:rPr lang="ru-RU" sz="2400" dirty="0" err="1"/>
              <a:t>ефективною</a:t>
            </a:r>
            <a:r>
              <a:rPr lang="ru-RU" sz="2400" dirty="0"/>
              <a:t>".</a:t>
            </a:r>
          </a:p>
          <a:p>
            <a:pPr marL="0" indent="0">
              <a:buNone/>
            </a:pPr>
            <a:r>
              <a:rPr lang="ru-RU" sz="2400" dirty="0"/>
              <a:t>Ось на </a:t>
            </a:r>
            <a:r>
              <a:rPr lang="ru-RU" sz="2400" dirty="0" err="1"/>
              <a:t>цій</a:t>
            </a:r>
            <a:r>
              <a:rPr lang="ru-RU" sz="2400" dirty="0"/>
              <a:t>, </a:t>
            </a:r>
            <a:r>
              <a:rPr lang="ru-RU" sz="2400" dirty="0" err="1"/>
              <a:t>найбільш</a:t>
            </a:r>
            <a:r>
              <a:rPr lang="ru-RU" sz="2400" dirty="0"/>
              <a:t> </a:t>
            </a:r>
            <a:r>
              <a:rPr lang="ru-RU" sz="2400" dirty="0" err="1"/>
              <a:t>важливій</a:t>
            </a:r>
            <a:r>
              <a:rPr lang="ru-RU" sz="2400" dirty="0"/>
              <a:t> ​​</a:t>
            </a:r>
            <a:r>
              <a:rPr lang="ru-RU" sz="2400" dirty="0" err="1"/>
              <a:t>частині</a:t>
            </a:r>
            <a:r>
              <a:rPr lang="ru-RU" sz="2400" dirty="0"/>
              <a:t> </a:t>
            </a:r>
            <a:r>
              <a:rPr lang="ru-RU" sz="2400" dirty="0" err="1"/>
              <a:t>зусиль</a:t>
            </a:r>
            <a:r>
              <a:rPr lang="ru-RU" sz="2400" dirty="0"/>
              <a:t> і </a:t>
            </a:r>
            <a:r>
              <a:rPr lang="ru-RU" sz="2400" dirty="0" err="1"/>
              <a:t>пропонують</a:t>
            </a:r>
            <a:r>
              <a:rPr lang="ru-RU" sz="2400" dirty="0"/>
              <a:t> нам </a:t>
            </a:r>
            <a:r>
              <a:rPr lang="ru-RU" sz="2400" dirty="0" err="1"/>
              <a:t>зосередитися</a:t>
            </a:r>
            <a:r>
              <a:rPr lang="ru-RU" sz="2400" dirty="0"/>
              <a:t> </a:t>
            </a:r>
            <a:r>
              <a:rPr lang="ru-RU" sz="2400" dirty="0" err="1"/>
              <a:t>численні</a:t>
            </a:r>
            <a:r>
              <a:rPr lang="ru-RU" sz="2400" dirty="0"/>
              <a:t> </a:t>
            </a:r>
            <a:r>
              <a:rPr lang="ru-RU" sz="2400" dirty="0" err="1"/>
              <a:t>статті</a:t>
            </a:r>
            <a:r>
              <a:rPr lang="ru-RU" sz="2400" dirty="0"/>
              <a:t> про принцип Парето.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 descr="ÐÐ°ÑÑÐ¸Ð½ÐºÐ¸ Ð¿Ð¾ Ð·Ð°Ð¿ÑÐ¾ÑÑ ÐÑÐ»ÑÑÑÐµÐ´Ð¾ ÐÐ°ÑÐµÑÐ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890" y="3640861"/>
            <a:ext cx="6005103" cy="26375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211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TM10001105[[fn=Урожай]]</Template>
  <TotalTime>258</TotalTime>
  <Words>1227</Words>
  <Application>Microsoft Office PowerPoint</Application>
  <PresentationFormat>Широкоэкранный</PresentationFormat>
  <Paragraphs>83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Franklin Gothic Book</vt:lpstr>
      <vt:lpstr>Crop</vt:lpstr>
      <vt:lpstr>Метод парето  або  закон 80/20 </vt:lpstr>
      <vt:lpstr>Що таке принцип Парето?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Навіщо потрібний закон Парето?</vt:lpstr>
      <vt:lpstr>Які все-таки висновки слід зробити з принципу Парето?</vt:lpstr>
      <vt:lpstr>Презентация PowerPoint</vt:lpstr>
      <vt:lpstr>Наслідки принципу Парето </vt:lpstr>
      <vt:lpstr>Критика</vt:lpstr>
      <vt:lpstr>Презентация PowerPoint</vt:lpstr>
      <vt:lpstr>Принцип Парето в Україні</vt:lpstr>
      <vt:lpstr>Презентация PowerPoint</vt:lpstr>
      <vt:lpstr>Презентация PowerPoint</vt:lpstr>
      <vt:lpstr>Презентация PowerPoint</vt:lpstr>
      <vt:lpstr>Дякую за увагу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 парето</dc:title>
  <dc:creator>Lenovo</dc:creator>
  <cp:lastModifiedBy>Марина Білич</cp:lastModifiedBy>
  <cp:revision>23</cp:revision>
  <dcterms:created xsi:type="dcterms:W3CDTF">2018-03-16T16:53:16Z</dcterms:created>
  <dcterms:modified xsi:type="dcterms:W3CDTF">2018-12-03T21:55:07Z</dcterms:modified>
</cp:coreProperties>
</file>