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66" r:id="rId3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17DA11-C303-4A04-9AF2-EF24B1E87EB5}" type="datetime1">
              <a:rPr lang="ru-RU" noProof="1" smtClean="0"/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ru-RU" noProof="1" smtClean="0"/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DCCDE4-FD8A-43B2-8197-BFE9DD7FC968}" type="datetime1">
              <a:rPr lang="ru-RU" noProof="1" smtClean="0"/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33D7A2-C585-48BF-BF8C-C21FDC051F77}" type="slidenum">
              <a:rPr lang="ru-RU" noProof="1" dirty="0" smtClean="0"/>
            </a:fld>
            <a:endParaRPr lang="ru-RU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4D3DB482-F95D-48D6-B851-CB0BBBBB19A9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  <p:grpSp>
        <p:nvGrpSpPr>
          <p:cNvPr id="7" name="Группа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Полилиния 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CDC9F1-268A-4091-BAC6-2494ACC909FC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B3565-1F76-420A-B78B-C2C9097FF6FB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94D125-5C3A-41D5-90C4-866B6664178E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C327E36-CB2D-4A1C-8C2B-9983D24B7C7D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  <p:sp>
        <p:nvSpPr>
          <p:cNvPr id="7" name="Полилиния 6" title="Отметки-уголки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88400-CDC8-4849-A72E-926264E26C00}" type="datetime1">
              <a:rPr lang="ru-RU" noProof="1" smtClean="0"/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9CBAE-AF0A-42A3-BDB4-1438573F8ABA}" type="datetime1">
              <a:rPr lang="ru-RU" noProof="1" smtClean="0"/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B284DF-F3AE-4C6D-B27A-5F5A94BB17DE}" type="datetime1">
              <a:rPr lang="ru-RU" noProof="1" smtClean="0"/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CE0A4B-A8AC-45B6-9A53-81E2E3636ED8}" type="datetime1">
              <a:rPr lang="ru-RU" noProof="1" smtClean="0"/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424DF1-A180-4FEF-B716-7D70235CFA39}" type="datetime1">
              <a:rPr lang="ru-RU" noProof="1" smtClean="0"/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55A7CB3-46D4-4B4A-A661-60E13D0BC640}" type="datetime1">
              <a:rPr lang="ru-RU" noProof="1" smtClean="0"/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  <a:endParaRPr lang="ru-RU" noProof="1"/>
          </a:p>
          <a:p>
            <a:pPr lvl="1" rtl="0"/>
            <a:r>
              <a:rPr lang="ru-RU" noProof="1"/>
              <a:t>Второй уровень</a:t>
            </a:r>
            <a:endParaRPr lang="ru-RU" noProof="1"/>
          </a:p>
          <a:p>
            <a:pPr lvl="2" rtl="0"/>
            <a:r>
              <a:rPr lang="ru-RU" noProof="1"/>
              <a:t>Третий уровень</a:t>
            </a:r>
            <a:endParaRPr lang="ru-RU" noProof="1"/>
          </a:p>
          <a:p>
            <a:pPr lvl="3" rtl="0"/>
            <a:r>
              <a:rPr lang="ru-RU" noProof="1"/>
              <a:t>Четвертый уровень</a:t>
            </a:r>
            <a:endParaRPr lang="ru-RU" noProof="1"/>
          </a:p>
          <a:p>
            <a:pPr lvl="4" rtl="0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48AAA74-EBDF-4065-BA01-EAD1E46D84DC}" type="datetime1">
              <a:rPr lang="ru-RU" noProof="1" smtClean="0"/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noProof="1" dirty="0" smtClean="0"/>
            </a:fld>
            <a:endParaRPr lang="ru-RU" noProof="1"/>
          </a:p>
        </p:txBody>
      </p:sp>
      <p:sp>
        <p:nvSpPr>
          <p:cNvPr id="9" name="Прямоугольник 8" title="Боковая панель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23" name="Рисунок 22" descr="очень крупный план графика"/>
          <p:cNvPicPr>
            <a:picLocks noChangeAspect="1"/>
          </p:cNvPicPr>
          <p:nvPr/>
        </p:nvPicPr>
        <p:blipFill rotWithShape="1">
          <a:blip r:embed="rId1"/>
          <a:srcRect t="10000"/>
          <a:stretch>
            <a:fillRect/>
          </a:stretch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52" name="Полилиния: фигура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</a:ln>
        </p:spPr>
      </p:sp>
      <p:sp>
        <p:nvSpPr>
          <p:cNvPr id="50" name="Прямоугольник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8010" y="4228051"/>
            <a:ext cx="5268177" cy="1191196"/>
          </a:xfrm>
        </p:spPr>
        <p:txBody>
          <a:bodyPr rtlCol="0">
            <a:normAutofit/>
          </a:bodyPr>
          <a:lstStyle/>
          <a:p>
            <a:pPr algn="l"/>
            <a:r>
              <a:rPr lang="ru-RU" sz="2400" noProof="1">
                <a:solidFill>
                  <a:srgbClr val="FFFFFF"/>
                </a:solidFill>
              </a:rPr>
              <a:t>Полный геном.секвенирование возбудителя заячьего сифилиса </a:t>
            </a:r>
            <a:r>
              <a:rPr lang="sk-SK" sz="2400" noProof="1">
                <a:solidFill>
                  <a:srgbClr val="FFFFFF"/>
                </a:solidFill>
              </a:rPr>
              <a:t>Treponema paraluisleporidarum</a:t>
            </a:r>
            <a:endParaRPr lang="ru-RU" sz="2400" noProof="1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662772"/>
          </a:xfrm>
        </p:spPr>
        <p:txBody>
          <a:bodyPr rtlCol="0">
            <a:normAutofit/>
          </a:bodyPr>
          <a:lstStyle/>
          <a:p>
            <a:pPr algn="l" rtl="0">
              <a:spcAft>
                <a:spcPts val="600"/>
              </a:spcAft>
            </a:pPr>
            <a:endParaRPr lang="ru-RU" sz="1800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/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ключ&#10;&#10;Автоматически созданное описание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l="5079" r="-3" b="-3"/>
          <a:stretch>
            <a:fillRect/>
          </a:stretch>
        </p:blipFill>
        <p:spPr>
          <a:xfrm>
            <a:off x="6256020" y="685801"/>
            <a:ext cx="5212080" cy="517525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559" y="1359653"/>
            <a:ext cx="4504119" cy="462788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0" i="0" dirty="0">
                <a:effectLst/>
              </a:rPr>
              <a:t>системное </a:t>
            </a:r>
            <a:r>
              <a:rPr lang="ru-RU" sz="3200" b="0" i="0" u="none" strike="noStrike" dirty="0">
                <a:effectLst/>
              </a:rPr>
              <a:t>венерическое</a:t>
            </a:r>
            <a:r>
              <a:rPr lang="ru-RU" sz="3200" b="0" i="0" dirty="0">
                <a:effectLst/>
              </a:rPr>
              <a:t> </a:t>
            </a:r>
            <a:r>
              <a:rPr lang="ru-RU" sz="3200" b="0" i="0" u="none" strike="noStrike" dirty="0">
                <a:effectLst/>
              </a:rPr>
              <a:t>инфекционное заболевание</a:t>
            </a:r>
            <a:r>
              <a:rPr lang="ru-RU" sz="3200" b="0" i="0" dirty="0">
                <a:effectLst/>
              </a:rPr>
              <a:t> с поражением кожи, слизистых оболочек, внутренних органов, костей, нервной системы с последовательной сменой стадий болезни.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987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0338"/>
            <a:ext cx="12192000" cy="6928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1" y="5627077"/>
            <a:ext cx="3206435" cy="1092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/>
          <a:p>
            <a:r>
              <a:rPr lang="ru-RU" b="1"/>
              <a:t>К</a:t>
            </a:r>
            <a:r>
              <a:rPr lang="ru-RU" b="1" i="0">
                <a:effectLst/>
              </a:rPr>
              <a:t>роличий сифилис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3900" y="2062716"/>
            <a:ext cx="3855720" cy="3804684"/>
          </a:xfrm>
        </p:spPr>
        <p:txBody>
          <a:bodyPr>
            <a:normAutofit/>
          </a:bodyPr>
          <a:lstStyle/>
          <a:p>
            <a:r>
              <a:rPr lang="ru-RU" sz="2800" dirty="0"/>
              <a:t>Х</a:t>
            </a:r>
            <a:r>
              <a:rPr lang="ru-RU" sz="2800" b="0" i="0" dirty="0">
                <a:effectLst/>
              </a:rPr>
              <a:t>роническая инфекционная болезнь, характеризующаяся поражением кожи в области наружных половых органов.</a:t>
            </a:r>
            <a:endParaRPr lang="en-US" sz="2800" dirty="0"/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l="16984" r="16984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6194020" y="625883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zooclub.ru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anchor="t">
            <a:normAutofit/>
          </a:bodyPr>
          <a:lstStyle/>
          <a:p>
            <a:r>
              <a:rPr lang="ru-RU" b="0" i="0" u="sng">
                <a:effectLst/>
              </a:rPr>
              <a:t>Симптомы: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1041990" y="1428750"/>
            <a:ext cx="10611293" cy="3581401"/>
          </a:xfrm>
        </p:spPr>
        <p:txBody>
          <a:bodyPr>
            <a:normAutofit/>
          </a:bodyPr>
          <a:lstStyle/>
          <a:p>
            <a:r>
              <a:rPr lang="ru-RU" sz="1700" b="0" i="0" dirty="0">
                <a:effectLst/>
              </a:rPr>
              <a:t>- покраснение и отечность препуция или больших срамных губ,</a:t>
            </a:r>
            <a:br>
              <a:rPr lang="ru-RU" sz="1700" dirty="0"/>
            </a:br>
            <a:r>
              <a:rPr lang="ru-RU" sz="1700" b="0" i="0" dirty="0">
                <a:effectLst/>
              </a:rPr>
              <a:t>- покраснение, отечность и изъязвление прямой кишки.</a:t>
            </a:r>
            <a:br>
              <a:rPr lang="ru-RU" sz="1700" dirty="0"/>
            </a:br>
            <a:r>
              <a:rPr lang="ru-RU" sz="1700" b="0" i="0" dirty="0">
                <a:effectLst/>
              </a:rPr>
              <a:t>- серозно-слизистый или </a:t>
            </a:r>
            <a:r>
              <a:rPr lang="ru-RU" sz="1700" b="0" i="0" dirty="0" err="1">
                <a:effectLst/>
              </a:rPr>
              <a:t>слизисто</a:t>
            </a:r>
            <a:r>
              <a:rPr lang="ru-RU" sz="1700" b="0" i="0" dirty="0">
                <a:effectLst/>
              </a:rPr>
              <a:t>-гнойный экссудат из язв, содержащий трепонемы.</a:t>
            </a:r>
            <a:br>
              <a:rPr lang="ru-RU" sz="1700" dirty="0"/>
            </a:br>
            <a:r>
              <a:rPr lang="ru-RU" sz="1700" b="0" i="0" dirty="0">
                <a:effectLst/>
              </a:rPr>
              <a:t>- красновато-синеватая окраска и корка на воспаленных участках</a:t>
            </a:r>
            <a:br>
              <a:rPr lang="ru-RU" sz="1700" dirty="0"/>
            </a:br>
            <a:r>
              <a:rPr lang="ru-RU" sz="1700" b="0" i="0" dirty="0">
                <a:effectLst/>
              </a:rPr>
              <a:t>- набухшие паховые и подколенные лимфатические узлы.</a:t>
            </a:r>
            <a:br>
              <a:rPr lang="ru-RU" sz="1700" dirty="0"/>
            </a:br>
            <a:r>
              <a:rPr lang="ru-RU" sz="1700" b="0" i="0" dirty="0">
                <a:effectLst/>
              </a:rPr>
              <a:t>- волдыри на губах и выпадение шерсти, а также опухоли на половых органах или фимоз</a:t>
            </a:r>
            <a:endParaRPr lang="en-US" sz="17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91934" y="3011853"/>
            <a:ext cx="9629729" cy="371855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anchor="t">
            <a:normAutofit fontScale="90000"/>
          </a:bodyPr>
          <a:lstStyle/>
          <a:p>
            <a:r>
              <a:rPr lang="ru-RU" sz="3400" b="0" i="0" dirty="0">
                <a:effectLst/>
              </a:rPr>
              <a:t>Секвенирование- определение аминокислотной или </a:t>
            </a:r>
            <a:r>
              <a:rPr lang="ru-RU" sz="3400" b="0" i="0" strike="noStrike" dirty="0">
                <a:effectLst/>
              </a:rPr>
              <a:t>нуклеотидной</a:t>
            </a:r>
            <a:r>
              <a:rPr lang="ru-RU" sz="3400" b="0" i="0" dirty="0">
                <a:effectLst/>
              </a:rPr>
              <a:t> последовательности ДНК и</a:t>
            </a:r>
            <a:r>
              <a:rPr lang="en-US" sz="3400" b="0" i="0" dirty="0">
                <a:effectLst/>
              </a:rPr>
              <a:t>/</a:t>
            </a:r>
            <a:r>
              <a:rPr lang="ru-RU" sz="3400" dirty="0"/>
              <a:t>и</a:t>
            </a:r>
            <a:r>
              <a:rPr lang="ru-RU" sz="3400" b="0" i="0" dirty="0">
                <a:effectLst/>
              </a:rPr>
              <a:t>ли РНК.</a:t>
            </a:r>
            <a:br>
              <a:rPr lang="ru-RU" sz="3400" b="0" i="0" dirty="0">
                <a:effectLst/>
              </a:rPr>
            </a:br>
            <a:endParaRPr lang="en-US" sz="3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1234" y="2286000"/>
            <a:ext cx="7701932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2994" y="586740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medach.pro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3700" b="0" i="0" kern="1200" baseline="0" noProof="1">
                <a:effectLst/>
                <a:latin typeface="+mj-lt"/>
                <a:ea typeface="+mj-ea"/>
                <a:cs typeface="+mj-cs"/>
              </a:rPr>
              <a:t>Секвенирование по Сенгеру</a:t>
            </a:r>
            <a:br>
              <a:rPr lang="ru-RU" sz="3700" b="0" i="0" kern="1200" baseline="0" noProof="1">
                <a:effectLst/>
                <a:latin typeface="+mj-lt"/>
                <a:ea typeface="+mj-ea"/>
                <a:cs typeface="+mj-cs"/>
              </a:rPr>
            </a:br>
            <a:endParaRPr lang="ru-RU" sz="3700" kern="1200" baseline="0" noProof="1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2120" y="1489308"/>
            <a:ext cx="6659880" cy="38793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3900" y="1796902"/>
            <a:ext cx="3855720" cy="4070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113000"/>
              </a:lnSpc>
              <a:spcAft>
                <a:spcPts val="1500"/>
              </a:spcAft>
            </a:pPr>
            <a:r>
              <a:rPr lang="ru-RU" b="0" i="0" kern="1200" baseline="0" noProof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Дидезоксинуклеотиды метят четырьмя разными флуоресцентными красителями и проводят </a:t>
            </a:r>
            <a:r>
              <a:rPr lang="ru-RU" b="0" i="0" u="none" strike="noStrike" kern="1200" baseline="0" noProof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ПЦР</a:t>
            </a:r>
            <a:r>
              <a:rPr lang="ru-RU" b="0" i="0" kern="1200" baseline="0" noProof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 в одной пробирке. Затем во время электрофореза в полиакриламидном геле луч лазера в определённом месте геля возбуждает флуоресценцию красителей, и детектор определяет, какой нуклеотид в настоящий момент мигрирует через гель. Современные приборы используют для секвенирования ДНК </a:t>
            </a:r>
            <a:r>
              <a:rPr lang="ru-RU" b="0" i="0" u="none" strike="noStrike" kern="1200" baseline="0" noProof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капиллярный электрофорез</a:t>
            </a:r>
            <a:r>
              <a:rPr lang="ru-RU" b="0" i="0" kern="1200" baseline="0" noProof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kern="1200" baseline="0" noProof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174" y="5368690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wikipedia.org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Уголки</Template>
  <TotalTime>0</TotalTime>
  <Words>1344</Words>
  <Application>WPS Presentation</Application>
  <PresentationFormat>Широкоэкранный</PresentationFormat>
  <Paragraphs>28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Franklin Gothic Book</vt:lpstr>
      <vt:lpstr>Times New Roman</vt:lpstr>
      <vt:lpstr>Microsoft YaHei</vt:lpstr>
      <vt:lpstr>Arial Unicode MS</vt:lpstr>
      <vt:lpstr>Calibri</vt:lpstr>
      <vt:lpstr>Уголки</vt:lpstr>
      <vt:lpstr>Полный геном.секвенирование возбудителя заячьего сифилиса Treponema paraluisleporidarum</vt:lpstr>
      <vt:lpstr>Сифилис </vt:lpstr>
      <vt:lpstr>PowerPoint 演示文稿</vt:lpstr>
      <vt:lpstr>Кроличий сифилис</vt:lpstr>
      <vt:lpstr>Симптомы:</vt:lpstr>
      <vt:lpstr>Секвенирование- определение аминокислотной или нуклеотидной последовательности ДНК и/или РНК. </vt:lpstr>
      <vt:lpstr>Секвенирование по Сенгеру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Полный геном.секвенирование возбудителя заячьего сифилиса Treponema paraluisleporidarum</dc:title>
  <dc:creator>Oleksandra Kosyhina</dc:creator>
  <cp:lastModifiedBy>AsuyLas</cp:lastModifiedBy>
  <cp:revision>2</cp:revision>
  <dcterms:created xsi:type="dcterms:W3CDTF">2022-12-19T18:44:00Z</dcterms:created>
  <dcterms:modified xsi:type="dcterms:W3CDTF">2023-03-14T01:33:44Z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0x01010091CFF5E6FC0A384491562D7648D99D1B</vt:lpwstr>
  </property>
  <property fmtid="{D5CDD505-2E9C-101B-9397-08002B2CF9AE}" pid="3" name="ICV">
    <vt:lpwstr>F60D51832A864775804E38822DE7C7C2</vt:lpwstr>
  </property>
  <property fmtid="{D5CDD505-2E9C-101B-9397-08002B2CF9AE}" pid="4" name="KSOProductBuildVer">
    <vt:lpwstr>1033-11.2.0.11486</vt:lpwstr>
  </property>
</Properties>
</file>