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2" r:id="rId7"/>
    <p:sldId id="266" r:id="rId8"/>
    <p:sldId id="265" r:id="rId9"/>
    <p:sldId id="300" r:id="rId10"/>
    <p:sldId id="269" r:id="rId11"/>
    <p:sldId id="270" r:id="rId12"/>
    <p:sldId id="272" r:id="rId13"/>
    <p:sldId id="276" r:id="rId14"/>
    <p:sldId id="277" r:id="rId15"/>
    <p:sldId id="278" r:id="rId16"/>
    <p:sldId id="279" r:id="rId17"/>
    <p:sldId id="281" r:id="rId18"/>
    <p:sldId id="283" r:id="rId19"/>
    <p:sldId id="284" r:id="rId20"/>
    <p:sldId id="285" r:id="rId21"/>
    <p:sldId id="286" r:id="rId22"/>
    <p:sldId id="288" r:id="rId23"/>
    <p:sldId id="290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9BAF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91010" autoAdjust="0"/>
  </p:normalViewPr>
  <p:slideViewPr>
    <p:cSldViewPr snapToGrid="0">
      <p:cViewPr>
        <p:scale>
          <a:sx n="100" d="100"/>
          <a:sy n="100" d="100"/>
        </p:scale>
        <p:origin x="-906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60591-4816-42CE-AE04-F13E6D383FA0}" type="datetimeFigureOut">
              <a:rPr lang="uk-UA" smtClean="0"/>
              <a:t>31.01.2023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E833CC-9D07-4C0D-A80B-834ADAD26891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20193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33CC-9D07-4C0D-A80B-834ADAD26891}" type="slidenum">
              <a:rPr lang="uk-UA" smtClean="0"/>
              <a:t>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6210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33CC-9D07-4C0D-A80B-834ADAD26891}" type="slidenum">
              <a:rPr lang="uk-UA" smtClean="0"/>
              <a:t>21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34170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33CC-9D07-4C0D-A80B-834ADAD26891}" type="slidenum">
              <a:rPr lang="uk-UA" smtClean="0"/>
              <a:t>28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9735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slide" Target="slide22.xml"/><Relationship Id="rId18" Type="http://schemas.microsoft.com/office/2007/relationships/hdphoto" Target="../media/hdphoto1.wdp"/><Relationship Id="rId3" Type="http://schemas.openxmlformats.org/officeDocument/2006/relationships/slide" Target="slide4.xml"/><Relationship Id="rId7" Type="http://schemas.openxmlformats.org/officeDocument/2006/relationships/slide" Target="slide20.xml"/><Relationship Id="rId12" Type="http://schemas.openxmlformats.org/officeDocument/2006/relationships/slide" Target="slide26.xml"/><Relationship Id="rId17" Type="http://schemas.openxmlformats.org/officeDocument/2006/relationships/image" Target="../media/image1.png"/><Relationship Id="rId2" Type="http://schemas.openxmlformats.org/officeDocument/2006/relationships/slide" Target="slide3.xml"/><Relationship Id="rId16" Type="http://schemas.openxmlformats.org/officeDocument/2006/relationships/slide" Target="slide7.xml"/><Relationship Id="rId20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1.xml"/><Relationship Id="rId11" Type="http://schemas.openxmlformats.org/officeDocument/2006/relationships/slide" Target="slide25.xml"/><Relationship Id="rId5" Type="http://schemas.openxmlformats.org/officeDocument/2006/relationships/slide" Target="slide17.xml"/><Relationship Id="rId15" Type="http://schemas.openxmlformats.org/officeDocument/2006/relationships/slide" Target="slide6.xml"/><Relationship Id="rId10" Type="http://schemas.openxmlformats.org/officeDocument/2006/relationships/slide" Target="slide24.xml"/><Relationship Id="rId19" Type="http://schemas.openxmlformats.org/officeDocument/2006/relationships/slide" Target="slide28.xml"/><Relationship Id="rId4" Type="http://schemas.openxmlformats.org/officeDocument/2006/relationships/slide" Target="slide16.xml"/><Relationship Id="rId9" Type="http://schemas.openxmlformats.org/officeDocument/2006/relationships/slide" Target="slide8.xml"/><Relationship Id="rId14" Type="http://schemas.openxmlformats.org/officeDocument/2006/relationships/slide" Target="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smtClean="0"/>
              <a:t>основні </a:t>
            </a:r>
            <a:r>
              <a:rPr lang="uk-UA" b="1" i="1" dirty="0"/>
              <a:t>макроекономічні показники. Національне рахівництво.</a:t>
            </a:r>
          </a:p>
        </p:txBody>
      </p:sp>
    </p:spTree>
    <p:extLst>
      <p:ext uri="{BB962C8B-B14F-4D97-AF65-F5344CB8AC3E}">
        <p14:creationId xmlns:p14="http://schemas.microsoft.com/office/powerpoint/2010/main" val="197094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1509695"/>
            <a:ext cx="8640000" cy="38386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i="1" dirty="0"/>
              <a:t>За ступенем і напрямком деталізації рахунки поділяються на три класи: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рахунки І класу (називають консолідованими) описують економіку в цілому і характеризують основні макроекономічні пропорції (сюди вносять агреговані рахунки виробництва валового внутрішнього продукту </a:t>
            </a:r>
            <a:r>
              <a:rPr lang="uk-UA" sz="2000"/>
              <a:t>і </a:t>
            </a:r>
            <a:r>
              <a:rPr lang="uk-UA" sz="2000" smtClean="0"/>
              <a:t>витрат </a:t>
            </a:r>
            <a:r>
              <a:rPr lang="uk-UA" sz="2000" dirty="0"/>
              <a:t>на нього);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рахунки ІІ класу являють собою розбивку рахунків І класу у відношенні виробництва, ресурсів і використання окремих продуктів і послуг;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рахунки ІІІ класу деталізують рахунки І класу в плані співвідношення доходів і витрат різних секторів економіки, а також джерел фінансування здійснюваних капітальних затрат.</a:t>
            </a:r>
          </a:p>
          <a:p>
            <a:pPr>
              <a:buFont typeface="Wingdings" panose="05000000000000000000" pitchFamily="2" charset="2"/>
              <a:buChar char="v"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49346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9003" y="3270341"/>
            <a:ext cx="6002528" cy="3316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b="1" i="1" dirty="0"/>
              <a:t>Рахунки ІІІ класу — рахунки доходів і витрат, фінансування капітальних витрат, це: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рахунки для не фінансових корпоративних і напівкорпоративних підприємств;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рахунки для фінансових установ;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рахунки для органів державного управління;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рахунки для приватних некомерційних організацій, що обслуговують домашні господарства;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рахунки для домашніх господарств, а також приватних не фінансових некорпоративних підприємств.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37802" y="631444"/>
            <a:ext cx="5469466" cy="22726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b="1" i="1" dirty="0">
                <a:solidFill>
                  <a:schemeClr val="tx1"/>
                </a:solidFill>
              </a:rPr>
              <a:t>Рахунки І класу — зведені рахунки, це: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рахунок валового внутрішнього продукту і витрат на нього;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рахунок наявного національного доходу і його розподілу;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рахунок фінансування капітальних витрат;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рахунок зовнішніх операцій.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994399" y="809674"/>
            <a:ext cx="5875868" cy="31531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b="1" i="1" dirty="0"/>
              <a:t>Рахунки ІІ класу — рахунки виробництва, споживання та капіталоутворення, це: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рахунки для ринкових продуктів і послуг;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рахунки для інших (неринкових) продуктів і послуг;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рахунки для галузей виробництва товарів;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рахунки для виробників товарів приватних некомерційних організацій, що обслуговують домашні господарства;</a:t>
            </a:r>
          </a:p>
          <a:p>
            <a:pPr marL="342900" indent="-342900">
              <a:buFont typeface="+mj-lt"/>
              <a:buAutoNum type="arabicPeriod"/>
            </a:pPr>
            <a:r>
              <a:rPr lang="uk-UA" dirty="0"/>
              <a:t>рахунки для послуг одних домашніх господарств іншим (наймання послуги).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742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530170"/>
              </p:ext>
            </p:extLst>
          </p:nvPr>
        </p:nvGraphicFramePr>
        <p:xfrm>
          <a:off x="272442" y="1150298"/>
          <a:ext cx="6451208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2782">
                  <a:extLst>
                    <a:ext uri="{9D8B030D-6E8A-4147-A177-3AD203B41FA5}">
                      <a16:colId xmlns:a16="http://schemas.microsoft.com/office/drawing/2014/main" xmlns="" val="585584491"/>
                    </a:ext>
                  </a:extLst>
                </a:gridCol>
                <a:gridCol w="4468426">
                  <a:extLst>
                    <a:ext uri="{9D8B030D-6E8A-4147-A177-3AD203B41FA5}">
                      <a16:colId xmlns:a16="http://schemas.microsoft.com/office/drawing/2014/main" xmlns="" val="277445244"/>
                    </a:ext>
                  </a:extLst>
                </a:gridCol>
              </a:tblGrid>
              <a:tr h="275588"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</a:t>
                      </a:r>
                      <a:endParaRPr lang="uk-UA" sz="16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Ресурси</a:t>
                      </a:r>
                      <a:endParaRPr lang="uk-UA" sz="16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3714293"/>
                  </a:ext>
                </a:extLst>
              </a:tr>
              <a:tr h="476016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(1) Споживання основного капіталу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(4) Випуск</a:t>
                      </a:r>
                      <a:r>
                        <a:rPr lang="uk-UA" sz="1600" baseline="0" dirty="0">
                          <a:solidFill>
                            <a:schemeClr val="tx1"/>
                          </a:solidFill>
                        </a:rPr>
                        <a:t> вітчизняних споживчих товарів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32589829"/>
                  </a:ext>
                </a:extLst>
              </a:tr>
              <a:tr h="275588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(2)</a:t>
                      </a:r>
                      <a:r>
                        <a:rPr lang="uk-UA" sz="1600" baseline="0" dirty="0">
                          <a:solidFill>
                            <a:schemeClr val="tx1"/>
                          </a:solidFill>
                        </a:rPr>
                        <a:t> Заробітна плата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(5)</a:t>
                      </a:r>
                      <a:r>
                        <a:rPr lang="uk-UA" sz="1600" baseline="0" dirty="0">
                          <a:solidFill>
                            <a:schemeClr val="tx1"/>
                          </a:solidFill>
                        </a:rPr>
                        <a:t> Випуск вітчизняних засобів виробництва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6679591"/>
                  </a:ext>
                </a:extLst>
              </a:tr>
              <a:tr h="275588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(3) Прибуток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(6) Випуск експортних товарів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8990436"/>
                  </a:ext>
                </a:extLst>
              </a:tr>
              <a:tr h="275588">
                <a:tc>
                  <a:txBody>
                    <a:bodyPr/>
                    <a:lstStyle/>
                    <a:p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Або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91399980"/>
                  </a:ext>
                </a:extLst>
              </a:tr>
              <a:tr h="275588">
                <a:tc>
                  <a:txBody>
                    <a:bodyPr/>
                    <a:lstStyle/>
                    <a:p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(4) + (7) Продаж споживчих товарів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85826117"/>
                  </a:ext>
                </a:extLst>
              </a:tr>
              <a:tr h="275588">
                <a:tc>
                  <a:txBody>
                    <a:bodyPr/>
                    <a:lstStyle/>
                    <a:p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(5) +</a:t>
                      </a:r>
                      <a:r>
                        <a:rPr lang="uk-UA" sz="1600" baseline="0" dirty="0">
                          <a:solidFill>
                            <a:schemeClr val="tx1"/>
                          </a:solidFill>
                        </a:rPr>
                        <a:t> (9)  Продаж засобів виробництва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32037743"/>
                  </a:ext>
                </a:extLst>
              </a:tr>
              <a:tr h="275588">
                <a:tc>
                  <a:txBody>
                    <a:bodyPr/>
                    <a:lstStyle/>
                    <a:p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(6) Експорт товарів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63286456"/>
                  </a:ext>
                </a:extLst>
              </a:tr>
              <a:tr h="275588">
                <a:tc>
                  <a:txBody>
                    <a:bodyPr/>
                    <a:lstStyle/>
                    <a:p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{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-(7)-(9)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}</a:t>
                      </a:r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мінус: Імпорт товарів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77510387"/>
                  </a:ext>
                </a:extLst>
              </a:tr>
            </a:tbl>
          </a:graphicData>
        </a:graphic>
      </p:graphicFrame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4126746"/>
              </p:ext>
            </p:extLst>
          </p:nvPr>
        </p:nvGraphicFramePr>
        <p:xfrm>
          <a:off x="7028406" y="1488265"/>
          <a:ext cx="503746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1823">
                  <a:extLst>
                    <a:ext uri="{9D8B030D-6E8A-4147-A177-3AD203B41FA5}">
                      <a16:colId xmlns:a16="http://schemas.microsoft.com/office/drawing/2014/main" xmlns="" val="1511571576"/>
                    </a:ext>
                  </a:extLst>
                </a:gridCol>
                <a:gridCol w="2175643">
                  <a:extLst>
                    <a:ext uri="{9D8B030D-6E8A-4147-A177-3AD203B41FA5}">
                      <a16:colId xmlns:a16="http://schemas.microsoft.com/office/drawing/2014/main" xmlns="" val="2671358792"/>
                    </a:ext>
                  </a:extLst>
                </a:gridCol>
              </a:tblGrid>
              <a:tr h="241633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Використання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Ресурси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1958055"/>
                  </a:ext>
                </a:extLst>
              </a:tr>
              <a:tr h="417366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(4) Придбання вітчизняних споживчих</a:t>
                      </a:r>
                      <a:r>
                        <a:rPr lang="uk-UA" sz="1600" baseline="0" dirty="0">
                          <a:solidFill>
                            <a:schemeClr val="tx1"/>
                          </a:solidFill>
                        </a:rPr>
                        <a:t> товарів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(2) Заробітна плата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72993957"/>
                  </a:ext>
                </a:extLst>
              </a:tr>
              <a:tr h="417366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(7) Придбання</a:t>
                      </a:r>
                      <a:r>
                        <a:rPr lang="uk-UA" sz="1600" baseline="0" dirty="0">
                          <a:solidFill>
                            <a:schemeClr val="tx1"/>
                          </a:solidFill>
                        </a:rPr>
                        <a:t> імпортних споживчих товарів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(3) Прибуток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4335945"/>
                  </a:ext>
                </a:extLst>
              </a:tr>
              <a:tr h="241633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(8) Заощадження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17711937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382853"/>
              </p:ext>
            </p:extLst>
          </p:nvPr>
        </p:nvGraphicFramePr>
        <p:xfrm>
          <a:off x="272442" y="5097846"/>
          <a:ext cx="6574221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66">
                  <a:extLst>
                    <a:ext uri="{9D8B030D-6E8A-4147-A177-3AD203B41FA5}">
                      <a16:colId xmlns:a16="http://schemas.microsoft.com/office/drawing/2014/main" xmlns="" val="1214167872"/>
                    </a:ext>
                  </a:extLst>
                </a:gridCol>
                <a:gridCol w="3373755">
                  <a:extLst>
                    <a:ext uri="{9D8B030D-6E8A-4147-A177-3AD203B41FA5}">
                      <a16:colId xmlns:a16="http://schemas.microsoft.com/office/drawing/2014/main" xmlns="" val="864025261"/>
                    </a:ext>
                  </a:extLst>
                </a:gridCol>
              </a:tblGrid>
              <a:tr h="235865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Використання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Ресурси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7481149"/>
                  </a:ext>
                </a:extLst>
              </a:tr>
              <a:tr h="412763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(5) Придбання вітчизняних засобів</a:t>
                      </a:r>
                      <a:r>
                        <a:rPr lang="uk-UA" sz="1600" baseline="0" dirty="0">
                          <a:solidFill>
                            <a:schemeClr val="tx1"/>
                          </a:solidFill>
                        </a:rPr>
                        <a:t> виробництва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(5) Імпорт споживчих</a:t>
                      </a:r>
                      <a:r>
                        <a:rPr lang="uk-UA" sz="1600" baseline="0" dirty="0">
                          <a:solidFill>
                            <a:schemeClr val="tx1"/>
                          </a:solidFill>
                        </a:rPr>
                        <a:t> товарів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1120015"/>
                  </a:ext>
                </a:extLst>
              </a:tr>
              <a:tr h="412763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(9) Придбання імпортних засобів виробництва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(1)</a:t>
                      </a:r>
                      <a:r>
                        <a:rPr lang="uk-UA" sz="1600" baseline="0" dirty="0">
                          <a:solidFill>
                            <a:schemeClr val="tx1"/>
                          </a:solidFill>
                        </a:rPr>
                        <a:t> Споживання основного капіталу</a:t>
                      </a: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49176529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654722"/>
              </p:ext>
            </p:extLst>
          </p:nvPr>
        </p:nvGraphicFramePr>
        <p:xfrm>
          <a:off x="7013752" y="4193627"/>
          <a:ext cx="50217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4009">
                  <a:extLst>
                    <a:ext uri="{9D8B030D-6E8A-4147-A177-3AD203B41FA5}">
                      <a16:colId xmlns:a16="http://schemas.microsoft.com/office/drawing/2014/main" xmlns="" val="1442688319"/>
                    </a:ext>
                  </a:extLst>
                </a:gridCol>
                <a:gridCol w="3367691">
                  <a:extLst>
                    <a:ext uri="{9D8B030D-6E8A-4147-A177-3AD203B41FA5}">
                      <a16:colId xmlns:a16="http://schemas.microsoft.com/office/drawing/2014/main" xmlns="" val="2465095861"/>
                    </a:ext>
                  </a:extLst>
                </a:gridCol>
              </a:tblGrid>
              <a:tr h="286743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Використання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Ресурси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25246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(6) Експорт</a:t>
                      </a:r>
                      <a:r>
                        <a:rPr lang="uk-UA" baseline="0" dirty="0">
                          <a:solidFill>
                            <a:schemeClr val="tx1"/>
                          </a:solidFill>
                        </a:rPr>
                        <a:t> товарів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(5) Імпорт споживчих товарів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1073219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tx1"/>
                          </a:solidFill>
                        </a:rPr>
                        <a:t>(9) Імпорт засобів</a:t>
                      </a:r>
                      <a:r>
                        <a:rPr lang="uk-UA" baseline="0" dirty="0">
                          <a:solidFill>
                            <a:schemeClr val="tx1"/>
                          </a:solidFill>
                        </a:rPr>
                        <a:t> виробництва 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37474222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037558" y="94596"/>
            <a:ext cx="1066046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u="sng" dirty="0"/>
              <a:t>Агрегована замкнута система </a:t>
            </a:r>
            <a:r>
              <a:rPr lang="uk-UA" dirty="0"/>
              <a:t>національних рахунків може бути представлена у вигляді чотирьох балансових таблиць У спрощеному вигляді ці рахунки мають наступний вигляд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52389" y="787470"/>
            <a:ext cx="4091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А. ВАЛОВИЙ ВНУТРІШНІЙ ПРОДУКТ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21902" y="1103000"/>
            <a:ext cx="5205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Б. НАЦІОНАЛЬНИЙ ДОХІД ТА ЙОГО РОЗПОДІЛ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98034" y="3824295"/>
            <a:ext cx="4698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В. ФІНАНСУВАННЯ КАПІТАЛЬНИХ ВИТРАТ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08429" y="4680060"/>
            <a:ext cx="2579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Г. ЗОВНІШНІ ОПЕРАЦІЇ</a:t>
            </a:r>
          </a:p>
        </p:txBody>
      </p:sp>
    </p:spTree>
    <p:extLst>
      <p:ext uri="{BB962C8B-B14F-4D97-AF65-F5344CB8AC3E}">
        <p14:creationId xmlns:p14="http://schemas.microsoft.com/office/powerpoint/2010/main" val="129928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1878009"/>
            <a:ext cx="8640000" cy="34034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b="1" i="1" dirty="0"/>
              <a:t>Ці чотири рахунки дають уявлення про основні взаємозв’язки в економіці країни і є загальною схемою всієї моделі СНР.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Рахунок А характеризує співвідношення надходжень та розподілу всього нового створення сукупного продукту країни.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Рахунок Б відображає, як використовуються доходи, отримані в процесі виробництва.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Рахунок В відображає фінансові джерела капіталовкладень.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Рахунок Г відображає структуру платіжного балансу.</a:t>
            </a:r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21637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1689512"/>
            <a:ext cx="8640000" cy="3478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dirty="0"/>
              <a:t>Система національних рахунків містить упорядковану інформацію: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по-перше, про всі господарські суб’єкти, які беруть участь в економічному процесі, — юридичні особи та домогосподарства;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по-друге, про всі економічні операції, пов’язані з виробництвом та розподілом доходів, нагромадженнями активів та іншими складовими економічного процесу;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по-третє, про всі економічні активи й зобов’язання, що складають національне багатство.</a:t>
            </a:r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85754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2185" y="113354"/>
            <a:ext cx="7729728" cy="942936"/>
          </a:xfrm>
        </p:spPr>
        <p:txBody>
          <a:bodyPr>
            <a:normAutofit fontScale="90000"/>
          </a:bodyPr>
          <a:lstStyle/>
          <a:p>
            <a:r>
              <a:rPr lang="uk-UA" b="1" i="1" dirty="0">
                <a:solidFill>
                  <a:schemeClr val="tx1"/>
                </a:solidFill>
              </a:rPr>
              <a:t>Основні макроекономічні показники та їх характеристика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2133547"/>
            <a:ext cx="8640000" cy="31019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dirty="0"/>
              <a:t>Загальні макроекономічні показники можна поділити на: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показники загального національного розвитку: НБ — національне багатство, ВВ — валовий випуск, ВНП — валовий національний продукт, ВВП — валовий внутрішній продукт, ЧНП — чистий національний продукт, НД — національний доход, ОД — особистий доход;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соціальні: зайнятість, безробіття, рівень безробіття, рівень життя;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фінансові показники: загальний рівень цін, індекс цін, інфляція, номінальний та реальний рівень зарплати, відсоткової ставки тощо.</a:t>
            </a:r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855370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699796"/>
            <a:ext cx="8640000" cy="57569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dirty="0"/>
              <a:t>Національне багатство (НБ) </a:t>
            </a:r>
            <a:r>
              <a:rPr lang="uk-UA" sz="2000" dirty="0"/>
              <a:t>— сукупність створених і нагромаджених у країні працею всього суспільства матеріальних благ, рівня освіти, виробничого досвіду, майстерності, творчого обдарування населення, а також природні ресурси.</a:t>
            </a:r>
            <a:br>
              <a:rPr lang="uk-UA" sz="2000" dirty="0"/>
            </a:br>
            <a:r>
              <a:rPr lang="uk-UA" sz="2000" dirty="0"/>
              <a:t/>
            </a:r>
            <a:br>
              <a:rPr lang="uk-UA" sz="2000" dirty="0"/>
            </a:br>
            <a:r>
              <a:rPr lang="uk-UA" sz="2400" b="1" i="1" dirty="0"/>
              <a:t>Розрізняють матеріальне та нематеріальне багатство: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i="1" u="sng" dirty="0"/>
              <a:t>матеріальне:</a:t>
            </a:r>
            <a:r>
              <a:rPr lang="uk-UA" sz="2000" b="1" i="1" dirty="0"/>
              <a:t/>
            </a:r>
            <a:br>
              <a:rPr lang="uk-UA" sz="2000" b="1" i="1" dirty="0"/>
            </a:br>
            <a:r>
              <a:rPr lang="uk-UA" sz="2000" b="1" i="1" dirty="0"/>
              <a:t>- </a:t>
            </a:r>
            <a:r>
              <a:rPr lang="uk-UA" dirty="0"/>
              <a:t>основні фонди (виробничі та невиробничі);</a:t>
            </a:r>
            <a:br>
              <a:rPr lang="uk-UA" dirty="0"/>
            </a:br>
            <a:r>
              <a:rPr lang="uk-UA" dirty="0"/>
              <a:t>- матеріальні оборотні;</a:t>
            </a:r>
            <a:br>
              <a:rPr lang="uk-UA" dirty="0"/>
            </a:br>
            <a:r>
              <a:rPr lang="uk-UA" dirty="0"/>
              <a:t>- товарні запаси народного господарства;</a:t>
            </a:r>
            <a:br>
              <a:rPr lang="uk-UA" dirty="0"/>
            </a:br>
            <a:r>
              <a:rPr lang="uk-UA" dirty="0"/>
              <a:t>- державні резерви;</a:t>
            </a:r>
            <a:br>
              <a:rPr lang="uk-UA" dirty="0"/>
            </a:br>
            <a:r>
              <a:rPr lang="uk-UA" dirty="0"/>
              <a:t>- предмети тривалого використання у населення;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i="1" u="sng" dirty="0"/>
              <a:t>нематеріальне:</a:t>
            </a:r>
            <a:r>
              <a:rPr lang="uk-UA" sz="2000" dirty="0"/>
              <a:t/>
            </a:r>
            <a:br>
              <a:rPr lang="uk-UA" sz="2000" dirty="0"/>
            </a:br>
            <a:r>
              <a:rPr lang="uk-UA" sz="2000" dirty="0"/>
              <a:t>- </a:t>
            </a:r>
            <a:r>
              <a:rPr lang="uk-UA" dirty="0"/>
              <a:t>науковий потенціал,</a:t>
            </a:r>
            <a:br>
              <a:rPr lang="uk-UA" dirty="0"/>
            </a:br>
            <a:r>
              <a:rPr lang="uk-UA" dirty="0"/>
              <a:t>- освітній потенціал;</a:t>
            </a:r>
            <a:br>
              <a:rPr lang="uk-UA" dirty="0"/>
            </a:br>
            <a:r>
              <a:rPr lang="uk-UA" dirty="0"/>
              <a:t>- кваліфікаційний потенціал;</a:t>
            </a:r>
            <a:br>
              <a:rPr lang="uk-UA" dirty="0"/>
            </a:br>
            <a:r>
              <a:rPr lang="uk-UA" dirty="0"/>
              <a:t>- культурний потенціал</a:t>
            </a:r>
            <a:r>
              <a:rPr lang="ru-RU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uk-UA" sz="2000" b="1" i="1" dirty="0"/>
          </a:p>
          <a:p>
            <a:pPr marL="0" indent="0">
              <a:buNone/>
            </a:pPr>
            <a:endParaRPr lang="uk-UA" sz="2000" b="1" i="1" dirty="0"/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97899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76000" y="1425670"/>
                <a:ext cx="8640000" cy="400666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sz="2000" b="1" dirty="0"/>
                  <a:t>Валовий випуск (ВВ) — </a:t>
                </a:r>
                <a:r>
                  <a:rPr lang="uk-UA" sz="2000" dirty="0"/>
                  <a:t>сукупна вартість товарів та послуг, які вироблені галуззю, групою виробників або економікою в цілому, тобто загальний випуск виробленої продукції.</a:t>
                </a:r>
              </a:p>
              <a:p>
                <a:pPr marL="0" indent="0">
                  <a:buNone/>
                </a:pPr>
                <a:r>
                  <a:rPr lang="uk-UA" sz="2000" b="0" i="1" dirty="0">
                    <a:latin typeface="Cambria Math" panose="02040503050406030204" pitchFamily="18" charset="0"/>
                  </a:rPr>
                  <a:t/>
                </a:r>
                <a:br>
                  <a:rPr lang="uk-UA" sz="2000" b="0" i="1" dirty="0">
                    <a:latin typeface="Cambria Math" panose="02040503050406030204" pitchFamily="18" charset="0"/>
                  </a:rPr>
                </a:br>
                <a:r>
                  <a:rPr lang="uk-UA" sz="2000" b="0" i="1" dirty="0">
                    <a:latin typeface="Cambria Math" panose="02040503050406030204" pitchFamily="18" charset="0"/>
                  </a:rPr>
                  <a:t/>
                </a:r>
                <a:br>
                  <a:rPr lang="uk-UA" sz="2000" b="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000" b="0" i="1" smtClean="0">
                          <a:latin typeface="Cambria Math" panose="02040503050406030204" pitchFamily="18" charset="0"/>
                        </a:rPr>
                        <m:t>ВВ=РП+</m:t>
                      </m:r>
                      <m:sSub>
                        <m:sSubPr>
                          <m:ctrlPr>
                            <a:rPr lang="uk-UA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uk-UA" sz="2000" b="0" i="1" smtClean="0">
                              <a:latin typeface="Cambria Math" panose="02040503050406030204" pitchFamily="18" charset="0"/>
                            </a:rPr>
                            <m:t>З</m:t>
                          </m:r>
                        </m:e>
                        <m:sub>
                          <m:r>
                            <a:rPr lang="uk-UA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uk-UA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uk-UA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uk-UA" sz="2000" b="0" i="1" smtClean="0">
                              <a:latin typeface="Cambria Math" panose="02040503050406030204" pitchFamily="18" charset="0"/>
                            </a:rPr>
                            <m:t>З</m:t>
                          </m:r>
                        </m:e>
                        <m:sub>
                          <m:r>
                            <a:rPr lang="uk-UA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uk-UA" sz="2000" b="0" dirty="0"/>
              </a:p>
              <a:p>
                <a:pPr marL="0" indent="0">
                  <a:buNone/>
                </a:pPr>
                <a:r>
                  <a:rPr lang="uk-UA" i="1" dirty="0"/>
                  <a:t>де РН – вартість реалізованої продукції; </a:t>
                </a:r>
                <a:br>
                  <a:rPr lang="uk-UA" i="1" dirty="0"/>
                </a:br>
                <a:r>
                  <a:rPr lang="uk-UA" i="1" dirty="0"/>
                  <a:t>З1 — вартість продукції, що спрямована в запаси, включаючий незавершене виробництво, за цінами на момент спрямування її в запаси;</a:t>
                </a:r>
                <a:br>
                  <a:rPr lang="uk-UA" i="1" dirty="0"/>
                </a:br>
                <a:r>
                  <a:rPr lang="uk-UA" i="1" dirty="0"/>
                  <a:t>З2 — вартість продукції, що була використана із запасів, за цінами на момент її використання.</a:t>
                </a:r>
              </a:p>
              <a:p>
                <a:pPr marL="0" indent="0">
                  <a:buNone/>
                </a:pPr>
                <a:endParaRPr lang="uk-UA" sz="2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76000" y="1425670"/>
                <a:ext cx="8640000" cy="4006660"/>
              </a:xfrm>
              <a:blipFill>
                <a:blip r:embed="rId2"/>
                <a:stretch>
                  <a:fillRect l="-705" t="-91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849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593006"/>
            <a:ext cx="8640000" cy="56719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i="1" dirty="0"/>
              <a:t>Розрізняють два типи валового випуску: ринковий та неринковий.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i="1" u="sng" dirty="0"/>
              <a:t>ринковий ВВ включає</a:t>
            </a:r>
            <a:r>
              <a:rPr lang="uk-UA" sz="2000" i="1" dirty="0" smtClean="0"/>
              <a:t>:</a:t>
            </a:r>
            <a:r>
              <a:rPr lang="uk-UA" sz="2000" b="1" i="1" dirty="0"/>
              <a:t/>
            </a:r>
            <a:br>
              <a:rPr lang="uk-UA" sz="2000" b="1" i="1" dirty="0"/>
            </a:br>
            <a:r>
              <a:rPr lang="uk-UA" sz="2000" b="1" i="1" dirty="0"/>
              <a:t>-</a:t>
            </a:r>
            <a:r>
              <a:rPr lang="uk-UA" dirty="0"/>
              <a:t> товари та послуги, що реалізуються шляхом продажу або бартеру;</a:t>
            </a:r>
            <a:br>
              <a:rPr lang="uk-UA" dirty="0"/>
            </a:br>
            <a:r>
              <a:rPr lang="uk-UA" dirty="0"/>
              <a:t>- товари та послуги, що надаються працівникам як оплата праці в натуральній формі;</a:t>
            </a:r>
            <a:br>
              <a:rPr lang="uk-UA" dirty="0"/>
            </a:br>
            <a:r>
              <a:rPr lang="uk-UA" dirty="0"/>
              <a:t>- товари та послуги, що виробляються одним підрозділом даного підприємства, який знаходиться на самостійному балансі, й надаються іншим підрозділам цього ж підприємства для використання у виробництві;</a:t>
            </a:r>
            <a:br>
              <a:rPr lang="uk-UA" dirty="0"/>
            </a:br>
            <a:r>
              <a:rPr lang="uk-UA" dirty="0"/>
              <a:t>- готову продукцію й незавершене виробництво, які надходять у запаси матеріальних оборотних засобів у виробника.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i="1" u="sng" dirty="0"/>
              <a:t>неринковий ВВ включає:</a:t>
            </a:r>
            <a:br>
              <a:rPr lang="uk-UA" i="1" u="sng" dirty="0"/>
            </a:br>
            <a:r>
              <a:rPr lang="uk-UA" dirty="0"/>
              <a:t>- товари та послуги, що вироблені економічними одиницями для їх власного кінцевого споживання й нагромадження;</a:t>
            </a:r>
            <a:br>
              <a:rPr lang="uk-UA" dirty="0"/>
            </a:br>
            <a:r>
              <a:rPr lang="uk-UA" dirty="0"/>
              <a:t>- товари та послуги, що надаються безкоштовно іншим інституційним одиницям і суспільству в цілому;</a:t>
            </a:r>
            <a:br>
              <a:rPr lang="uk-UA" dirty="0"/>
            </a:br>
            <a:r>
              <a:rPr lang="uk-UA" dirty="0"/>
              <a:t>- продукцію й незавершене виробництво, що призначені для невиробничого використання й надходять до запасів матеріальних оборотних коштів у виробника.</a:t>
            </a:r>
          </a:p>
        </p:txBody>
      </p:sp>
    </p:spTree>
    <p:extLst>
      <p:ext uri="{BB962C8B-B14F-4D97-AF65-F5344CB8AC3E}">
        <p14:creationId xmlns:p14="http://schemas.microsoft.com/office/powerpoint/2010/main" val="13085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2597394"/>
            <a:ext cx="8640000" cy="1663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Валовий внутрішній продукт (ВВП) — </a:t>
            </a:r>
            <a:r>
              <a:rPr lang="uk-UA" sz="2000" dirty="0"/>
              <a:t>вимірює </a:t>
            </a:r>
            <a:r>
              <a:rPr lang="uk-UA" sz="2000" dirty="0" smtClean="0"/>
              <a:t>сукупну вартість </a:t>
            </a:r>
            <a:r>
              <a:rPr lang="uk-UA" sz="2000" dirty="0"/>
              <a:t>продукції та послуг, вироблених на території даної країни за визначений період, незалежно від того, знаходяться чинники виробництва у власності громадян даної країни або належать іноземцям.</a:t>
            </a:r>
          </a:p>
        </p:txBody>
      </p:sp>
    </p:spTree>
    <p:extLst>
      <p:ext uri="{BB962C8B-B14F-4D97-AF65-F5344CB8AC3E}">
        <p14:creationId xmlns:p14="http://schemas.microsoft.com/office/powerpoint/2010/main" val="28821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Питання для розгляду: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Моделі економічного кругообігу.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Система національних рахунків як нормативна база макроекономічного рахівництва.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Основні макроекономічні показники та їх характеристика.</a:t>
            </a:r>
          </a:p>
        </p:txBody>
      </p:sp>
    </p:spTree>
    <p:extLst>
      <p:ext uri="{BB962C8B-B14F-4D97-AF65-F5344CB8AC3E}">
        <p14:creationId xmlns:p14="http://schemas.microsoft.com/office/powerpoint/2010/main" val="198882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642990"/>
            <a:ext cx="8640000" cy="41617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dirty="0"/>
              <a:t>Чисті факторні доходи </a:t>
            </a:r>
            <a:r>
              <a:rPr lang="uk-UA" sz="2000" dirty="0"/>
              <a:t>з-за кордону визначаються як різниця між доходами, отриманими громадянами даної країни за кордоном (находження за фактори з-за кордону), і доходами іноземців, отриманими на території даної країни (платежі за фактори решті світу).</a:t>
            </a:r>
            <a:br>
              <a:rPr lang="uk-UA" sz="2000" dirty="0"/>
            </a:br>
            <a:endParaRPr lang="uk-UA" sz="2000" dirty="0"/>
          </a:p>
          <a:p>
            <a:pPr marL="0" indent="0">
              <a:buNone/>
            </a:pPr>
            <a:r>
              <a:rPr lang="uk-UA" sz="2400" b="1" i="1" dirty="0"/>
              <a:t>До факторних доходів належить: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винагорода за працю;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доходи власників;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рентні доходи;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прибуток корпорацій;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відсоток.</a:t>
            </a:r>
            <a:endParaRPr lang="uk-UA" b="1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2281633" y="5201898"/>
            <a:ext cx="7628735" cy="925200"/>
            <a:chOff x="4134920" y="5201898"/>
            <a:chExt cx="7628735" cy="925200"/>
          </a:xfrm>
        </p:grpSpPr>
        <p:sp>
          <p:nvSpPr>
            <p:cNvPr id="2" name="TextBox 1"/>
            <p:cNvSpPr txBox="1"/>
            <p:nvPr/>
          </p:nvSpPr>
          <p:spPr>
            <a:xfrm>
              <a:off x="4134920" y="5203768"/>
              <a:ext cx="1579418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Чисті факторні доходи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617028" y="5434600"/>
              <a:ext cx="460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400" dirty="0"/>
                <a:t>=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391336" y="5203768"/>
              <a:ext cx="2227103" cy="923330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Надходження за факторами з-за кордону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941484" y="5434599"/>
              <a:ext cx="460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400" dirty="0"/>
                <a:t>-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706255" y="5201898"/>
              <a:ext cx="2057400" cy="925200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Платежі за факторами решті світу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967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955018"/>
            <a:ext cx="8640000" cy="31019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000" b="1" dirty="0"/>
              <a:t>Валовий національний продукт (ВНП)</a:t>
            </a:r>
            <a:r>
              <a:rPr lang="uk-UA" sz="2000" dirty="0"/>
              <a:t> — вимірює </a:t>
            </a:r>
            <a:r>
              <a:rPr lang="uk-UA" sz="2000" dirty="0" smtClean="0"/>
              <a:t>сукупну вартість </a:t>
            </a:r>
            <a:r>
              <a:rPr lang="uk-UA" sz="2000" dirty="0"/>
              <a:t>продукції та послуг, вироблених чинниками виробництва за визначений період, що знаходяться у власності держави або громадян даної </a:t>
            </a:r>
            <a:r>
              <a:rPr lang="uk-UA" sz="2000" dirty="0">
                <a:solidFill>
                  <a:srgbClr val="000000"/>
                </a:solidFill>
              </a:rPr>
              <a:t>країни (резидентів), в тому числі й на території інших країн</a:t>
            </a:r>
            <a:br>
              <a:rPr lang="uk-UA" sz="2000" dirty="0">
                <a:solidFill>
                  <a:srgbClr val="000000"/>
                </a:solidFill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2000" i="1" dirty="0">
                <a:solidFill>
                  <a:srgbClr val="000000"/>
                </a:solidFill>
              </a:rPr>
              <a:t>У переглянутому варіанті СНР 1993 року ВНП називається </a:t>
            </a:r>
            <a:r>
              <a:rPr lang="uk-UA" sz="2000" b="1" i="1" dirty="0">
                <a:solidFill>
                  <a:srgbClr val="000000"/>
                </a:solidFill>
              </a:rPr>
              <a:t>валовим національним доходом (ВНД). </a:t>
            </a:r>
            <a:endParaRPr lang="uk-UA" sz="2000" i="1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3637723" y="3437175"/>
            <a:ext cx="4916555" cy="646331"/>
            <a:chOff x="2703444" y="3437175"/>
            <a:chExt cx="4916555" cy="646331"/>
          </a:xfrm>
        </p:grpSpPr>
        <p:sp>
          <p:nvSpPr>
            <p:cNvPr id="2" name="TextBox 1"/>
            <p:cNvSpPr txBox="1"/>
            <p:nvPr/>
          </p:nvSpPr>
          <p:spPr>
            <a:xfrm>
              <a:off x="2703444" y="3522666"/>
              <a:ext cx="215155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ВНП (ВНД) </a:t>
              </a:r>
              <a:r>
                <a:rPr lang="uk-UA" sz="2400" dirty="0"/>
                <a:t>=</a:t>
              </a:r>
              <a:r>
                <a:rPr lang="uk-UA" dirty="0"/>
                <a:t> ВВП </a:t>
              </a:r>
              <a:r>
                <a:rPr lang="uk-UA" sz="2400" dirty="0"/>
                <a:t>+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870815" y="3437175"/>
              <a:ext cx="2749184" cy="646331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Чисті факторні доходи</a:t>
              </a:r>
              <a:br>
                <a:rPr lang="uk-UA" dirty="0"/>
              </a:br>
              <a:r>
                <a:rPr lang="uk-UA" dirty="0"/>
                <a:t> з-за кордону</a:t>
              </a:r>
            </a:p>
          </p:txBody>
        </p:sp>
      </p:grpSp>
      <p:sp>
        <p:nvSpPr>
          <p:cNvPr id="6" name="Объект 2"/>
          <p:cNvSpPr txBox="1">
            <a:spLocks/>
          </p:cNvSpPr>
          <p:nvPr/>
        </p:nvSpPr>
        <p:spPr>
          <a:xfrm>
            <a:off x="1776000" y="4360828"/>
            <a:ext cx="8640000" cy="1178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000" dirty="0"/>
              <a:t>З урахуванням руху поточних трансфертів у грошовій і натуральній формах формується </a:t>
            </a:r>
            <a:r>
              <a:rPr lang="uk-UA" sz="2000" b="1" dirty="0"/>
              <a:t>валовий наявний національний доход (ВННД).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sz="2000" dirty="0"/>
          </a:p>
        </p:txBody>
      </p:sp>
      <p:grpSp>
        <p:nvGrpSpPr>
          <p:cNvPr id="14" name="Группа 13"/>
          <p:cNvGrpSpPr/>
          <p:nvPr/>
        </p:nvGrpSpPr>
        <p:grpSpPr>
          <a:xfrm>
            <a:off x="2279600" y="5255139"/>
            <a:ext cx="7632801" cy="928874"/>
            <a:chOff x="3061062" y="5255139"/>
            <a:chExt cx="7632801" cy="928874"/>
          </a:xfrm>
        </p:grpSpPr>
        <p:sp>
          <p:nvSpPr>
            <p:cNvPr id="7" name="TextBox 6"/>
            <p:cNvSpPr txBox="1"/>
            <p:nvPr/>
          </p:nvSpPr>
          <p:spPr>
            <a:xfrm>
              <a:off x="3061062" y="5539410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ВНД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82887" y="5493243"/>
              <a:ext cx="3417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400" dirty="0"/>
                <a:t>+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5634" y="5260683"/>
              <a:ext cx="1669773" cy="923330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Трансферти, отримані </a:t>
              </a:r>
              <a:br>
                <a:rPr lang="uk-UA" dirty="0"/>
              </a:br>
              <a:r>
                <a:rPr lang="uk-UA" dirty="0"/>
                <a:t>з-за кордону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96394" y="5539410"/>
              <a:ext cx="287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400" dirty="0"/>
                <a:t>-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234639" y="5255139"/>
              <a:ext cx="1669773" cy="923330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Трансферти, сплачені </a:t>
              </a:r>
              <a:br>
                <a:rPr lang="uk-UA" dirty="0"/>
              </a:br>
              <a:r>
                <a:rPr lang="uk-UA" dirty="0"/>
                <a:t>за кордоном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5399" y="5447077"/>
              <a:ext cx="460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400" dirty="0"/>
                <a:t>=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893644" y="5528500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ВННД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044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9021" y="563638"/>
            <a:ext cx="9560511" cy="49989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i="1" dirty="0" err="1" smtClean="0"/>
              <a:t>Трансфертн</a:t>
            </a:r>
            <a:r>
              <a:rPr lang="en-US" sz="2400" b="1" i="1" dirty="0" err="1" smtClean="0"/>
              <a:t>i</a:t>
            </a:r>
            <a:r>
              <a:rPr lang="ru-RU" sz="2400" b="1" i="1" dirty="0" smtClean="0"/>
              <a:t> платеж</a:t>
            </a:r>
            <a:r>
              <a:rPr lang="en-US" sz="2400" b="1" i="1" dirty="0" err="1" smtClean="0"/>
              <a:t>i</a:t>
            </a:r>
            <a:r>
              <a:rPr lang="ru-RU" sz="2400" b="1" i="1" dirty="0" smtClean="0"/>
              <a:t> –</a:t>
            </a:r>
            <a:r>
              <a:rPr lang="ru-RU" sz="2400" b="1" i="1" dirty="0" err="1" smtClean="0"/>
              <a:t>нев</a:t>
            </a:r>
            <a:r>
              <a:rPr lang="en-US" sz="2400" b="1" i="1" dirty="0" err="1" smtClean="0"/>
              <a:t>i</a:t>
            </a:r>
            <a:r>
              <a:rPr lang="ru-RU" sz="2400" b="1" i="1" dirty="0" err="1" smtClean="0"/>
              <a:t>дплатн</a:t>
            </a:r>
            <a:r>
              <a:rPr lang="en-US" sz="2400" b="1" i="1" dirty="0" err="1" smtClean="0"/>
              <a:t>i</a:t>
            </a:r>
            <a:r>
              <a:rPr lang="ru-RU" sz="2400" b="1" i="1" dirty="0"/>
              <a:t> </a:t>
            </a:r>
            <a:r>
              <a:rPr lang="ru-RU" sz="2400" b="1" i="1" dirty="0" smtClean="0"/>
              <a:t>та </a:t>
            </a:r>
            <a:r>
              <a:rPr lang="ru-RU" sz="2400" b="1" i="1" dirty="0" err="1" smtClean="0"/>
              <a:t>безповоротн</a:t>
            </a:r>
            <a:r>
              <a:rPr lang="en-US" sz="2400" b="1" i="1" dirty="0" err="1" smtClean="0"/>
              <a:t>i</a:t>
            </a:r>
            <a:r>
              <a:rPr lang="ru-RU" sz="2400" b="1" i="1" dirty="0" smtClean="0"/>
              <a:t> платеж</a:t>
            </a:r>
            <a:r>
              <a:rPr lang="en-US" sz="2400" b="1" i="1" dirty="0" err="1" smtClean="0"/>
              <a:t>i</a:t>
            </a:r>
            <a:r>
              <a:rPr lang="ru-RU" sz="2400" b="1" i="1" dirty="0" smtClean="0"/>
              <a:t>, як</a:t>
            </a:r>
            <a:r>
              <a:rPr lang="en-US" sz="2400" b="1" i="1" dirty="0" err="1" smtClean="0"/>
              <a:t>i</a:t>
            </a:r>
            <a:r>
              <a:rPr lang="en-US" sz="2400" b="1" i="1" dirty="0" smtClean="0"/>
              <a:t> </a:t>
            </a:r>
            <a:r>
              <a:rPr lang="ru-RU" sz="2400" b="1" i="1" dirty="0" smtClean="0"/>
              <a:t>не </a:t>
            </a:r>
            <a:r>
              <a:rPr lang="uk-UA" sz="2400" b="1" i="1" dirty="0"/>
              <a:t>є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придбанням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товр</a:t>
            </a:r>
            <a:r>
              <a:rPr lang="en-US" sz="2400" b="1" i="1" dirty="0" err="1" smtClean="0"/>
              <a:t>i</a:t>
            </a:r>
            <a:r>
              <a:rPr lang="ru-RU" sz="2400" b="1" i="1" dirty="0" smtClean="0"/>
              <a:t>в </a:t>
            </a:r>
            <a:r>
              <a:rPr lang="ru-RU" sz="2400" b="1" i="1" dirty="0" err="1" smtClean="0"/>
              <a:t>чи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послуг</a:t>
            </a:r>
            <a:r>
              <a:rPr lang="ru-RU" sz="2400" b="1" i="1" dirty="0" smtClean="0"/>
              <a:t>, </a:t>
            </a:r>
            <a:r>
              <a:rPr lang="ru-RU" sz="2400" b="1" i="1" dirty="0" err="1" smtClean="0"/>
              <a:t>наданням</a:t>
            </a:r>
            <a:r>
              <a:rPr lang="ru-RU" sz="2400" b="1" i="1" dirty="0" smtClean="0"/>
              <a:t> кредиту, </a:t>
            </a:r>
            <a:r>
              <a:rPr lang="ru-RU" sz="2400" b="1" i="1" dirty="0" err="1" smtClean="0"/>
              <a:t>або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виплатою</a:t>
            </a:r>
            <a:r>
              <a:rPr lang="ru-RU" sz="2400" b="1" i="1" dirty="0" smtClean="0"/>
              <a:t> </a:t>
            </a:r>
            <a:r>
              <a:rPr lang="ru-RU" sz="2400" b="1" i="1" dirty="0" err="1" smtClean="0"/>
              <a:t>непогашеного</a:t>
            </a:r>
            <a:r>
              <a:rPr lang="ru-RU" sz="2400" b="1" i="1" dirty="0" smtClean="0"/>
              <a:t> боргу.</a:t>
            </a:r>
            <a:endParaRPr lang="uk-UA" sz="2400" b="1" i="1" dirty="0" smtClean="0"/>
          </a:p>
          <a:p>
            <a:pPr marL="0" indent="0">
              <a:buNone/>
            </a:pPr>
            <a:r>
              <a:rPr lang="uk-UA" sz="2400" b="1" i="1" dirty="0" smtClean="0"/>
              <a:t>Трансферти </a:t>
            </a:r>
            <a:r>
              <a:rPr lang="uk-UA" sz="2400" b="1" i="1" dirty="0"/>
              <a:t>(отримані і сплачені) включають: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платежі зі страхування від нещасних випадків;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поточні податки на доходи та майно;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відрахування на соціальне страхування;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допомогу з соціального забезпечення, що надходить від інших країн;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обов’язкові збори і платежі від домогосподарств;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добровільні внески;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штрафи;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пені тощо.</a:t>
            </a:r>
          </a:p>
        </p:txBody>
      </p:sp>
    </p:spTree>
    <p:extLst>
      <p:ext uri="{BB962C8B-B14F-4D97-AF65-F5344CB8AC3E}">
        <p14:creationId xmlns:p14="http://schemas.microsoft.com/office/powerpoint/2010/main" val="247918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5858" y="306029"/>
            <a:ext cx="9119037" cy="31019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dirty="0"/>
              <a:t>ВВП (ВНП) </a:t>
            </a:r>
            <a:r>
              <a:rPr lang="uk-UA" sz="2000" dirty="0"/>
              <a:t>— головний індикатор економічного розвитку й найбільш повний показник сумарного обсягу виробництва товарів та послуг за певний період.</a:t>
            </a:r>
          </a:p>
          <a:p>
            <a:pPr marL="0" indent="0">
              <a:buNone/>
            </a:pPr>
            <a:r>
              <a:rPr lang="uk-UA" sz="2000" b="1" i="1" dirty="0"/>
              <a:t>ВВП (ВНП) використовують при: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міжнародних порівняннях розвитку різних країн;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вимірюванні національного добробуту населення (визначається як відношення ВВП на душу населення);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000" dirty="0"/>
              <a:t>вимірюванні продуктивності праці (визначається як відношення ВВП на 1 годину відпрацьованого робочого часу) тощо.</a:t>
            </a:r>
          </a:p>
          <a:p>
            <a:pPr marL="0" indent="0">
              <a:buNone/>
            </a:pPr>
            <a:endParaRPr lang="uk-UA" sz="20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045422" y="3777344"/>
            <a:ext cx="7729728" cy="2732314"/>
          </a:xfrm>
          <a:prstGeom prst="rect">
            <a:avLst/>
          </a:prstGeom>
        </p:spPr>
        <p:txBody>
          <a:bodyPr vert="horz" lIns="91440" tIns="45720" rIns="91440" bIns="45720" numCol="2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вартість витрачених матеріальних;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наданих господарськими одиницям послуг, які виступають проміжним продуктом;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фінансові операції;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перепродаж товарів;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тіньову економіку;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якість продукції;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контрабанду, нелегальну торгівлю зброєю;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результати праці у домогосподарствах;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якість урбанізації;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результати економічного відтворення та стан навколишнього середовища тощо.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032779" y="3408012"/>
            <a:ext cx="34692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i="1" dirty="0"/>
              <a:t>ВВП(ВНП) не включає в себе:</a:t>
            </a:r>
          </a:p>
        </p:txBody>
      </p:sp>
    </p:spTree>
    <p:extLst>
      <p:ext uri="{BB962C8B-B14F-4D97-AF65-F5344CB8AC3E}">
        <p14:creationId xmlns:p14="http://schemas.microsoft.com/office/powerpoint/2010/main" val="45720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1537855"/>
            <a:ext cx="8640000" cy="3782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Чистий національний продукт (ЧНП) — ВНП за відраху</a:t>
            </a:r>
            <a:r>
              <a:rPr lang="uk-UA" sz="2000" dirty="0"/>
              <a:t>ванням тієї частини виробленого продукту, що необхідна для заміщення засобів виробництва (амортизаційні відрахування)</a:t>
            </a:r>
          </a:p>
          <a:p>
            <a:pPr marL="0" indent="0">
              <a:buNone/>
            </a:pPr>
            <a:r>
              <a:rPr lang="uk-UA" sz="2000" dirty="0"/>
              <a:t>Цей показник відбиває ринкову оцінку кінцевої продукції та послуг, що йде в споживання після заміни списаного устаткування.</a:t>
            </a:r>
          </a:p>
          <a:p>
            <a:pPr marL="0" indent="0">
              <a:buNone/>
            </a:pPr>
            <a:endParaRPr lang="uk-UA" sz="2000" dirty="0"/>
          </a:p>
          <a:p>
            <a:pPr marL="0" indent="0" algn="ctr">
              <a:buNone/>
            </a:pPr>
            <a:r>
              <a:rPr lang="uk-UA" sz="2000" dirty="0"/>
              <a:t>ЧНП = ВНП – А</a:t>
            </a:r>
          </a:p>
          <a:p>
            <a:pPr marL="0" indent="0">
              <a:buNone/>
            </a:pPr>
            <a:r>
              <a:rPr lang="uk-UA" i="1" dirty="0"/>
              <a:t>де А- амортизація, вартість зношеного капіталу </a:t>
            </a:r>
          </a:p>
        </p:txBody>
      </p:sp>
    </p:spTree>
    <p:extLst>
      <p:ext uri="{BB962C8B-B14F-4D97-AF65-F5344CB8AC3E}">
        <p14:creationId xmlns:p14="http://schemas.microsoft.com/office/powerpoint/2010/main" val="3207795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1003206"/>
            <a:ext cx="8640000" cy="1504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Чистий економічний добробут (ЧЕД) </a:t>
            </a:r>
            <a:r>
              <a:rPr lang="uk-UA" sz="2000" dirty="0"/>
              <a:t>— показник величини скоригованого валового національного продукту, отриманий вирахуванням з нього вартісної оцінки негативних факторів випуску й обліку незадекларованих і неринкових доходів. 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1208831" y="3306859"/>
            <a:ext cx="9774339" cy="1477331"/>
            <a:chOff x="781700" y="3306859"/>
            <a:chExt cx="9774339" cy="1477331"/>
          </a:xfrm>
        </p:grpSpPr>
        <p:sp>
          <p:nvSpPr>
            <p:cNvPr id="2" name="TextBox 1"/>
            <p:cNvSpPr txBox="1"/>
            <p:nvPr/>
          </p:nvSpPr>
          <p:spPr>
            <a:xfrm>
              <a:off x="781700" y="3814694"/>
              <a:ext cx="14670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ЧЕД </a:t>
              </a:r>
              <a:r>
                <a:rPr lang="uk-UA" sz="2400"/>
                <a:t>=</a:t>
              </a:r>
              <a:r>
                <a:rPr lang="uk-UA"/>
                <a:t> </a:t>
              </a:r>
              <a:r>
                <a:rPr lang="uk-UA" smtClean="0"/>
                <a:t>ВНП </a:t>
              </a:r>
              <a:r>
                <a:rPr lang="uk-UA" sz="2400" dirty="0"/>
                <a:t>-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231136" y="3306862"/>
              <a:ext cx="1357745" cy="1477328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Негативні екологічні наслідки у грошовому еквіваленті 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186364" y="3445361"/>
              <a:ext cx="2133602" cy="1200329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Поза ринкова діяльність домогосподарств у грошовому вимірі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917449" y="3306862"/>
              <a:ext cx="1517107" cy="1477328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Результати тіньової економіки у грошовому вимірі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032039" y="3306859"/>
              <a:ext cx="1524000" cy="1477328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Грошовий еквівалент вільного часу та якості відпочинку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447828" y="3814691"/>
              <a:ext cx="3417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400" dirty="0"/>
                <a:t>+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716742" y="3814692"/>
              <a:ext cx="3417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400" dirty="0"/>
                <a:t>+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565425" y="3814691"/>
              <a:ext cx="34176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400" dirty="0"/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7163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76000" y="924168"/>
                <a:ext cx="8640000" cy="5009665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uk-UA" sz="2000" b="1" dirty="0"/>
                  <a:t>Особистий доход (ОД) </a:t>
                </a:r>
                <a:r>
                  <a:rPr lang="uk-UA" sz="2000" dirty="0"/>
                  <a:t>— складається з первинних доходів (заробітної плати, ренти, прибутку, відсотка) та вторинних, які не зароблені, а отримані в результаті перерозподілу (трансфери).</a:t>
                </a:r>
                <a:br>
                  <a:rPr lang="uk-UA" sz="2000" dirty="0"/>
                </a:br>
                <a:r>
                  <a:rPr lang="uk-UA" sz="2000" dirty="0"/>
                  <a:t/>
                </a:r>
                <a:br>
                  <a:rPr lang="uk-UA" sz="2000" dirty="0"/>
                </a:br>
                <a:endParaRPr lang="uk-UA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000" b="0" i="1" smtClean="0">
                          <a:latin typeface="Cambria Math" panose="02040503050406030204" pitchFamily="18" charset="0"/>
                        </a:rPr>
                        <m:t>ОД=(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+%+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+ЗД)+</m:t>
                      </m:r>
                      <m:sSub>
                        <m:sSubPr>
                          <m:ctrlPr>
                            <a:rPr lang="uk-UA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uk-UA" sz="2000" b="0" i="1" smtClean="0">
                              <a:latin typeface="Cambria Math" panose="02040503050406030204" pitchFamily="18" charset="0"/>
                            </a:rPr>
                            <m:t>Т</m:t>
                          </m:r>
                        </m:e>
                        <m:sub>
                          <m:r>
                            <a:rPr lang="uk-UA" sz="2000" b="0" i="1" smtClean="0">
                              <a:latin typeface="Cambria Math" panose="02040503050406030204" pitchFamily="18" charset="0"/>
                            </a:rPr>
                            <m:t>р</m:t>
                          </m:r>
                        </m:sub>
                      </m:sSub>
                    </m:oMath>
                  </m:oMathPara>
                </a14:m>
                <a:endParaRPr lang="uk-UA" sz="2000" dirty="0"/>
              </a:p>
              <a:p>
                <a:pPr marL="0" indent="0">
                  <a:buNone/>
                </a:pPr>
                <a:r>
                  <a:rPr lang="ru-RU" i="1" dirty="0"/>
                  <a:t>де </a:t>
                </a:r>
                <a:r>
                  <a:rPr lang="en-US" i="1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uk-UA" i="1" dirty="0"/>
                  <a:t> – заробітна плата</a:t>
                </a:r>
                <a:r>
                  <a:rPr lang="ru-RU" i="1" dirty="0"/>
                  <a:t>;</a:t>
                </a:r>
                <a:br>
                  <a:rPr lang="ru-RU" i="1" dirty="0"/>
                </a:b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uk-UA" i="1" dirty="0"/>
                  <a:t>– рента як доход від передачі прав на використання власності (землі, надр тощо);</a:t>
                </a:r>
                <a:br>
                  <a:rPr lang="uk-UA" i="1" dirty="0"/>
                </a:br>
                <a:r>
                  <a:rPr lang="ru-RU" i="1" dirty="0"/>
                  <a:t>% – </a:t>
                </a:r>
                <a:r>
                  <a:rPr lang="uk-UA" i="1" dirty="0"/>
                  <a:t>чистий відсоток як доход від фінансових активів (позички, облігації, термінові внески тощо);</a:t>
                </a:r>
                <a:br>
                  <a:rPr lang="uk-UA" i="1" dirty="0"/>
                </a:b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uk-UA" i="1" dirty="0"/>
                  <a:t>– дивіденди як доход від участі в акціонованому капіталі; </a:t>
                </a:r>
                <a:br>
                  <a:rPr lang="uk-UA" i="1" dirty="0"/>
                </a:br>
                <a:r>
                  <a:rPr lang="uk-UA" i="1" dirty="0"/>
                  <a:t>ЗД – змішаний доход, тобто від індивідуальної діяльності</a:t>
                </a:r>
                <a:r>
                  <a:rPr lang="ru-RU" i="1" dirty="0"/>
                  <a:t>;</a:t>
                </a:r>
                <a:br>
                  <a:rPr lang="ru-RU" i="1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uk-UA" i="1">
                            <a:latin typeface="Cambria Math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Т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р</m:t>
                        </m:r>
                      </m:sub>
                    </m:sSub>
                    <m:r>
                      <a:rPr lang="uk-UA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uk-UA" i="1" dirty="0"/>
                  <a:t>трансферні платежі, перерозподіл національного доходу через державний бюджет і виплати у вигляді пенсій, стипендій, субсидій, допомог населенню.</a:t>
                </a:r>
              </a:p>
              <a:p>
                <a:endParaRPr lang="uk-UA" sz="2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76000" y="924168"/>
                <a:ext cx="8640000" cy="5009665"/>
              </a:xfrm>
              <a:blipFill>
                <a:blip r:embed="rId2"/>
                <a:stretch>
                  <a:fillRect l="-705" t="-73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645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76000" y="2191542"/>
                <a:ext cx="8640000" cy="247491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sz="2000" b="1" dirty="0"/>
                  <a:t>Безподатковий доход (БД) (доход кінцевого використання) </a:t>
                </a:r>
                <a:r>
                  <a:rPr lang="uk-UA" sz="2000" dirty="0"/>
                  <a:t>— це різниця між особистим доходом та особистими податками (ОП).</a:t>
                </a:r>
              </a:p>
              <a:p>
                <a:pPr marL="0" indent="0">
                  <a:buNone/>
                </a:pPr>
                <a:endParaRPr lang="uk-UA" sz="20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2000" b="0" i="1" smtClean="0">
                          <a:latin typeface="Cambria Math" panose="02040503050406030204" pitchFamily="18" charset="0"/>
                        </a:rPr>
                        <m:t>БД=ОД−ОП</m:t>
                      </m:r>
                    </m:oMath>
                  </m:oMathPara>
                </a14:m>
                <a:endParaRPr lang="uk-UA" sz="2000" b="0" dirty="0"/>
              </a:p>
              <a:p>
                <a:pPr marL="0" indent="0">
                  <a:buNone/>
                </a:pPr>
                <a:r>
                  <a:rPr lang="uk-UA" i="1" dirty="0"/>
                  <a:t>де ОД — особистий доход;</a:t>
                </a:r>
                <a:br>
                  <a:rPr lang="uk-UA" i="1" dirty="0"/>
                </a:br>
                <a:r>
                  <a:rPr lang="uk-UA" i="1" dirty="0"/>
                  <a:t>ОП — особисті податки — (особисті прибуткові податки на майно, на спадщину).</a:t>
                </a:r>
              </a:p>
              <a:p>
                <a:endParaRPr lang="uk-UA" sz="2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76000" y="2191542"/>
                <a:ext cx="8640000" cy="2474916"/>
              </a:xfrm>
              <a:blipFill>
                <a:blip r:embed="rId2"/>
                <a:stretch>
                  <a:fillRect l="-705" t="-148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479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851" y="290243"/>
            <a:ext cx="8640000" cy="3101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Валові інвестиції </a:t>
            </a:r>
            <a:r>
              <a:rPr lang="uk-UA" sz="2000" dirty="0"/>
              <a:t>— інвестиції містять у собі всі інвестиції, що йдуть на відшкодування устаткування, й ті, завдяки яким відбувається збільшення кількості устаткування.</a:t>
            </a:r>
          </a:p>
          <a:p>
            <a:pPr marL="0" indent="0">
              <a:buNone/>
            </a:pPr>
            <a:r>
              <a:rPr lang="uk-UA" sz="2000" b="1" dirty="0"/>
              <a:t>Чисті інвестиції </a:t>
            </a:r>
            <a:r>
              <a:rPr lang="uk-UA" sz="2000" dirty="0"/>
              <a:t>— інвестиції на покупку нового обладнання. Взаємозв’язок між основними макроекономічними показниками можна зобразити схематично</a:t>
            </a:r>
          </a:p>
          <a:p>
            <a:pPr marL="0" indent="0">
              <a:buNone/>
            </a:pPr>
            <a:endParaRPr lang="uk-UA" sz="20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3535773" y="2128994"/>
            <a:ext cx="7546323" cy="4213749"/>
            <a:chOff x="924598" y="581987"/>
            <a:chExt cx="8285156" cy="4586196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924598" y="581987"/>
              <a:ext cx="6908112" cy="1970110"/>
              <a:chOff x="924599" y="159026"/>
              <a:chExt cx="8999999" cy="1970110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924599" y="159026"/>
                <a:ext cx="8999999" cy="369332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uk-UA" dirty="0"/>
                  <a:t>ВНП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924599" y="958536"/>
                <a:ext cx="4427999" cy="369332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uk-UA" dirty="0"/>
                  <a:t>Амортизація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496599" y="952181"/>
                <a:ext cx="4427999" cy="369332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uk-UA" dirty="0"/>
                  <a:t>ЧНП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924599" y="1759804"/>
                <a:ext cx="4428000" cy="369332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uk-UA" dirty="0"/>
                  <a:t>Чисті податки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496598" y="1751842"/>
                <a:ext cx="4428000" cy="369332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uk-UA" dirty="0"/>
                  <a:t>Національний доход</a:t>
                </a:r>
              </a:p>
            </p:txBody>
          </p:sp>
          <p:cxnSp>
            <p:nvCxnSpPr>
              <p:cNvPr id="30" name="Прямая соединительная линия 29"/>
              <p:cNvCxnSpPr/>
              <p:nvPr/>
            </p:nvCxnSpPr>
            <p:spPr>
              <a:xfrm flipV="1">
                <a:off x="7710598" y="538485"/>
                <a:ext cx="0" cy="42480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7710598" y="1321513"/>
                <a:ext cx="0" cy="42480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>
                <a:stCxn id="28" idx="0"/>
              </p:cNvCxnSpPr>
              <p:nvPr/>
            </p:nvCxnSpPr>
            <p:spPr>
              <a:xfrm flipV="1">
                <a:off x="3138599" y="1533913"/>
                <a:ext cx="0" cy="225891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>
                <a:off x="3138599" y="1533913"/>
                <a:ext cx="4572000" cy="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Группа 5"/>
            <p:cNvGrpSpPr/>
            <p:nvPr/>
          </p:nvGrpSpPr>
          <p:grpSpPr>
            <a:xfrm>
              <a:off x="924598" y="2870201"/>
              <a:ext cx="8285156" cy="2297982"/>
              <a:chOff x="924598" y="2870201"/>
              <a:chExt cx="8285156" cy="2297982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924598" y="3165586"/>
                <a:ext cx="1564720" cy="923330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dirty="0"/>
                  <a:t>Внески на соціальне страхування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2673824" y="3166563"/>
                <a:ext cx="1297021" cy="923330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dirty="0"/>
                  <a:t>Податки на прибуток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155351" y="3165586"/>
                <a:ext cx="1567062" cy="923330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dirty="0"/>
                  <a:t>Нерозпо-</a:t>
                </a:r>
                <a:br>
                  <a:rPr lang="uk-UA" dirty="0"/>
                </a:br>
                <a:r>
                  <a:rPr lang="uk-UA" dirty="0"/>
                  <a:t>ділений прибуток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906919" y="3165586"/>
                <a:ext cx="1658209" cy="925200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uk-UA" dirty="0"/>
                  <a:t>Особистий доход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832710" y="2870201"/>
                <a:ext cx="1377044" cy="369332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uk-UA" dirty="0"/>
                  <a:t>Трансферти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120185" y="4521852"/>
                <a:ext cx="1367557" cy="646331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dirty="0"/>
                  <a:t>Особисті податки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045129" y="4520605"/>
                <a:ext cx="2037457" cy="646331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dirty="0"/>
                  <a:t>Безподатковий доход</a:t>
                </a:r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flipV="1">
                <a:off x="1706958" y="2951543"/>
                <a:ext cx="0" cy="21600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flipV="1">
                <a:off x="3329343" y="2952232"/>
                <a:ext cx="0" cy="21600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flipV="1">
                <a:off x="4926648" y="2949586"/>
                <a:ext cx="0" cy="21600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flipV="1">
                <a:off x="6724448" y="4085860"/>
                <a:ext cx="0" cy="21600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flipV="1">
                <a:off x="6214765" y="2951543"/>
                <a:ext cx="0" cy="21600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flipV="1">
                <a:off x="7255802" y="2949586"/>
                <a:ext cx="0" cy="21600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1706958" y="2943941"/>
                <a:ext cx="4524433" cy="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flipV="1">
                <a:off x="7255802" y="2961642"/>
                <a:ext cx="576908" cy="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flipV="1">
                <a:off x="5812276" y="4305856"/>
                <a:ext cx="0" cy="21600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5803963" y="4301860"/>
                <a:ext cx="2256031" cy="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flipV="1">
                <a:off x="8051681" y="4312921"/>
                <a:ext cx="0" cy="216000"/>
              </a:xfrm>
              <a:prstGeom prst="line">
                <a:avLst/>
              </a:prstGeom>
              <a:ln w="12700">
                <a:solidFill>
                  <a:srgbClr val="40404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extBox 1"/>
          <p:cNvSpPr txBox="1"/>
          <p:nvPr/>
        </p:nvSpPr>
        <p:spPr>
          <a:xfrm>
            <a:off x="3565575" y="6400781"/>
            <a:ext cx="725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i="1" u="sng" dirty="0"/>
              <a:t>Взаємозв’язок між основними макроекономічними показниками</a:t>
            </a:r>
          </a:p>
        </p:txBody>
      </p:sp>
    </p:spTree>
    <p:extLst>
      <p:ext uri="{BB962C8B-B14F-4D97-AF65-F5344CB8AC3E}">
        <p14:creationId xmlns:p14="http://schemas.microsoft.com/office/powerpoint/2010/main" val="396962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1484" y="103300"/>
            <a:ext cx="7729728" cy="691830"/>
          </a:xfrm>
        </p:spPr>
        <p:txBody>
          <a:bodyPr>
            <a:normAutofit fontScale="90000"/>
          </a:bodyPr>
          <a:lstStyle/>
          <a:p>
            <a:r>
              <a:rPr lang="uk-UA" b="1" i="1" dirty="0"/>
              <a:t>Основні поняття та терміни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9597" y="1093793"/>
            <a:ext cx="10872806" cy="5861192"/>
          </a:xfrm>
        </p:spPr>
        <p:txBody>
          <a:bodyPr numCol="2">
            <a:noAutofit/>
          </a:bodyPr>
          <a:lstStyle/>
          <a:p>
            <a:r>
              <a:rPr lang="uk-UA" sz="2000" i="1" dirty="0">
                <a:hlinkClick r:id="rId2" action="ppaction://hlinksldjump"/>
              </a:rPr>
              <a:t>Модель економічного кругообігу в умовах чистого ринку;</a:t>
            </a:r>
            <a:r>
              <a:rPr lang="uk-UA" sz="2000" i="1" dirty="0"/>
              <a:t> </a:t>
            </a:r>
          </a:p>
          <a:p>
            <a:r>
              <a:rPr lang="uk-UA" sz="2000" i="1" dirty="0">
                <a:hlinkClick r:id="rId3" action="ppaction://hlinksldjump"/>
              </a:rPr>
              <a:t>Модель економічного кругообігу в умовах змішаної економіки; </a:t>
            </a:r>
            <a:endParaRPr lang="uk-UA" sz="2000" i="1" dirty="0"/>
          </a:p>
          <a:p>
            <a:r>
              <a:rPr lang="uk-UA" sz="2000" i="1" dirty="0">
                <a:hlinkClick r:id="rId4" action="ppaction://hlinksldjump"/>
              </a:rPr>
              <a:t>Національне багатство (НБ);</a:t>
            </a:r>
            <a:endParaRPr lang="uk-UA" sz="2000" i="1" dirty="0"/>
          </a:p>
          <a:p>
            <a:r>
              <a:rPr lang="uk-UA" sz="2000" i="1" dirty="0">
                <a:hlinkClick r:id="rId5" action="ppaction://hlinksldjump"/>
              </a:rPr>
              <a:t>Валовий випуск (ВВ); </a:t>
            </a:r>
            <a:endParaRPr lang="uk-UA" sz="2000" i="1" dirty="0"/>
          </a:p>
          <a:p>
            <a:r>
              <a:rPr lang="uk-UA" sz="2000" i="1" u="sng" dirty="0"/>
              <a:t>Ринковий валовий випуск; </a:t>
            </a:r>
          </a:p>
          <a:p>
            <a:r>
              <a:rPr lang="uk-UA" sz="2000" i="1" u="sng" dirty="0"/>
              <a:t>Неринковий</a:t>
            </a:r>
            <a:r>
              <a:rPr lang="uk-UA" sz="2000" i="1" dirty="0"/>
              <a:t> </a:t>
            </a:r>
            <a:r>
              <a:rPr lang="uk-UA" sz="2000" i="1" u="sng" dirty="0"/>
              <a:t>валовий</a:t>
            </a:r>
            <a:r>
              <a:rPr lang="uk-UA" sz="2000" i="1" dirty="0"/>
              <a:t> </a:t>
            </a:r>
            <a:r>
              <a:rPr lang="uk-UA" sz="2000" i="1" u="sng" dirty="0"/>
              <a:t>випуск;</a:t>
            </a:r>
          </a:p>
          <a:p>
            <a:r>
              <a:rPr lang="uk-UA" sz="2000" i="1" dirty="0">
                <a:hlinkClick r:id="rId6" action="ppaction://hlinksldjump"/>
              </a:rPr>
              <a:t>Валовий національний продукт (ВНП); </a:t>
            </a:r>
            <a:endParaRPr lang="uk-UA" sz="2000" i="1" dirty="0"/>
          </a:p>
          <a:p>
            <a:r>
              <a:rPr lang="uk-UA" sz="2000" i="1" dirty="0">
                <a:hlinkClick r:id="rId7" action="ppaction://hlinksldjump"/>
              </a:rPr>
              <a:t>Чисті факторні доходи; </a:t>
            </a:r>
            <a:endParaRPr lang="uk-UA" sz="2000" i="1" dirty="0"/>
          </a:p>
          <a:p>
            <a:r>
              <a:rPr lang="uk-UA" sz="2000" i="1" dirty="0">
                <a:hlinkClick r:id="rId8" action="ppaction://hlinksldjump"/>
              </a:rPr>
              <a:t>Валовий внутрішній продукт (ВВП); </a:t>
            </a:r>
            <a:endParaRPr lang="uk-UA" sz="2000" i="1" dirty="0"/>
          </a:p>
          <a:p>
            <a:r>
              <a:rPr lang="uk-UA" sz="2000" i="1" dirty="0">
                <a:hlinkClick r:id="rId9" action="ppaction://hlinksldjump"/>
              </a:rPr>
              <a:t>Резиденти країни;</a:t>
            </a:r>
            <a:endParaRPr lang="uk-UA" sz="2000" i="1" dirty="0"/>
          </a:p>
          <a:p>
            <a:r>
              <a:rPr lang="uk-UA" sz="2000" i="1" dirty="0">
                <a:hlinkClick r:id="rId10" action="ppaction://hlinksldjump"/>
              </a:rPr>
              <a:t>Чистий національний продукт (ЧНП);</a:t>
            </a:r>
            <a:endParaRPr lang="uk-UA" sz="2000" i="1" dirty="0"/>
          </a:p>
          <a:p>
            <a:r>
              <a:rPr lang="uk-UA" sz="2000" i="1" dirty="0">
                <a:hlinkClick r:id="rId11" action="ppaction://hlinksldjump"/>
              </a:rPr>
              <a:t>Чистий економічний добробут (ЧЕД);</a:t>
            </a:r>
            <a:endParaRPr lang="uk-UA" sz="2000" i="1" dirty="0"/>
          </a:p>
          <a:p>
            <a:r>
              <a:rPr lang="uk-UA" sz="2000" i="1" u="sng" dirty="0"/>
              <a:t>Валовий національний доход (ВНД);</a:t>
            </a:r>
          </a:p>
          <a:p>
            <a:r>
              <a:rPr lang="uk-UA" sz="2000" i="1" u="sng" dirty="0"/>
              <a:t>Валовий наявний національний доход (ВННД); </a:t>
            </a:r>
          </a:p>
          <a:p>
            <a:r>
              <a:rPr lang="uk-UA" sz="2000" i="1" dirty="0">
                <a:hlinkClick r:id="rId12" action="ppaction://hlinksldjump"/>
              </a:rPr>
              <a:t>Особистий доход (ОД);</a:t>
            </a:r>
            <a:endParaRPr lang="uk-UA" sz="2000" i="1" dirty="0"/>
          </a:p>
          <a:p>
            <a:r>
              <a:rPr lang="uk-UA" sz="2000" i="1" dirty="0">
                <a:hlinkClick r:id="rId13" action="ppaction://hlinksldjump"/>
              </a:rPr>
              <a:t>Трансферні платежі; </a:t>
            </a:r>
            <a:endParaRPr lang="uk-UA" sz="2000" i="1" dirty="0"/>
          </a:p>
          <a:p>
            <a:r>
              <a:rPr lang="uk-UA" sz="2000" i="1" u="sng" dirty="0"/>
              <a:t>Валові інвестиції; </a:t>
            </a:r>
          </a:p>
          <a:p>
            <a:r>
              <a:rPr lang="uk-UA" sz="2000" i="1" u="sng" dirty="0"/>
              <a:t>Чисті інвестиції;</a:t>
            </a:r>
          </a:p>
          <a:p>
            <a:r>
              <a:rPr lang="uk-UA" sz="2000" i="1" dirty="0">
                <a:hlinkClick r:id="rId14" action="ppaction://hlinksldjump"/>
              </a:rPr>
              <a:t>Безподатковий доход (БД); </a:t>
            </a:r>
            <a:endParaRPr lang="uk-UA" sz="2000" i="1" dirty="0"/>
          </a:p>
          <a:p>
            <a:r>
              <a:rPr lang="uk-UA" sz="2000" i="1" u="sng" dirty="0"/>
              <a:t>Ендогенні величини; </a:t>
            </a:r>
          </a:p>
          <a:p>
            <a:r>
              <a:rPr lang="uk-UA" sz="2000" i="1" u="sng" dirty="0"/>
              <a:t>Екзогенні величини;</a:t>
            </a:r>
          </a:p>
          <a:p>
            <a:r>
              <a:rPr lang="uk-UA" sz="2000" i="1" dirty="0">
                <a:hlinkClick r:id="rId15" action="ppaction://hlinksldjump"/>
              </a:rPr>
              <a:t>Система національних рахунків (СНР); </a:t>
            </a:r>
            <a:endParaRPr lang="uk-UA" sz="2000" i="1" dirty="0"/>
          </a:p>
          <a:p>
            <a:r>
              <a:rPr lang="uk-UA" sz="2000" i="1" dirty="0">
                <a:hlinkClick r:id="rId16" action="ppaction://hlinksldjump"/>
              </a:rPr>
              <a:t>Додана вартість; </a:t>
            </a:r>
            <a:endParaRPr lang="uk-UA" sz="2000" i="1" dirty="0"/>
          </a:p>
          <a:p>
            <a:r>
              <a:rPr lang="uk-UA" sz="2000" i="1" dirty="0">
                <a:hlinkClick r:id="" action="ppaction://noaction"/>
              </a:rPr>
              <a:t>Баланс народного господарства (БНГ).</a:t>
            </a:r>
            <a:endParaRPr lang="uk-UA" sz="2000" i="1" dirty="0"/>
          </a:p>
          <a:p>
            <a:endParaRPr lang="uk-UA" sz="2000" dirty="0"/>
          </a:p>
        </p:txBody>
      </p:sp>
      <p:pic>
        <p:nvPicPr>
          <p:cNvPr id="4" name="Picture 6" descr="Варто знати — «Energodar NEWS» — это время наших новостей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4327" b="99038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15" y="109170"/>
            <a:ext cx="1777583" cy="1155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авая фигурная скобка 4"/>
          <p:cNvSpPr/>
          <p:nvPr/>
        </p:nvSpPr>
        <p:spPr>
          <a:xfrm>
            <a:off x="8229600" y="2878667"/>
            <a:ext cx="567267" cy="685800"/>
          </a:xfrm>
          <a:prstGeom prst="righ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8229600" y="2878667"/>
            <a:ext cx="397933" cy="6858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TextBox 7"/>
          <p:cNvSpPr txBox="1"/>
          <p:nvPr/>
        </p:nvSpPr>
        <p:spPr>
          <a:xfrm>
            <a:off x="8712199" y="2925234"/>
            <a:ext cx="880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19" action="ppaction://hlinksldjump"/>
              </a:rPr>
              <a:t>Общая ссылка</a:t>
            </a:r>
            <a:endParaRPr lang="uk-UA" dirty="0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3987801" y="3564467"/>
            <a:ext cx="414866" cy="65616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4461932" y="3564467"/>
            <a:ext cx="880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20" action="ppaction://hlinksldjump"/>
              </a:rPr>
              <a:t>Общая ссылка</a:t>
            </a:r>
            <a:endParaRPr lang="uk-UA" dirty="0"/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11235267" y="1041402"/>
            <a:ext cx="507999" cy="880534"/>
          </a:xfrm>
          <a:prstGeom prst="rightBrace">
            <a:avLst>
              <a:gd name="adj1" fmla="val 1166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11523131" y="1107701"/>
            <a:ext cx="668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6" action="ppaction://hlinksldjump"/>
              </a:rPr>
              <a:t>Общая ссылка</a:t>
            </a:r>
            <a:endParaRPr lang="uk-UA" dirty="0"/>
          </a:p>
        </p:txBody>
      </p:sp>
      <p:sp>
        <p:nvSpPr>
          <p:cNvPr id="13" name="Правая фигурная скобка 12"/>
          <p:cNvSpPr/>
          <p:nvPr/>
        </p:nvSpPr>
        <p:spPr>
          <a:xfrm>
            <a:off x="8513233" y="4191748"/>
            <a:ext cx="414866" cy="74431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8961964" y="4196665"/>
            <a:ext cx="880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" action="ppaction://noaction"/>
              </a:rPr>
              <a:t>Общая ссылка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740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Группа 117"/>
          <p:cNvGrpSpPr/>
          <p:nvPr/>
        </p:nvGrpSpPr>
        <p:grpSpPr>
          <a:xfrm>
            <a:off x="1385995" y="1200827"/>
            <a:ext cx="9420010" cy="3495878"/>
            <a:chOff x="1396613" y="2315252"/>
            <a:chExt cx="9420010" cy="3495878"/>
          </a:xfrm>
        </p:grpSpPr>
        <p:sp>
          <p:nvSpPr>
            <p:cNvPr id="4" name="TextBox 3"/>
            <p:cNvSpPr txBox="1"/>
            <p:nvPr/>
          </p:nvSpPr>
          <p:spPr>
            <a:xfrm>
              <a:off x="5314950" y="2475746"/>
              <a:ext cx="1562100" cy="646331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Ринок ресурсів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717587" y="3881120"/>
              <a:ext cx="2099036" cy="369332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/>
                <a:t>Домогосподарства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14950" y="5009495"/>
              <a:ext cx="1562100" cy="646331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Ринок продуктів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96613" y="3881120"/>
              <a:ext cx="2099036" cy="369332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Підприємства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49109" y="2320442"/>
              <a:ext cx="20770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Виробничі витрати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231948" y="2889350"/>
              <a:ext cx="9824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Ресурси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847641" y="4874032"/>
              <a:ext cx="20038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Товари та послуги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224032" y="2315252"/>
              <a:ext cx="1759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Грошові доходи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264999" y="4872479"/>
              <a:ext cx="20038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Товари та послуги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983667" y="5421770"/>
              <a:ext cx="1969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Споживчі витрати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16965" y="5441798"/>
              <a:ext cx="1759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Грошові доходи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26468" y="2889350"/>
              <a:ext cx="9824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Ресурси</a:t>
              </a:r>
            </a:p>
          </p:txBody>
        </p:sp>
        <p:cxnSp>
          <p:nvCxnSpPr>
            <p:cNvPr id="31" name="Прямая соединительная линия 30"/>
            <p:cNvCxnSpPr/>
            <p:nvPr/>
          </p:nvCxnSpPr>
          <p:spPr>
            <a:xfrm>
              <a:off x="6877051" y="2711878"/>
              <a:ext cx="3081095" cy="3946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/>
            <p:cNvCxnSpPr/>
            <p:nvPr/>
          </p:nvCxnSpPr>
          <p:spPr>
            <a:xfrm>
              <a:off x="9958146" y="2715824"/>
              <a:ext cx="5051" cy="1165296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H="1" flipV="1">
              <a:off x="2231136" y="2715824"/>
              <a:ext cx="4698" cy="1165297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/>
            <p:cNvCxnSpPr/>
            <p:nvPr/>
          </p:nvCxnSpPr>
          <p:spPr>
            <a:xfrm flipV="1">
              <a:off x="2231136" y="2709335"/>
              <a:ext cx="3083814" cy="6489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flipH="1">
              <a:off x="2642222" y="2901245"/>
              <a:ext cx="2672730" cy="821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 стрелкой 46"/>
            <p:cNvCxnSpPr/>
            <p:nvPr/>
          </p:nvCxnSpPr>
          <p:spPr>
            <a:xfrm>
              <a:off x="2642222" y="2909455"/>
              <a:ext cx="0" cy="971665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 flipV="1">
              <a:off x="9571014" y="2881140"/>
              <a:ext cx="0" cy="999981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 стрелкой 72"/>
            <p:cNvCxnSpPr/>
            <p:nvPr/>
          </p:nvCxnSpPr>
          <p:spPr>
            <a:xfrm flipH="1">
              <a:off x="6877050" y="2881140"/>
              <a:ext cx="2693964" cy="821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 flipH="1">
              <a:off x="6877050" y="5242222"/>
              <a:ext cx="2691510" cy="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я со стрелкой 95"/>
            <p:cNvCxnSpPr/>
            <p:nvPr/>
          </p:nvCxnSpPr>
          <p:spPr>
            <a:xfrm flipV="1">
              <a:off x="9568560" y="4250452"/>
              <a:ext cx="0" cy="992632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Прямая соединительная линия 97"/>
            <p:cNvCxnSpPr/>
            <p:nvPr/>
          </p:nvCxnSpPr>
          <p:spPr>
            <a:xfrm flipH="1" flipV="1">
              <a:off x="9958146" y="4265363"/>
              <a:ext cx="4698" cy="1165297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Прямая со стрелкой 105"/>
            <p:cNvCxnSpPr/>
            <p:nvPr/>
          </p:nvCxnSpPr>
          <p:spPr>
            <a:xfrm flipH="1">
              <a:off x="6864825" y="5422911"/>
              <a:ext cx="3093321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Прямая соединительная линия 107"/>
            <p:cNvCxnSpPr/>
            <p:nvPr/>
          </p:nvCxnSpPr>
          <p:spPr>
            <a:xfrm flipV="1">
              <a:off x="2642222" y="4254008"/>
              <a:ext cx="0" cy="988214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Прямая со стрелкой 109"/>
            <p:cNvCxnSpPr/>
            <p:nvPr/>
          </p:nvCxnSpPr>
          <p:spPr>
            <a:xfrm>
              <a:off x="2642222" y="5242222"/>
              <a:ext cx="2672728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Прямая соединительная линия 111"/>
            <p:cNvCxnSpPr/>
            <p:nvPr/>
          </p:nvCxnSpPr>
          <p:spPr>
            <a:xfrm>
              <a:off x="2238883" y="5427300"/>
              <a:ext cx="3081095" cy="3946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 стрелкой 113"/>
            <p:cNvCxnSpPr/>
            <p:nvPr/>
          </p:nvCxnSpPr>
          <p:spPr>
            <a:xfrm flipV="1">
              <a:off x="2231134" y="4265363"/>
              <a:ext cx="0" cy="1146439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66721" y="82282"/>
            <a:ext cx="7948904" cy="735603"/>
          </a:xfrm>
          <a:ln>
            <a:solidFill>
              <a:srgbClr val="404040"/>
            </a:solidFill>
          </a:ln>
        </p:spPr>
        <p:txBody>
          <a:bodyPr>
            <a:normAutofit fontScale="90000"/>
          </a:bodyPr>
          <a:lstStyle/>
          <a:p>
            <a:r>
              <a:rPr lang="uk-UA" b="1" i="1" dirty="0"/>
              <a:t>Моделі економічного кругообігу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2843090" y="4843795"/>
            <a:ext cx="650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i="1" u="sng" dirty="0"/>
              <a:t>Модель економічного кругообігу в умовах чистого ринку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285217" y="5529615"/>
            <a:ext cx="11600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u="sng" dirty="0"/>
              <a:t>Ринок продуктів </a:t>
            </a:r>
            <a:r>
              <a:rPr lang="uk-UA" i="1" dirty="0"/>
              <a:t>– це ринок, на якому домашні господарства купують вироблені підприємствами товари та послуги.</a:t>
            </a:r>
            <a:br>
              <a:rPr lang="uk-UA" i="1" dirty="0"/>
            </a:br>
            <a:r>
              <a:rPr lang="uk-UA" b="1" i="1" u="sng" dirty="0"/>
              <a:t>Ринок ресурсів </a:t>
            </a:r>
            <a:r>
              <a:rPr lang="uk-UA" i="1" dirty="0"/>
              <a:t>– це ринок, на якому підприємства купують у домашніх господарств робочу силу, капітал і природні ресурси.</a:t>
            </a:r>
          </a:p>
        </p:txBody>
      </p:sp>
    </p:spTree>
    <p:extLst>
      <p:ext uri="{BB962C8B-B14F-4D97-AF65-F5344CB8AC3E}">
        <p14:creationId xmlns:p14="http://schemas.microsoft.com/office/powerpoint/2010/main" val="266520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AB7934DE-F5D1-49E8-9382-2FE1FC4C06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170761"/>
              </p:ext>
            </p:extLst>
          </p:nvPr>
        </p:nvGraphicFramePr>
        <p:xfrm>
          <a:off x="3293732" y="304802"/>
          <a:ext cx="5604536" cy="5663371"/>
        </p:xfrm>
        <a:graphic>
          <a:graphicData uri="http://schemas.openxmlformats.org/drawingml/2006/table">
            <a:tbl>
              <a:tblPr/>
              <a:tblGrid>
                <a:gridCol w="800648">
                  <a:extLst>
                    <a:ext uri="{9D8B030D-6E8A-4147-A177-3AD203B41FA5}">
                      <a16:colId xmlns:a16="http://schemas.microsoft.com/office/drawing/2014/main" xmlns="" val="1770464367"/>
                    </a:ext>
                  </a:extLst>
                </a:gridCol>
                <a:gridCol w="800648">
                  <a:extLst>
                    <a:ext uri="{9D8B030D-6E8A-4147-A177-3AD203B41FA5}">
                      <a16:colId xmlns:a16="http://schemas.microsoft.com/office/drawing/2014/main" xmlns="" val="3877677083"/>
                    </a:ext>
                  </a:extLst>
                </a:gridCol>
                <a:gridCol w="800648">
                  <a:extLst>
                    <a:ext uri="{9D8B030D-6E8A-4147-A177-3AD203B41FA5}">
                      <a16:colId xmlns:a16="http://schemas.microsoft.com/office/drawing/2014/main" xmlns="" val="2273717409"/>
                    </a:ext>
                  </a:extLst>
                </a:gridCol>
                <a:gridCol w="800648">
                  <a:extLst>
                    <a:ext uri="{9D8B030D-6E8A-4147-A177-3AD203B41FA5}">
                      <a16:colId xmlns:a16="http://schemas.microsoft.com/office/drawing/2014/main" xmlns="" val="2277213404"/>
                    </a:ext>
                  </a:extLst>
                </a:gridCol>
                <a:gridCol w="800648">
                  <a:extLst>
                    <a:ext uri="{9D8B030D-6E8A-4147-A177-3AD203B41FA5}">
                      <a16:colId xmlns:a16="http://schemas.microsoft.com/office/drawing/2014/main" xmlns="" val="3998435705"/>
                    </a:ext>
                  </a:extLst>
                </a:gridCol>
                <a:gridCol w="800648">
                  <a:extLst>
                    <a:ext uri="{9D8B030D-6E8A-4147-A177-3AD203B41FA5}">
                      <a16:colId xmlns:a16="http://schemas.microsoft.com/office/drawing/2014/main" xmlns="" val="1205009053"/>
                    </a:ext>
                  </a:extLst>
                </a:gridCol>
                <a:gridCol w="800648">
                  <a:extLst>
                    <a:ext uri="{9D8B030D-6E8A-4147-A177-3AD203B41FA5}">
                      <a16:colId xmlns:a16="http://schemas.microsoft.com/office/drawing/2014/main" xmlns="" val="555041509"/>
                    </a:ext>
                  </a:extLst>
                </a:gridCol>
              </a:tblGrid>
              <a:tr h="656124">
                <a:tc gridSpan="7">
                  <a:txBody>
                    <a:bodyPr/>
                    <a:lstStyle/>
                    <a:p>
                      <a:r>
                        <a:rPr lang="ru-RU" sz="1300"/>
                        <a:t>Номи­нальный ВВП Украины с 2002 по 2020 гг.(значения ВВП в долларах — по данным Всемирного банка и МВФ, см. http://www.worldbank.org, http://www.imf.org)</a:t>
                      </a:r>
                    </a:p>
                  </a:txBody>
                  <a:tcPr marL="16572" marR="16572" marT="16572" marB="16572" anchor="ctr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99929165"/>
                  </a:ext>
                </a:extLst>
              </a:tr>
              <a:tr h="448927">
                <a:tc>
                  <a:txBody>
                    <a:bodyPr/>
                    <a:lstStyle/>
                    <a:p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/>
                      </a:r>
                      <a:br>
                        <a:rPr lang="uk-UA" sz="1300" b="1">
                          <a:effectLst/>
                          <a:latin typeface="verdana" panose="020B0604030504040204" pitchFamily="34" charset="0"/>
                        </a:rPr>
                      </a:br>
                      <a:endParaRPr lang="uk-UA" sz="1300" b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300" b="0">
                          <a:effectLst/>
                          <a:latin typeface="verdana" panose="020B0604030504040204" pitchFamily="34" charset="0"/>
                        </a:rPr>
                        <a:t>млн. грн.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/>
                      </a:r>
                      <a:br>
                        <a:rPr lang="uk-UA" sz="1300" b="1">
                          <a:effectLst/>
                          <a:latin typeface="verdana" panose="020B0604030504040204" pitchFamily="34" charset="0"/>
                        </a:rPr>
                      </a:br>
                      <a:endParaRPr lang="uk-UA" sz="1300" b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300" b="0">
                          <a:effectLst/>
                          <a:latin typeface="verdana" panose="020B0604030504040204" pitchFamily="34" charset="0"/>
                        </a:rPr>
                        <a:t>млн. долл. США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/>
                      </a:r>
                      <a:br>
                        <a:rPr lang="uk-UA" sz="1300" b="1">
                          <a:effectLst/>
                          <a:latin typeface="verdana" panose="020B0604030504040204" pitchFamily="34" charset="0"/>
                        </a:rPr>
                      </a:br>
                      <a:endParaRPr lang="uk-UA" sz="1300" b="1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6624188"/>
                  </a:ext>
                </a:extLst>
              </a:tr>
              <a:tr h="448927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2002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225810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uk-UA" sz="1300">
                          <a:effectLst/>
                          <a:latin typeface="arial" panose="020B0604020202020204" pitchFamily="34" charset="0"/>
                        </a:rPr>
                      </a:br>
                      <a:endParaRPr lang="uk-UA" sz="13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uk-UA" sz="1300">
                          <a:effectLst/>
                          <a:latin typeface="arial" panose="020B0604020202020204" pitchFamily="34" charset="0"/>
                        </a:rPr>
                      </a:br>
                      <a:endParaRPr lang="uk-UA" sz="13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42393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uk-UA" sz="1300">
                          <a:effectLst/>
                          <a:latin typeface="arial" panose="020B0604020202020204" pitchFamily="34" charset="0"/>
                        </a:rPr>
                      </a:br>
                      <a:endParaRPr lang="uk-UA" sz="13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uk-UA" sz="1300">
                          <a:effectLst/>
                          <a:latin typeface="arial" panose="020B0604020202020204" pitchFamily="34" charset="0"/>
                        </a:rPr>
                      </a:br>
                      <a:endParaRPr lang="uk-UA" sz="13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490364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2003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267344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41534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18.4%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50133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7740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18.3%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97681856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2004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345113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77769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29.1%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64883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14750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29.4%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2497483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2005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441452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96339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27.9%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86142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21259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32.8%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90134329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2006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544153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102701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23.3%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107753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21611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25.1%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5482234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2007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720731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176578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32.5%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142719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34966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32.5%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64047683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2008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948056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227325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31.5%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179992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37273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26.1%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3176529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2009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913345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-34711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-3.7%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117228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-62765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-34.9%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3828048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2010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1082569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169224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18.5%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136419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19192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16.4%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064880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2011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1316600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234031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21.6%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163160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26740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19.6%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9483289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2012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1408889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92289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7.0%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175781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12622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7.7%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35608100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2013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1454931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46042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3.3%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183310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7529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4.3%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3362990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2014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1566728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111797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7.7%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131805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-51505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-28.1%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8737931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2015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1979458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412730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26.3%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90615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-41190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-31.3%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0074675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2016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2383182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403724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20.4%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93270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2655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2.9%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7747507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2017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2982920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599738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25.2%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112154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18884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20.2%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29006043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2018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3558706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575786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19.3%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130832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18678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16.7%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8262032"/>
                  </a:ext>
                </a:extLst>
              </a:tr>
              <a:tr h="241729">
                <a:tc>
                  <a:txBody>
                    <a:bodyPr/>
                    <a:lstStyle/>
                    <a:p>
                      <a:pPr algn="ctr"/>
                      <a:r>
                        <a:rPr lang="uk-UA" sz="1300" b="1">
                          <a:effectLst/>
                          <a:latin typeface="verdana" panose="020B0604030504040204" pitchFamily="34" charset="0"/>
                        </a:rPr>
                        <a:t>2019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3974564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415858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11.7%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153781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>
                          <a:effectLst/>
                          <a:latin typeface="arial" panose="020B0604020202020204" pitchFamily="34" charset="0"/>
                        </a:rPr>
                        <a:t>22949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300" dirty="0">
                          <a:effectLst/>
                          <a:latin typeface="arial" panose="020B0604020202020204" pitchFamily="34" charset="0"/>
                        </a:rPr>
                        <a:t>17.5%</a:t>
                      </a:r>
                    </a:p>
                  </a:txBody>
                  <a:tcPr marL="16572" marR="16572" marT="16572" marB="16572" anchor="ctr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888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6823382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96421191-2203-4F27-9533-64248401D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uk-UA" alt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uk-UA" alt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10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7D1B28A-4829-453B-BCEA-2CB726060F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2562975"/>
              </p:ext>
            </p:extLst>
          </p:nvPr>
        </p:nvGraphicFramePr>
        <p:xfrm>
          <a:off x="1494504" y="53187"/>
          <a:ext cx="10087896" cy="10589781"/>
        </p:xfrm>
        <a:graphic>
          <a:graphicData uri="http://schemas.openxmlformats.org/drawingml/2006/table">
            <a:tbl>
              <a:tblPr/>
              <a:tblGrid>
                <a:gridCol w="953224">
                  <a:extLst>
                    <a:ext uri="{9D8B030D-6E8A-4147-A177-3AD203B41FA5}">
                      <a16:colId xmlns:a16="http://schemas.microsoft.com/office/drawing/2014/main" xmlns="" val="588961835"/>
                    </a:ext>
                  </a:extLst>
                </a:gridCol>
                <a:gridCol w="1402862">
                  <a:extLst>
                    <a:ext uri="{9D8B030D-6E8A-4147-A177-3AD203B41FA5}">
                      <a16:colId xmlns:a16="http://schemas.microsoft.com/office/drawing/2014/main" xmlns="" val="3920895603"/>
                    </a:ext>
                  </a:extLst>
                </a:gridCol>
                <a:gridCol w="1402862">
                  <a:extLst>
                    <a:ext uri="{9D8B030D-6E8A-4147-A177-3AD203B41FA5}">
                      <a16:colId xmlns:a16="http://schemas.microsoft.com/office/drawing/2014/main" xmlns="" val="1456509359"/>
                    </a:ext>
                  </a:extLst>
                </a:gridCol>
                <a:gridCol w="953224">
                  <a:extLst>
                    <a:ext uri="{9D8B030D-6E8A-4147-A177-3AD203B41FA5}">
                      <a16:colId xmlns:a16="http://schemas.microsoft.com/office/drawing/2014/main" xmlns="" val="240083790"/>
                    </a:ext>
                  </a:extLst>
                </a:gridCol>
                <a:gridCol w="953224">
                  <a:extLst>
                    <a:ext uri="{9D8B030D-6E8A-4147-A177-3AD203B41FA5}">
                      <a16:colId xmlns:a16="http://schemas.microsoft.com/office/drawing/2014/main" xmlns="" val="1759949596"/>
                    </a:ext>
                  </a:extLst>
                </a:gridCol>
                <a:gridCol w="953224">
                  <a:extLst>
                    <a:ext uri="{9D8B030D-6E8A-4147-A177-3AD203B41FA5}">
                      <a16:colId xmlns:a16="http://schemas.microsoft.com/office/drawing/2014/main" xmlns="" val="2744947753"/>
                    </a:ext>
                  </a:extLst>
                </a:gridCol>
                <a:gridCol w="953224">
                  <a:extLst>
                    <a:ext uri="{9D8B030D-6E8A-4147-A177-3AD203B41FA5}">
                      <a16:colId xmlns:a16="http://schemas.microsoft.com/office/drawing/2014/main" xmlns="" val="721784971"/>
                    </a:ext>
                  </a:extLst>
                </a:gridCol>
                <a:gridCol w="953224">
                  <a:extLst>
                    <a:ext uri="{9D8B030D-6E8A-4147-A177-3AD203B41FA5}">
                      <a16:colId xmlns:a16="http://schemas.microsoft.com/office/drawing/2014/main" xmlns="" val="444670728"/>
                    </a:ext>
                  </a:extLst>
                </a:gridCol>
                <a:gridCol w="1562828">
                  <a:extLst>
                    <a:ext uri="{9D8B030D-6E8A-4147-A177-3AD203B41FA5}">
                      <a16:colId xmlns:a16="http://schemas.microsoft.com/office/drawing/2014/main" xmlns="" val="2549780299"/>
                    </a:ext>
                  </a:extLst>
                </a:gridCol>
              </a:tblGrid>
              <a:tr h="108023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uk-UA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Валовий внутрішній продукт /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Gross domestic product</a:t>
                      </a:r>
                    </a:p>
                  </a:txBody>
                  <a:tcPr marL="3600" marR="3600" marT="36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2039744"/>
                  </a:ext>
                </a:extLst>
              </a:tr>
              <a:tr h="109694">
                <a:tc>
                  <a:txBody>
                    <a:bodyPr/>
                    <a:lstStyle/>
                    <a:p>
                      <a:pPr algn="ctr" fontAlgn="ctr"/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64228402"/>
                  </a:ext>
                </a:extLst>
              </a:tr>
              <a:tr h="23266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Рік/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Year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 фактичних цінах / </a:t>
                      </a:r>
                      <a:b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At current prices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 цінах попереднього року / At prices of the previous year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Індекси фізичного обсягу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Volume indices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Індекси-дефлятори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Deflators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93710186"/>
                  </a:ext>
                </a:extLst>
              </a:tr>
              <a:tr h="56504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валовий внутрішній продукт /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gross domestic product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валовий внутрішній продукт у розрахунку на одну особу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gross domestic product per capita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валовий внутрішній продукт /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gross domestic product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валовий внутрішній продукт у розрахунку на одну особу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gross domestic product per capita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валовий внутрішній продукт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gross domestic product 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валовий внутрішній продукт у розрахунку на одну особу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gross domestic product per capita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валовий внутрішній продукт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gross domestic product 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валовий внутрішній продукт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gross domestic product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74195406"/>
                  </a:ext>
                </a:extLst>
              </a:tr>
              <a:tr h="198141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методологією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СНР 1993 / According to the SNA 1993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7170295"/>
                  </a:ext>
                </a:extLst>
              </a:tr>
              <a:tr h="35315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млрд.крб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billion KRB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тис.крб / </a:t>
                      </a:r>
                      <a:b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th. KRB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млрд.крб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billion KRB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тис.крб</a:t>
                      </a:r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</a:t>
                      </a:r>
                      <a:b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th.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KRB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відсотків до попереднього року / percent of the previous year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відсотків до 1990 р. / percent of 1990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відсотків до попереднього року / percent of the previous year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2915203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…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…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1880504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196,2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94081563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5033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1866,0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36771926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148273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2842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4317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85,7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70,6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3435,4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1062797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1203769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23184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114268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77,4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54,4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1053,5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89283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5451642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105793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1057504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88,5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515,5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16672031"/>
                  </a:ext>
                </a:extLst>
              </a:tr>
              <a:tr h="353151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млн.грн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mln. UAH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грн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UAH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млн.грн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mln. UAH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грн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UAH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відсотків до попереднього року / percent of the previous year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відсотків до 1990 р. / percent of 1990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відсотків до попереднього року / percent of the previous year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63979171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81519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1595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49041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43,0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166,2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87501275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93365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1842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79083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97,0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41,7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32980503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102593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2040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91550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112,1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9389675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1999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130442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2614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102428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127,3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60775044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170070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3436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138126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106,7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123,1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47315161"/>
                  </a:ext>
                </a:extLst>
              </a:tr>
              <a:tr h="109062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 методологією СНР 2008</a:t>
                      </a:r>
                      <a:r>
                        <a:rPr lang="en-US" sz="11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  <a:r>
                        <a:rPr lang="en-US" sz="11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According to the SNA 2008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66276123"/>
                  </a:ext>
                </a:extLst>
              </a:tr>
              <a:tr h="353151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млн.грн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mln. UAH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грн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UAH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млн.грн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mln. UAH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грн /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UAH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відсотків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попереднього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року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percent of the previous year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відсотків до 2016 р.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 percent of 2016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відсотків до попереднього року / percent of the previous year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6778283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176128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3582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16121914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211175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4340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191684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3939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110,0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81,4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24897194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234138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4855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222451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4612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106,3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85,7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00800276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277355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5801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256420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5363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109,5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110,5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50506616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357544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7535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310070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6534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111,8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112,6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9808220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457325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9709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368525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7823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124,1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27300270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565018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12076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491951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10515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116,4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8554404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751106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16150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611439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13147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125,9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122,8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62065202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990819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21419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767957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16602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128,7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129,0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20681870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2009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947042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20564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840844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18258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112,6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7926052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1120585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24429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985795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21491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104,5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113,7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113,7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7961738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1349178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29519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1181604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25852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119,9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4955531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1459096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32002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1351233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29637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122620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1522657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33473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1459759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32090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4280619"/>
                  </a:ext>
                </a:extLst>
              </a:tr>
              <a:tr h="109062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методологією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СНР 2008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/ According to the SNA 2008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8810164"/>
                  </a:ext>
                </a:extLst>
              </a:tr>
              <a:tr h="232664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(без урахування тимчасово окупованої території Автономної Республіки Крим, </a:t>
                      </a:r>
                      <a:r>
                        <a:rPr lang="uk-UA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м.Севастополя</a:t>
                      </a:r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та з 2014 року – також без частини тимчасово окупованих територій у Донецькій та Луганській областях)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2468209"/>
                  </a:ext>
                </a:extLst>
              </a:tr>
              <a:tr h="0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2096094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1079346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24798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949619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21817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104,5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109,5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113,7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82489587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1299991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29980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1138338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26252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76341116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1404669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32480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1303094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30132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80216257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1465198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33965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1404293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32553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104,3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15359590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1586915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36904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1369190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31841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93,4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93,7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34525913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1988544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46413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1431826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33419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90,2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97,6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138,9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898285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2016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2385367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55899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2037084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47738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102,4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117,1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61343061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2017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2983882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70233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2444191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57530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102,5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102,9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102,5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122,1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89207585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2018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3560596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84235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3085492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72995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103,4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103,9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106,0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115,4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05421999"/>
                  </a:ext>
                </a:extLst>
              </a:tr>
              <a:tr h="10802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3600" marR="3600" marT="36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3978400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94661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3675300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87449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103,2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103,8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109,4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108,2</a:t>
                      </a:r>
                    </a:p>
                  </a:txBody>
                  <a:tcPr marL="3600" marR="3600" marT="36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2255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300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Группа 71"/>
          <p:cNvGrpSpPr/>
          <p:nvPr/>
        </p:nvGrpSpPr>
        <p:grpSpPr>
          <a:xfrm>
            <a:off x="1391856" y="381128"/>
            <a:ext cx="9408287" cy="3565515"/>
            <a:chOff x="1385995" y="1200827"/>
            <a:chExt cx="9408287" cy="3495878"/>
          </a:xfrm>
        </p:grpSpPr>
        <p:sp>
          <p:nvSpPr>
            <p:cNvPr id="34" name="TextBox 33"/>
            <p:cNvSpPr txBox="1"/>
            <p:nvPr/>
          </p:nvSpPr>
          <p:spPr>
            <a:xfrm>
              <a:off x="6224300" y="3336658"/>
              <a:ext cx="1441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Тов. послуги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871710" y="2504535"/>
              <a:ext cx="1441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Тов. послуги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868459" y="2148922"/>
              <a:ext cx="1007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Витрати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237828" y="2145201"/>
              <a:ext cx="9824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Ресурси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043194" y="2996167"/>
              <a:ext cx="10340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Податки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093504" y="3030987"/>
              <a:ext cx="10340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Податки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926252" y="3325770"/>
              <a:ext cx="1007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Витрати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839341" y="2477866"/>
              <a:ext cx="1441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Тов. послуги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304332" y="1361321"/>
              <a:ext cx="1562100" cy="646331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Ринок ресурсів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695246" y="2766695"/>
              <a:ext cx="2099036" cy="369332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/>
                <a:t>Домогосподарства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304332" y="3895070"/>
              <a:ext cx="1562100" cy="646331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Ринок продуктів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85995" y="2766695"/>
              <a:ext cx="2099036" cy="369332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/>
                <a:t>Підприємства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38491" y="1206017"/>
              <a:ext cx="20770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Виробничі витрати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221330" y="1774925"/>
              <a:ext cx="9824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Ресурси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837023" y="3759607"/>
              <a:ext cx="20038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Товари та послуги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213414" y="1200827"/>
              <a:ext cx="1759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Грошові доходи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254381" y="3758054"/>
              <a:ext cx="20038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Товари та послуги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973049" y="4307345"/>
              <a:ext cx="1969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Споживчі витрати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06347" y="4327373"/>
              <a:ext cx="1759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Грошові доходи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15850" y="1774925"/>
              <a:ext cx="9824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Ресурси</a:t>
              </a:r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>
              <a:off x="6866433" y="1597453"/>
              <a:ext cx="3081095" cy="3946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9947528" y="1601399"/>
              <a:ext cx="5051" cy="1165296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flipH="1" flipV="1">
              <a:off x="2220518" y="1601399"/>
              <a:ext cx="4698" cy="1165297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V="1">
              <a:off x="2220518" y="1594910"/>
              <a:ext cx="3083814" cy="6489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2631604" y="1786820"/>
              <a:ext cx="2672730" cy="821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2631604" y="1795030"/>
              <a:ext cx="0" cy="971665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flipV="1">
              <a:off x="9560396" y="1766715"/>
              <a:ext cx="0" cy="999981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 flipH="1">
              <a:off x="6866432" y="1766715"/>
              <a:ext cx="2693964" cy="821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H="1">
              <a:off x="6866432" y="4127797"/>
              <a:ext cx="2691510" cy="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flipV="1">
              <a:off x="9557942" y="3136027"/>
              <a:ext cx="0" cy="992632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 flipV="1">
              <a:off x="9947528" y="3150938"/>
              <a:ext cx="4698" cy="1165297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 flipH="1">
              <a:off x="6854207" y="4308486"/>
              <a:ext cx="3093321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2631604" y="3139583"/>
              <a:ext cx="0" cy="988214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>
              <a:off x="2631604" y="4127797"/>
              <a:ext cx="2672728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2228265" y="4312875"/>
              <a:ext cx="3081095" cy="3946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/>
            <p:cNvCxnSpPr/>
            <p:nvPr/>
          </p:nvCxnSpPr>
          <p:spPr>
            <a:xfrm flipV="1">
              <a:off x="2220516" y="3150938"/>
              <a:ext cx="0" cy="1146439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Группа 69"/>
            <p:cNvGrpSpPr/>
            <p:nvPr/>
          </p:nvGrpSpPr>
          <p:grpSpPr>
            <a:xfrm>
              <a:off x="3485031" y="2007652"/>
              <a:ext cx="5209801" cy="1889060"/>
              <a:chOff x="3485031" y="2007652"/>
              <a:chExt cx="5209801" cy="1889060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5745449" y="2766695"/>
                <a:ext cx="679866" cy="369332"/>
              </a:xfrm>
              <a:prstGeom prst="rect">
                <a:avLst/>
              </a:prstGeom>
              <a:noFill/>
              <a:ln>
                <a:solidFill>
                  <a:srgbClr val="404040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uk-UA" dirty="0"/>
                  <a:t>Уряд</a:t>
                </a:r>
              </a:p>
            </p:txBody>
          </p:sp>
          <p:cxnSp>
            <p:nvCxnSpPr>
              <p:cNvPr id="43" name="Прямая со стрелкой 42"/>
              <p:cNvCxnSpPr/>
              <p:nvPr/>
            </p:nvCxnSpPr>
            <p:spPr>
              <a:xfrm flipV="1">
                <a:off x="5959366" y="2012137"/>
                <a:ext cx="0" cy="750936"/>
              </a:xfrm>
              <a:prstGeom prst="straightConnector1">
                <a:avLst/>
              </a:prstGeom>
              <a:ln w="12700">
                <a:solidFill>
                  <a:srgbClr val="40404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 стрелкой 46"/>
              <p:cNvCxnSpPr/>
              <p:nvPr/>
            </p:nvCxnSpPr>
            <p:spPr>
              <a:xfrm flipH="1">
                <a:off x="6201852" y="2007652"/>
                <a:ext cx="4234" cy="755421"/>
              </a:xfrm>
              <a:prstGeom prst="straightConnector1">
                <a:avLst/>
              </a:prstGeom>
              <a:ln w="12700">
                <a:solidFill>
                  <a:srgbClr val="40404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 стрелкой 47"/>
              <p:cNvCxnSpPr/>
              <p:nvPr/>
            </p:nvCxnSpPr>
            <p:spPr>
              <a:xfrm flipV="1">
                <a:off x="6201852" y="3135305"/>
                <a:ext cx="0" cy="750936"/>
              </a:xfrm>
              <a:prstGeom prst="straightConnector1">
                <a:avLst/>
              </a:prstGeom>
              <a:ln w="12700">
                <a:solidFill>
                  <a:srgbClr val="40404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 стрелкой 48"/>
              <p:cNvCxnSpPr/>
              <p:nvPr/>
            </p:nvCxnSpPr>
            <p:spPr>
              <a:xfrm flipH="1">
                <a:off x="5955132" y="3141291"/>
                <a:ext cx="4234" cy="755421"/>
              </a:xfrm>
              <a:prstGeom prst="straightConnector1">
                <a:avLst/>
              </a:prstGeom>
              <a:ln w="12700">
                <a:solidFill>
                  <a:srgbClr val="40404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 стрелкой 50"/>
              <p:cNvCxnSpPr/>
              <p:nvPr/>
            </p:nvCxnSpPr>
            <p:spPr>
              <a:xfrm>
                <a:off x="3485031" y="3016736"/>
                <a:ext cx="2260418" cy="7816"/>
              </a:xfrm>
              <a:prstGeom prst="straightConnector1">
                <a:avLst/>
              </a:prstGeom>
              <a:ln w="12700">
                <a:solidFill>
                  <a:srgbClr val="40404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 стрелкой 51"/>
              <p:cNvCxnSpPr/>
              <p:nvPr/>
            </p:nvCxnSpPr>
            <p:spPr>
              <a:xfrm>
                <a:off x="6434414" y="2887708"/>
                <a:ext cx="2260418" cy="7816"/>
              </a:xfrm>
              <a:prstGeom prst="straightConnector1">
                <a:avLst/>
              </a:prstGeom>
              <a:ln w="12700">
                <a:solidFill>
                  <a:srgbClr val="40404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 стрелкой 59"/>
              <p:cNvCxnSpPr/>
              <p:nvPr/>
            </p:nvCxnSpPr>
            <p:spPr>
              <a:xfrm flipH="1" flipV="1">
                <a:off x="3486593" y="2881824"/>
                <a:ext cx="2255318" cy="1363"/>
              </a:xfrm>
              <a:prstGeom prst="straightConnector1">
                <a:avLst/>
              </a:prstGeom>
              <a:ln w="12700">
                <a:solidFill>
                  <a:srgbClr val="40404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 стрелкой 68"/>
              <p:cNvCxnSpPr/>
              <p:nvPr/>
            </p:nvCxnSpPr>
            <p:spPr>
              <a:xfrm flipH="1" flipV="1">
                <a:off x="6439514" y="3029624"/>
                <a:ext cx="2255318" cy="1363"/>
              </a:xfrm>
              <a:prstGeom prst="straightConnector1">
                <a:avLst/>
              </a:prstGeom>
              <a:ln w="12700">
                <a:solidFill>
                  <a:srgbClr val="40404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3" name="TextBox 72"/>
          <p:cNvSpPr txBox="1"/>
          <p:nvPr/>
        </p:nvSpPr>
        <p:spPr>
          <a:xfrm>
            <a:off x="2788769" y="4185900"/>
            <a:ext cx="69098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i="1" u="sng" dirty="0"/>
              <a:t>Модель економічного кругообігу в умовах змішаної економіки</a:t>
            </a:r>
          </a:p>
        </p:txBody>
      </p:sp>
      <p:sp>
        <p:nvSpPr>
          <p:cNvPr id="50" name="Объект 2"/>
          <p:cNvSpPr>
            <a:spLocks noGrp="1"/>
          </p:cNvSpPr>
          <p:nvPr>
            <p:ph idx="1"/>
          </p:nvPr>
        </p:nvSpPr>
        <p:spPr>
          <a:xfrm>
            <a:off x="142309" y="4825266"/>
            <a:ext cx="10848975" cy="2037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b="1" i="1" dirty="0"/>
              <a:t>В моделі економічного кругообігу уряд виконує три функції:</a:t>
            </a:r>
          </a:p>
          <a:p>
            <a:pPr marL="342900" indent="-342900">
              <a:buAutoNum type="arabicPeriod"/>
            </a:pPr>
            <a:r>
              <a:rPr lang="uk-UA" sz="1600" dirty="0"/>
              <a:t>Здійснює на відповідних ринках державні закупки ресурсів та продуктів і внаслідок цього несе відповідні витрати, які впливають на сукупні витрати економіки. </a:t>
            </a:r>
          </a:p>
          <a:p>
            <a:pPr marL="342900" indent="-342900">
              <a:buAutoNum type="arabicPeriod"/>
            </a:pPr>
            <a:r>
              <a:rPr lang="uk-UA" sz="1600" dirty="0"/>
              <a:t>2.Надає домогосподарствам і підприємствам колективні (суспільні) блага, пов’язані із утриманням бюджетної сфери.</a:t>
            </a:r>
          </a:p>
          <a:p>
            <a:pPr marL="342900" indent="-342900">
              <a:buAutoNum type="arabicPeriod"/>
            </a:pPr>
            <a:r>
              <a:rPr lang="uk-UA" sz="1600" dirty="0"/>
              <a:t>3.Для здійснення своїх витрат уряд формує державні доходи за рахунок збирання податків, а також надає допомогу (трансфертні платежі, пенсії тощо).</a:t>
            </a:r>
          </a:p>
          <a:p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966194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Группа 151"/>
          <p:cNvGrpSpPr/>
          <p:nvPr/>
        </p:nvGrpSpPr>
        <p:grpSpPr>
          <a:xfrm>
            <a:off x="3333749" y="295456"/>
            <a:ext cx="8786177" cy="5244555"/>
            <a:chOff x="198547" y="19161"/>
            <a:chExt cx="9046024" cy="5244555"/>
          </a:xfrm>
        </p:grpSpPr>
        <p:sp>
          <p:nvSpPr>
            <p:cNvPr id="4" name="TextBox 3"/>
            <p:cNvSpPr txBox="1"/>
            <p:nvPr/>
          </p:nvSpPr>
          <p:spPr>
            <a:xfrm>
              <a:off x="3672041" y="305130"/>
              <a:ext cx="2098800" cy="369332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/>
                <a:t>Ринок ресурсів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98547" y="1495697"/>
              <a:ext cx="2098800" cy="369332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/>
                <a:t>Підприємства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271441" y="1493911"/>
              <a:ext cx="900000" cy="369332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/>
                <a:t>Уряд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45535" y="1493911"/>
              <a:ext cx="2099036" cy="369332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uk-UA" dirty="0"/>
                <a:t>Домогосподарства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145535" y="2813873"/>
              <a:ext cx="2098800" cy="369332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/>
                <a:t>Фінансовий ринок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72041" y="3718755"/>
              <a:ext cx="2098800" cy="369332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/>
                <a:t>Ринок продуктів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821441" y="4581441"/>
              <a:ext cx="1800000" cy="369332"/>
            </a:xfrm>
            <a:prstGeom prst="rect">
              <a:avLst/>
            </a:prstGeom>
            <a:noFill/>
            <a:ln>
              <a:solidFill>
                <a:srgbClr val="40404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uk-UA" dirty="0"/>
                <a:t>Закордон</a:t>
              </a: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913396" y="412157"/>
              <a:ext cx="0" cy="108000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913396" y="412157"/>
              <a:ext cx="2758645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/>
            <p:nvPr/>
          </p:nvCxnSpPr>
          <p:spPr>
            <a:xfrm>
              <a:off x="1577869" y="565056"/>
              <a:ext cx="0" cy="927101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>
              <a:off x="1577869" y="568205"/>
              <a:ext cx="2093561" cy="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7860384" y="569430"/>
              <a:ext cx="0" cy="92880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/>
            <p:cNvCxnSpPr/>
            <p:nvPr/>
          </p:nvCxnSpPr>
          <p:spPr>
            <a:xfrm flipH="1">
              <a:off x="5766669" y="576925"/>
              <a:ext cx="2093715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flipV="1">
              <a:off x="5771886" y="415123"/>
              <a:ext cx="2757600" cy="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>
              <a:off x="8529486" y="409898"/>
              <a:ext cx="0" cy="1082259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>
              <a:off x="1577869" y="1879150"/>
              <a:ext cx="0" cy="194400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/>
            <p:nvPr/>
          </p:nvCxnSpPr>
          <p:spPr>
            <a:xfrm flipV="1">
              <a:off x="1577869" y="3820910"/>
              <a:ext cx="2079870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 flipH="1">
              <a:off x="913396" y="3976570"/>
              <a:ext cx="2758645" cy="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 стрелкой 59"/>
            <p:cNvCxnSpPr/>
            <p:nvPr/>
          </p:nvCxnSpPr>
          <p:spPr>
            <a:xfrm flipV="1">
              <a:off x="909178" y="1863474"/>
              <a:ext cx="0" cy="211680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flipH="1">
              <a:off x="8529486" y="3191169"/>
              <a:ext cx="0" cy="79200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 стрелкой 64"/>
            <p:cNvCxnSpPr/>
            <p:nvPr/>
          </p:nvCxnSpPr>
          <p:spPr>
            <a:xfrm flipH="1">
              <a:off x="5768236" y="3975205"/>
              <a:ext cx="2761250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>
              <a:off x="8097407" y="3189467"/>
              <a:ext cx="0" cy="64800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>
              <a:off x="5777104" y="3834528"/>
              <a:ext cx="2327279" cy="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 стрелкой 70"/>
            <p:cNvCxnSpPr/>
            <p:nvPr/>
          </p:nvCxnSpPr>
          <p:spPr>
            <a:xfrm>
              <a:off x="4811992" y="674462"/>
              <a:ext cx="0" cy="817695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 стрелкой 71"/>
            <p:cNvCxnSpPr/>
            <p:nvPr/>
          </p:nvCxnSpPr>
          <p:spPr>
            <a:xfrm rot="10800000">
              <a:off x="4636297" y="670111"/>
              <a:ext cx="0" cy="817695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 стрелкой 75"/>
            <p:cNvCxnSpPr/>
            <p:nvPr/>
          </p:nvCxnSpPr>
          <p:spPr>
            <a:xfrm>
              <a:off x="5171441" y="1602377"/>
              <a:ext cx="1974094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 стрелкой 76"/>
            <p:cNvCxnSpPr/>
            <p:nvPr/>
          </p:nvCxnSpPr>
          <p:spPr>
            <a:xfrm rot="10800000">
              <a:off x="5171441" y="1759584"/>
              <a:ext cx="1974094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 стрелкой 77"/>
            <p:cNvCxnSpPr/>
            <p:nvPr/>
          </p:nvCxnSpPr>
          <p:spPr>
            <a:xfrm>
              <a:off x="2298874" y="1759583"/>
              <a:ext cx="1974094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 стрелкой 78"/>
            <p:cNvCxnSpPr/>
            <p:nvPr/>
          </p:nvCxnSpPr>
          <p:spPr>
            <a:xfrm rot="10800000">
              <a:off x="2290242" y="1602377"/>
              <a:ext cx="1974094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 стрелкой 80"/>
            <p:cNvCxnSpPr/>
            <p:nvPr/>
          </p:nvCxnSpPr>
          <p:spPr>
            <a:xfrm>
              <a:off x="4636297" y="1864755"/>
              <a:ext cx="0" cy="185400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 стрелкой 81"/>
            <p:cNvCxnSpPr/>
            <p:nvPr/>
          </p:nvCxnSpPr>
          <p:spPr>
            <a:xfrm rot="10800000">
              <a:off x="4811992" y="1856794"/>
              <a:ext cx="0" cy="185400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 стрелкой 83"/>
            <p:cNvCxnSpPr/>
            <p:nvPr/>
          </p:nvCxnSpPr>
          <p:spPr>
            <a:xfrm flipH="1">
              <a:off x="7607394" y="1866525"/>
              <a:ext cx="0" cy="93600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 стрелкой 85"/>
            <p:cNvCxnSpPr/>
            <p:nvPr/>
          </p:nvCxnSpPr>
          <p:spPr>
            <a:xfrm flipV="1">
              <a:off x="7339263" y="1866525"/>
              <a:ext cx="0" cy="93600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 flipH="1" flipV="1">
              <a:off x="1939828" y="3089503"/>
              <a:ext cx="5204709" cy="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 стрелкой 89"/>
            <p:cNvCxnSpPr/>
            <p:nvPr/>
          </p:nvCxnSpPr>
          <p:spPr>
            <a:xfrm flipV="1">
              <a:off x="1939828" y="1879150"/>
              <a:ext cx="0" cy="1210353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единительная линия 91"/>
            <p:cNvCxnSpPr/>
            <p:nvPr/>
          </p:nvCxnSpPr>
          <p:spPr>
            <a:xfrm>
              <a:off x="2163783" y="1879150"/>
              <a:ext cx="0" cy="1014069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я со стрелкой 95"/>
            <p:cNvCxnSpPr/>
            <p:nvPr/>
          </p:nvCxnSpPr>
          <p:spPr>
            <a:xfrm>
              <a:off x="2176850" y="2900361"/>
              <a:ext cx="4968685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я со стрелкой 96"/>
            <p:cNvCxnSpPr/>
            <p:nvPr/>
          </p:nvCxnSpPr>
          <p:spPr>
            <a:xfrm flipH="1">
              <a:off x="5045202" y="1863938"/>
              <a:ext cx="0" cy="102600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 стрелкой 98"/>
            <p:cNvCxnSpPr/>
            <p:nvPr/>
          </p:nvCxnSpPr>
          <p:spPr>
            <a:xfrm rot="10800000" flipH="1">
              <a:off x="5118163" y="1860996"/>
              <a:ext cx="0" cy="102600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Прямая со стрелкой 100"/>
            <p:cNvCxnSpPr/>
            <p:nvPr/>
          </p:nvCxnSpPr>
          <p:spPr>
            <a:xfrm flipV="1">
              <a:off x="4811992" y="4088087"/>
              <a:ext cx="0" cy="493354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 стрелкой 102"/>
            <p:cNvCxnSpPr/>
            <p:nvPr/>
          </p:nvCxnSpPr>
          <p:spPr>
            <a:xfrm rot="10800000" flipV="1">
              <a:off x="4296322" y="4088087"/>
              <a:ext cx="0" cy="493354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6565267" y="477681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6565267" y="58141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2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271117" y="485307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3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2256691" y="19161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4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483693" y="3450031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5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2461909" y="3983169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6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828034" y="3443669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7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835819" y="4014306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8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4817337" y="86023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9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4260699" y="864501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10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915558" y="1739947"/>
              <a:ext cx="393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11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915558" y="1237439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12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3002113" y="1738121"/>
              <a:ext cx="3874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13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3036940" y="1165172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14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701355" y="2111508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15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4345984" y="2119468"/>
              <a:ext cx="4106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16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2540543" y="3006144"/>
              <a:ext cx="3837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17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571913" y="2552542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18</a:t>
              </a: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7550564" y="2119468"/>
              <a:ext cx="4106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19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966018" y="2117738"/>
              <a:ext cx="4174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20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4738712" y="2567063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21</a:t>
              </a: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094889" y="2565193"/>
              <a:ext cx="4117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22</a:t>
              </a: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7459633" y="4894384"/>
              <a:ext cx="4007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23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6883230" y="4301186"/>
              <a:ext cx="4219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24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3873508" y="4136158"/>
              <a:ext cx="40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25</a:t>
              </a: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4455625" y="4198972"/>
              <a:ext cx="425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/>
                <a:t>26</a:t>
              </a:r>
            </a:p>
          </p:txBody>
        </p:sp>
        <p:cxnSp>
          <p:nvCxnSpPr>
            <p:cNvPr id="134" name="Прямая соединительная линия 133"/>
            <p:cNvCxnSpPr/>
            <p:nvPr/>
          </p:nvCxnSpPr>
          <p:spPr>
            <a:xfrm>
              <a:off x="8529486" y="1879150"/>
              <a:ext cx="0" cy="93600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Прямая со стрелкой 137"/>
            <p:cNvCxnSpPr/>
            <p:nvPr/>
          </p:nvCxnSpPr>
          <p:spPr>
            <a:xfrm flipV="1">
              <a:off x="8097407" y="1863243"/>
              <a:ext cx="0" cy="93600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Прямая соединительная линия 139"/>
            <p:cNvCxnSpPr/>
            <p:nvPr/>
          </p:nvCxnSpPr>
          <p:spPr>
            <a:xfrm>
              <a:off x="8842241" y="3191169"/>
              <a:ext cx="0" cy="153000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Прямая со стрелкой 141"/>
            <p:cNvCxnSpPr/>
            <p:nvPr/>
          </p:nvCxnSpPr>
          <p:spPr>
            <a:xfrm flipH="1" flipV="1">
              <a:off x="5621441" y="4717339"/>
              <a:ext cx="3220800" cy="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Прямая соединительная линия 143"/>
            <p:cNvCxnSpPr/>
            <p:nvPr/>
          </p:nvCxnSpPr>
          <p:spPr>
            <a:xfrm>
              <a:off x="5621440" y="4889813"/>
              <a:ext cx="3456000" cy="0"/>
            </a:xfrm>
            <a:prstGeom prst="line">
              <a:avLst/>
            </a:prstGeom>
            <a:ln w="12700"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Прямая со стрелкой 145"/>
            <p:cNvCxnSpPr/>
            <p:nvPr/>
          </p:nvCxnSpPr>
          <p:spPr>
            <a:xfrm flipV="1">
              <a:off x="9083040" y="3203361"/>
              <a:ext cx="0" cy="1692000"/>
            </a:xfrm>
            <a:prstGeom prst="straightConnector1">
              <a:avLst/>
            </a:prstGeom>
            <a:ln w="12700">
              <a:solidFill>
                <a:srgbClr val="40404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TextBox 152"/>
          <p:cNvSpPr txBox="1"/>
          <p:nvPr/>
        </p:nvSpPr>
        <p:spPr>
          <a:xfrm>
            <a:off x="6577055" y="5590773"/>
            <a:ext cx="3331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i="1" u="sng" dirty="0"/>
              <a:t>Модель відкритої економіки</a:t>
            </a:r>
          </a:p>
        </p:txBody>
      </p:sp>
      <p:sp>
        <p:nvSpPr>
          <p:cNvPr id="154" name="Прямоугольник 153"/>
          <p:cNvSpPr/>
          <p:nvPr/>
        </p:nvSpPr>
        <p:spPr>
          <a:xfrm>
            <a:off x="0" y="2754663"/>
            <a:ext cx="447370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 — ресурси; 2 — грошові доходи;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3 — ресурси; 4 — виробничі витрати;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5 — товари та послуги; 6 — грошові доходи;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7 — товари та послуги;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8 — споживчі витрати; 9 — ресурси;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10 — витрати; 11 — податки;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12 — товари та послуги; 13 — податки;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14 — товари та послуги;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15 — товари та послуги;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16 — витрати; 17 — кредити;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18 — відсоток за кредит; 19 — заощадження;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20 — відсоток по внескам;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21 — державні цінні папери;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22 — внутрішня позика; 23 — зовнішня позика;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24 — обслуговування зовнішньої позики; </a:t>
            </a:r>
            <a:b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uk-UA" sz="1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25 — експорт; 26 — імпорт</a:t>
            </a:r>
          </a:p>
        </p:txBody>
      </p:sp>
    </p:spTree>
    <p:extLst>
      <p:ext uri="{BB962C8B-B14F-4D97-AF65-F5344CB8AC3E}">
        <p14:creationId xmlns:p14="http://schemas.microsoft.com/office/powerpoint/2010/main" val="410091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4685" y="153530"/>
            <a:ext cx="7948800" cy="1188720"/>
          </a:xfrm>
        </p:spPr>
        <p:txBody>
          <a:bodyPr>
            <a:normAutofit fontScale="90000"/>
          </a:bodyPr>
          <a:lstStyle/>
          <a:p>
            <a:r>
              <a:rPr lang="uk-UA" b="1" i="1" dirty="0"/>
              <a:t>Система національних рахунків як нормативна база макроекономічного рахівництва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2612" y="2638044"/>
            <a:ext cx="8640000" cy="3101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Система національних рахунків (СНР) </a:t>
            </a:r>
            <a:r>
              <a:rPr lang="uk-UA" sz="2000" dirty="0"/>
              <a:t>— це система взаємопов’язаних економічних показників, які відображають загальні й найбільш важливі аспекти економічного розвитку, пов’язані з виробництвом і споживанням продуктів та послуг, розподілом і перерозподілом доходів, формуванням національного багатства країни тощо. </a:t>
            </a:r>
            <a:br>
              <a:rPr lang="uk-UA" sz="2000" dirty="0"/>
            </a:br>
            <a:r>
              <a:rPr lang="uk-UA" sz="2000" dirty="0"/>
              <a:t/>
            </a:r>
            <a:br>
              <a:rPr lang="uk-UA" sz="2000" dirty="0"/>
            </a:br>
            <a:r>
              <a:rPr lang="uk-UA" i="1" dirty="0"/>
              <a:t>Раніше обсяг національного виробництва обчислювали на основі </a:t>
            </a:r>
            <a:r>
              <a:rPr lang="uk-UA" b="1" i="1" dirty="0"/>
              <a:t>балансів народного господарства </a:t>
            </a:r>
            <a:r>
              <a:rPr lang="uk-UA" i="1" dirty="0"/>
              <a:t>(БНГ)</a:t>
            </a:r>
          </a:p>
        </p:txBody>
      </p:sp>
    </p:spTree>
    <p:extLst>
      <p:ext uri="{BB962C8B-B14F-4D97-AF65-F5344CB8AC3E}">
        <p14:creationId xmlns:p14="http://schemas.microsoft.com/office/powerpoint/2010/main" val="281521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5375" y="747522"/>
            <a:ext cx="10001250" cy="53629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i="1" dirty="0"/>
              <a:t>Стосовно методології обчислення макроекономічних показників виділяють такі:</a:t>
            </a:r>
          </a:p>
          <a:p>
            <a:r>
              <a:rPr lang="uk-UA" sz="2000" dirty="0"/>
              <a:t>По-перше, продуктивною вважається будь-яка економічна діяльність, що приносить доход суб’єктам цієї діяльності. Згідно з СНР валовий продукт і сукупний доход створюються як у галузях матеріального, так і нематеріального виробництва.</a:t>
            </a:r>
          </a:p>
          <a:p>
            <a:r>
              <a:rPr lang="uk-UA" sz="2000" dirty="0"/>
              <a:t>По-друге, в основі СНР лежить концепція про тотожність між витратами на виробництво сукупного продукту й доходом, одержаним від його продажу.</a:t>
            </a:r>
          </a:p>
          <a:p>
            <a:r>
              <a:rPr lang="uk-UA" sz="2000" dirty="0"/>
              <a:t>По-третє, СНР виходить із того, що економіка знаходиться в постійному кругообігу, а кругообіг — це безперервний потік «витрати — доходи».</a:t>
            </a:r>
          </a:p>
          <a:p>
            <a:r>
              <a:rPr lang="uk-UA" sz="2000" dirty="0"/>
              <a:t>По-четверте, виділяють економічні сектори, що охоплюють інституційні одиниці — суб’єктів економіки, які самостійно приймають економічні рішення та ведуть бухгалтерську звітність.</a:t>
            </a:r>
          </a:p>
          <a:p>
            <a:pPr marL="0" indent="0">
              <a:buNone/>
            </a:pPr>
            <a:r>
              <a:rPr lang="uk-UA" sz="2000" i="1" dirty="0"/>
              <a:t>Особливістю методології СНР є також те, що ключовим поняттям у структурі показників виробництва є додана вартість.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95375" y="5949281"/>
            <a:ext cx="10001250" cy="687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b="1" i="1" u="sng" dirty="0"/>
              <a:t>Додана вартість</a:t>
            </a:r>
            <a:r>
              <a:rPr lang="uk-UA" b="1" i="1" dirty="0"/>
              <a:t> </a:t>
            </a:r>
            <a:r>
              <a:rPr lang="uk-UA" i="1" dirty="0"/>
              <a:t>характеризує внесок конкретної сукупності факторів виробництва у створення вартості в масштабах національної економіки</a:t>
            </a:r>
          </a:p>
        </p:txBody>
      </p:sp>
    </p:spTree>
    <p:extLst>
      <p:ext uri="{BB962C8B-B14F-4D97-AF65-F5344CB8AC3E}">
        <p14:creationId xmlns:p14="http://schemas.microsoft.com/office/powerpoint/2010/main" val="311341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6000" y="777309"/>
            <a:ext cx="8640000" cy="53033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/>
              <a:t>Базовою одиницею обліку СНР є так звана </a:t>
            </a:r>
            <a:r>
              <a:rPr lang="uk-UA" sz="2000" b="1" dirty="0"/>
              <a:t>інституційна одиниця — </a:t>
            </a:r>
            <a:r>
              <a:rPr lang="uk-UA" sz="2000" b="1" dirty="0">
                <a:solidFill>
                  <a:schemeClr val="tx1"/>
                </a:solidFill>
                <a:hlinkClick r:id="rId2" action="ppaction://hlinksldjump"/>
              </a:rPr>
              <a:t>резидент</a:t>
            </a:r>
            <a:r>
              <a:rPr lang="uk-UA" sz="2000" b="1" dirty="0"/>
              <a:t> (економічна одиниця)</a:t>
            </a:r>
            <a:r>
              <a:rPr lang="uk-UA" sz="2000" dirty="0"/>
              <a:t>, що функціонує на даній території впродовж тривалого часу (понад рік).</a:t>
            </a:r>
            <a:br>
              <a:rPr lang="uk-UA" sz="2000" dirty="0"/>
            </a:br>
            <a:endParaRPr lang="uk-UA" sz="2000" dirty="0"/>
          </a:p>
          <a:p>
            <a:pPr marL="0" indent="0">
              <a:buNone/>
            </a:pPr>
            <a:r>
              <a:rPr lang="uk-UA" sz="2000" b="1" i="1" dirty="0"/>
              <a:t>Усі інституційні одиниці об’єднуються в сектори, їх налічується шість: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підприємства;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фінансові установи;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державні установи;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громадські та приватні організації;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домашні господарства;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зовнішньоекономічний сектор.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i="1" dirty="0"/>
              <a:t>Групу одиниць з однорідним виробництвом незалежно від їх інституційного статусу називають </a:t>
            </a:r>
            <a:r>
              <a:rPr lang="uk-UA" b="1" i="1" u="sng" dirty="0"/>
              <a:t>галуззю</a:t>
            </a:r>
            <a:r>
              <a:rPr lang="uk-UA" i="1" dirty="0"/>
              <a:t>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702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1135" y="2028444"/>
            <a:ext cx="8428397" cy="3517223"/>
          </a:xfrm>
        </p:spPr>
        <p:txBody>
          <a:bodyPr/>
          <a:lstStyle/>
          <a:p>
            <a:r>
              <a:rPr lang="uk-UA" dirty="0"/>
              <a:t>До </a:t>
            </a:r>
            <a:r>
              <a:rPr lang="uk-UA" b="1" dirty="0"/>
              <a:t>резидентів </a:t>
            </a:r>
            <a:r>
              <a:rPr lang="uk-UA" dirty="0"/>
              <a:t>країни відносять усіх тих фізичних осіб, хто проживає на її території більше року, незалежно від громадянства (туристи, сезонні робітники, дипломати до резидентів країни не належать); щодо юридичних осіб, то всі підприємства, що створені відповідно до законодавства країни і здійснюють свою виробничу діяльність на території цієї країни, належать до її резидентів, навіть якщо вони повністю перебувають у власності іноземців; органи держави вважаються резидентами навіть тоді, коли вони ведуть свою діяльність за кордоном, наприклад, посольства, є резидентами своєї країни.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230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794</TotalTime>
  <Words>2281</Words>
  <Application>Microsoft Office PowerPoint</Application>
  <PresentationFormat>Произвольный</PresentationFormat>
  <Paragraphs>791</Paragraphs>
  <Slides>31</Slides>
  <Notes>3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Parcel</vt:lpstr>
      <vt:lpstr>основні макроекономічні показники. Національне рахівництво.</vt:lpstr>
      <vt:lpstr>Питання для розгляду:</vt:lpstr>
      <vt:lpstr>Моделі економічного кругообігу</vt:lpstr>
      <vt:lpstr>Презентация PowerPoint</vt:lpstr>
      <vt:lpstr>Презентация PowerPoint</vt:lpstr>
      <vt:lpstr>Система національних рахунків як нормативна база макроекономічного рахівництва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Основні макроекономічні показники та їх характеристика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Основні поняття та терміни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 2. основні макроекономічні показники. Національне рахівництво.</dc:title>
  <dc:creator>Таня Драбенко</dc:creator>
  <cp:lastModifiedBy>tote schwarze weibli</cp:lastModifiedBy>
  <cp:revision>99</cp:revision>
  <dcterms:created xsi:type="dcterms:W3CDTF">2021-02-02T11:06:26Z</dcterms:created>
  <dcterms:modified xsi:type="dcterms:W3CDTF">2023-01-31T15:02:46Z</dcterms:modified>
</cp:coreProperties>
</file>