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5" r:id="rId12"/>
    <p:sldId id="274" r:id="rId13"/>
    <p:sldId id="276" r:id="rId14"/>
    <p:sldId id="277" r:id="rId15"/>
    <p:sldId id="266" r:id="rId16"/>
    <p:sldId id="267" r:id="rId17"/>
    <p:sldId id="278" r:id="rId18"/>
    <p:sldId id="279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&#1055;&#1072;&#1091;&#1077;&#1088;&#1083;&#1110;&#1092;&#1090;&#1080;&#1085;&#1075;" TargetMode="External"/><Relationship Id="rId2" Type="http://schemas.openxmlformats.org/officeDocument/2006/relationships/hyperlink" Target="https://uk.wikipedia.org/wiki/%D0%9F%D0%B0%D1%83%D0%B5%D1%80%D0%BB%D1%96%D1%84%D1%82%D0%B8%D0%BD%D0%B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yberleninka.ru/article/n/adaptatsiya-serdechno-sosudistoy-sistemy-k-sorevnovatelnym-uprazhneniyam-v-pauerliftinge/viewer" TargetMode="External"/><Relationship Id="rId4" Type="http://schemas.openxmlformats.org/officeDocument/2006/relationships/hyperlink" Target="https://mci.ua/otdeleniya/funktsionalnaya-diagnostika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Методи функціональної діагностики в </a:t>
            </a:r>
            <a:r>
              <a:rPr lang="uk-UA" dirty="0" err="1" smtClean="0"/>
              <a:t>пауерліфтингі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572008"/>
            <a:ext cx="4953000" cy="1752600"/>
          </a:xfrm>
        </p:spPr>
        <p:txBody>
          <a:bodyPr/>
          <a:lstStyle/>
          <a:p>
            <a:r>
              <a:rPr lang="uk-UA" dirty="0" smtClean="0"/>
              <a:t>Виконав: Магістр 1-го року навчання 014 група</a:t>
            </a:r>
          </a:p>
          <a:p>
            <a:r>
              <a:rPr lang="uk-UA" dirty="0" err="1" smtClean="0"/>
              <a:t>Стрецкул</a:t>
            </a:r>
            <a:r>
              <a:rPr lang="uk-UA" dirty="0" smtClean="0"/>
              <a:t> Віталій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Електрокардіографічні дослідження, що проводяться як в стані м'язового спокою (до і після фізичного навантаження), так і безпосередньо в процесі тренування, дуже важливі для своєчасної корекції тренувального процесу, для раннього виявлення можливих порушень в діяльності серця і своєчасного їх усунення.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Динаміка ЧСС при виконанні змагальних вправ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ru-RU" dirty="0" smtClean="0"/>
              <a:t>В </a:t>
            </a:r>
            <a:r>
              <a:rPr lang="ru-RU" dirty="0" err="1" smtClean="0"/>
              <a:t>експеримент</a:t>
            </a:r>
            <a:r>
              <a:rPr lang="uk-UA" dirty="0" smtClean="0"/>
              <a:t>і були використані дві змагальні вправи: жим </a:t>
            </a:r>
            <a:r>
              <a:rPr lang="uk-UA" dirty="0" smtClean="0"/>
              <a:t>штанги лежачи на гімнастичній </a:t>
            </a:r>
            <a:r>
              <a:rPr lang="uk-UA" dirty="0" smtClean="0"/>
              <a:t>лаві</a:t>
            </a:r>
            <a:r>
              <a:rPr lang="ru-RU" dirty="0" smtClean="0"/>
              <a:t> та </a:t>
            </a:r>
            <a:r>
              <a:rPr lang="uk-UA" dirty="0" smtClean="0"/>
              <a:t>п</a:t>
            </a:r>
            <a:r>
              <a:rPr lang="uk-UA" dirty="0" smtClean="0"/>
              <a:t>рисідання </a:t>
            </a:r>
            <a:r>
              <a:rPr lang="uk-UA" dirty="0" smtClean="0"/>
              <a:t>зі штангою на </a:t>
            </a:r>
            <a:r>
              <a:rPr lang="uk-UA" dirty="0" smtClean="0"/>
              <a:t>плечах. Спортсмен майстер спорту міжнародного класу. Він виконував ці дві вправи з інтервалом в 5 хвилин.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3546698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1178989"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    Вправи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r>
                        <a:rPr lang="ru-RU" dirty="0" err="1" smtClean="0"/>
                        <a:t>Стартова</a:t>
                      </a:r>
                      <a:r>
                        <a:rPr lang="ru-RU" baseline="0" dirty="0" smtClean="0"/>
                        <a:t>    ЧСС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ЧСС під час   вправ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ЧСС після виконання вправи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ЧСС після 30с</a:t>
                      </a:r>
                      <a:endParaRPr lang="ru-RU" dirty="0"/>
                    </a:p>
                  </a:txBody>
                  <a:tcPr/>
                </a:tc>
              </a:tr>
              <a:tr h="1178989">
                <a:tc>
                  <a:txBody>
                    <a:bodyPr/>
                    <a:lstStyle/>
                    <a:p>
                      <a:r>
                        <a:rPr lang="uk-UA" dirty="0" smtClean="0"/>
                        <a:t>Жим штанги лежачи</a:t>
                      </a:r>
                      <a:r>
                        <a:rPr lang="uk-UA" baseline="0" dirty="0" smtClean="0"/>
                        <a:t> на гімнастичній лаві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    126 </a:t>
                      </a:r>
                      <a:r>
                        <a:rPr lang="uk-UA" dirty="0" err="1" smtClean="0"/>
                        <a:t>уд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err="1" smtClean="0"/>
                        <a:t>хв</a:t>
                      </a:r>
                      <a:endParaRPr lang="uk-U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      117 </a:t>
                      </a:r>
                      <a:r>
                        <a:rPr lang="uk-UA" dirty="0" err="1" smtClean="0"/>
                        <a:t>уд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err="1" smtClean="0"/>
                        <a:t>хв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      138 </a:t>
                      </a:r>
                      <a:r>
                        <a:rPr lang="uk-UA" dirty="0" err="1" smtClean="0"/>
                        <a:t>уд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err="1" smtClean="0"/>
                        <a:t>хв</a:t>
                      </a:r>
                      <a:endParaRPr lang="uk-U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     94 </a:t>
                      </a:r>
                      <a:r>
                        <a:rPr lang="uk-UA" dirty="0" err="1" smtClean="0"/>
                        <a:t>уд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err="1" smtClean="0"/>
                        <a:t>хв</a:t>
                      </a:r>
                      <a:endParaRPr lang="ru-RU" dirty="0"/>
                    </a:p>
                  </a:txBody>
                  <a:tcPr/>
                </a:tc>
              </a:tr>
              <a:tr h="1178989">
                <a:tc>
                  <a:txBody>
                    <a:bodyPr/>
                    <a:lstStyle/>
                    <a:p>
                      <a:r>
                        <a:rPr lang="uk-UA" dirty="0" smtClean="0"/>
                        <a:t>Присідання</a:t>
                      </a:r>
                      <a:r>
                        <a:rPr lang="uk-UA" baseline="0" dirty="0" smtClean="0"/>
                        <a:t> зі штангою на плечах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132 уд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err="1" smtClean="0"/>
                        <a:t>хв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121 уд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err="1" smtClean="0"/>
                        <a:t>хв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 145 уд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err="1" smtClean="0"/>
                        <a:t>хв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101 уд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err="1" smtClean="0"/>
                        <a:t>хв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 таблиці наведено результати ЧСС при підготовці  до вправи (розминка), під час виконання вправи, її завершення та після 30-ти секундного відпочинку.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 результаті отриманих </a:t>
            </a:r>
            <a:r>
              <a:rPr lang="uk-UA" dirty="0" err="1" smtClean="0"/>
              <a:t>данних</a:t>
            </a:r>
            <a:r>
              <a:rPr lang="uk-UA" dirty="0" smtClean="0"/>
              <a:t> можна отримати наступні висновки:</a:t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1. При виконанні вправ в усіх випадках можна відмітити виражене зниження ЧСС , що скоріш за все обумовлене затримкою дихання під час вправи.</a:t>
            </a:r>
          </a:p>
          <a:p>
            <a:r>
              <a:rPr lang="uk-UA" dirty="0" smtClean="0"/>
              <a:t>2. Зразу після виконання вправи ЧСС підвищується, після чого настає фаза відновлення.</a:t>
            </a:r>
          </a:p>
          <a:p>
            <a:r>
              <a:rPr lang="uk-UA" dirty="0" smtClean="0"/>
              <a:t>3. Після 30-ти секунд відновлення, ЧСС набуває майже нормального рівня.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 smtClean="0"/>
              <a:t>Велоергометрія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Виявляє</a:t>
            </a:r>
            <a:r>
              <a:rPr lang="ru-RU" dirty="0" smtClean="0"/>
              <a:t> </a:t>
            </a:r>
            <a:r>
              <a:rPr lang="ru-RU" dirty="0" err="1" smtClean="0"/>
              <a:t>збої</a:t>
            </a:r>
            <a:r>
              <a:rPr lang="ru-RU" dirty="0" smtClean="0"/>
              <a:t> в </a:t>
            </a:r>
            <a:r>
              <a:rPr lang="ru-RU" dirty="0" err="1" smtClean="0"/>
              <a:t>роботі</a:t>
            </a:r>
            <a:r>
              <a:rPr lang="ru-RU" dirty="0" smtClean="0"/>
              <a:t> </a:t>
            </a:r>
            <a:r>
              <a:rPr lang="ru-RU" dirty="0" err="1" smtClean="0"/>
              <a:t>серця</a:t>
            </a:r>
            <a:r>
              <a:rPr lang="ru-RU" dirty="0" smtClean="0"/>
              <a:t> при </a:t>
            </a:r>
            <a:r>
              <a:rPr lang="ru-RU" dirty="0" err="1" smtClean="0"/>
              <a:t>фізичних</a:t>
            </a:r>
            <a:r>
              <a:rPr lang="ru-RU" dirty="0" smtClean="0"/>
              <a:t> </a:t>
            </a:r>
            <a:r>
              <a:rPr lang="ru-RU" dirty="0" err="1" smtClean="0"/>
              <a:t>навантаженнях</a:t>
            </a:r>
            <a:r>
              <a:rPr lang="ru-RU" dirty="0" smtClean="0"/>
              <a:t>. </a:t>
            </a:r>
            <a:r>
              <a:rPr lang="ru-RU" dirty="0" err="1" smtClean="0"/>
              <a:t>Кардіограма</a:t>
            </a:r>
            <a:r>
              <a:rPr lang="ru-RU" dirty="0" smtClean="0"/>
              <a:t> </a:t>
            </a:r>
            <a:r>
              <a:rPr lang="ru-RU" dirty="0" err="1" smtClean="0"/>
              <a:t>записується</a:t>
            </a:r>
            <a:r>
              <a:rPr lang="ru-RU" dirty="0" smtClean="0"/>
              <a:t>, </a:t>
            </a:r>
            <a:r>
              <a:rPr lang="ru-RU" dirty="0" err="1" smtClean="0"/>
              <a:t>поки</a:t>
            </a:r>
            <a:r>
              <a:rPr lang="ru-RU" dirty="0" smtClean="0"/>
              <a:t> </a:t>
            </a:r>
            <a:r>
              <a:rPr lang="ru-RU" dirty="0" err="1" smtClean="0"/>
              <a:t>пацієнт</a:t>
            </a:r>
            <a:r>
              <a:rPr lang="ru-RU" dirty="0" smtClean="0"/>
              <a:t> крутить </a:t>
            </a:r>
            <a:r>
              <a:rPr lang="ru-RU" dirty="0" err="1" smtClean="0"/>
              <a:t>педалі</a:t>
            </a:r>
            <a:r>
              <a:rPr lang="ru-RU" dirty="0" smtClean="0"/>
              <a:t> велосипеда. </a:t>
            </a:r>
            <a:r>
              <a:rPr lang="ru-RU" dirty="0" err="1" smtClean="0"/>
              <a:t>Паралельно</a:t>
            </a:r>
            <a:r>
              <a:rPr lang="ru-RU" dirty="0" smtClean="0"/>
              <a:t> </a:t>
            </a:r>
            <a:r>
              <a:rPr lang="ru-RU" dirty="0" err="1" smtClean="0"/>
              <a:t>вимірюються</a:t>
            </a:r>
            <a:r>
              <a:rPr lang="ru-RU" dirty="0" smtClean="0"/>
              <a:t> пульс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артеріальний</a:t>
            </a:r>
            <a:r>
              <a:rPr lang="ru-RU" dirty="0" smtClean="0"/>
              <a:t> </a:t>
            </a:r>
            <a:r>
              <a:rPr lang="ru-RU" dirty="0" err="1" smtClean="0"/>
              <a:t>тиск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nnamed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856817"/>
            <a:ext cx="6621995" cy="600118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Спірографія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дослідження функції дихальної системи, в ході якого реєструється обсяг вдихуваного і повітря, що видихається, а також швидкість вдиху і видиху. Процедура дозволяє оцінити обсяг і еластичність легенів, в також прохідність дихальних </a:t>
            </a:r>
            <a:r>
              <a:rPr lang="uk-UA" dirty="0" smtClean="0"/>
              <a:t>шляхів.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to-spirografi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51209"/>
            <a:ext cx="8229600" cy="432090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Експрес-аналіз</a:t>
            </a:r>
            <a:r>
              <a:rPr lang="ru-RU" b="1" dirty="0" smtClean="0"/>
              <a:t> складу </a:t>
            </a:r>
            <a:r>
              <a:rPr lang="ru-RU" b="1" dirty="0" err="1" smtClean="0"/>
              <a:t>тіла</a:t>
            </a:r>
            <a:endParaRPr lang="ru-RU" dirty="0"/>
          </a:p>
        </p:txBody>
      </p:sp>
      <p:pic>
        <p:nvPicPr>
          <p:cNvPr id="4" name="Содержимое 3" descr="643bfbb89ed143eea14de03383dbfe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470" y="2249488"/>
            <a:ext cx="6489060" cy="43243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6_Wpd5ml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335055"/>
            <a:ext cx="8572560" cy="4857784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Вимірювання</a:t>
            </a:r>
            <a:r>
              <a:rPr lang="ru-RU" dirty="0" smtClean="0"/>
              <a:t> </a:t>
            </a:r>
            <a:r>
              <a:rPr lang="ru-RU" dirty="0" err="1" smtClean="0"/>
              <a:t>відсоткового</a:t>
            </a:r>
            <a:r>
              <a:rPr lang="ru-RU" dirty="0" smtClean="0"/>
              <a:t> </a:t>
            </a:r>
            <a:r>
              <a:rPr lang="ru-RU" dirty="0" err="1" smtClean="0"/>
              <a:t>співвідношення</a:t>
            </a:r>
            <a:r>
              <a:rPr lang="ru-RU" dirty="0" smtClean="0"/>
              <a:t> ваги </a:t>
            </a:r>
            <a:r>
              <a:rPr lang="ru-RU" dirty="0" err="1" smtClean="0"/>
              <a:t>складових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: </a:t>
            </a:r>
            <a:r>
              <a:rPr lang="ru-RU" dirty="0" err="1" smtClean="0"/>
              <a:t>рідини</a:t>
            </a:r>
            <a:r>
              <a:rPr lang="ru-RU" dirty="0" smtClean="0"/>
              <a:t> (</a:t>
            </a:r>
            <a:r>
              <a:rPr lang="ru-RU" dirty="0" err="1" smtClean="0"/>
              <a:t>внутрішньоклітинної</a:t>
            </a:r>
            <a:r>
              <a:rPr lang="ru-RU" dirty="0" smtClean="0"/>
              <a:t> та </a:t>
            </a:r>
            <a:r>
              <a:rPr lang="ru-RU" dirty="0" err="1" smtClean="0"/>
              <a:t>позаклітинної</a:t>
            </a:r>
            <a:r>
              <a:rPr lang="ru-RU" dirty="0" smtClean="0"/>
              <a:t>), </a:t>
            </a:r>
            <a:r>
              <a:rPr lang="ru-RU" dirty="0" err="1" smtClean="0"/>
              <a:t>жирових</a:t>
            </a:r>
            <a:r>
              <a:rPr lang="ru-RU" dirty="0" smtClean="0"/>
              <a:t> </a:t>
            </a:r>
            <a:r>
              <a:rPr lang="ru-RU" dirty="0" err="1" smtClean="0"/>
              <a:t>клітин</a:t>
            </a:r>
            <a:r>
              <a:rPr lang="ru-RU" dirty="0" smtClean="0"/>
              <a:t>, </a:t>
            </a:r>
            <a:r>
              <a:rPr lang="ru-RU" dirty="0" err="1" smtClean="0"/>
              <a:t>кісткової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м'язової</a:t>
            </a:r>
            <a:r>
              <a:rPr lang="ru-RU" dirty="0" smtClean="0"/>
              <a:t> </a:t>
            </a:r>
            <a:r>
              <a:rPr lang="ru-RU" dirty="0" err="1" smtClean="0"/>
              <a:t>тканини</a:t>
            </a:r>
            <a:r>
              <a:rPr lang="ru-RU" dirty="0" smtClean="0"/>
              <a:t>. За результатами тесту </a:t>
            </a:r>
            <a:r>
              <a:rPr lang="ru-RU" dirty="0" err="1" smtClean="0"/>
              <a:t>визначається</a:t>
            </a:r>
            <a:r>
              <a:rPr lang="ru-RU" dirty="0" smtClean="0"/>
              <a:t> </a:t>
            </a:r>
            <a:r>
              <a:rPr lang="ru-RU" dirty="0" err="1" smtClean="0"/>
              <a:t>реальне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рекомендоване</a:t>
            </a:r>
            <a:r>
              <a:rPr lang="ru-RU" dirty="0" smtClean="0"/>
              <a:t> </a:t>
            </a:r>
            <a:r>
              <a:rPr lang="ru-RU" dirty="0" err="1" smtClean="0"/>
              <a:t>співвідношення</a:t>
            </a:r>
            <a:r>
              <a:rPr lang="ru-RU" dirty="0" smtClean="0"/>
              <a:t> води, </a:t>
            </a:r>
            <a:r>
              <a:rPr lang="ru-RU" dirty="0" err="1" smtClean="0"/>
              <a:t>м'язів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жиру в </a:t>
            </a:r>
            <a:r>
              <a:rPr lang="ru-RU" dirty="0" err="1" smtClean="0"/>
              <a:t>організмі</a:t>
            </a:r>
            <a:r>
              <a:rPr lang="ru-RU" dirty="0" smtClean="0"/>
              <a:t>, </a:t>
            </a:r>
            <a:r>
              <a:rPr lang="ru-RU" dirty="0" err="1" smtClean="0"/>
              <a:t>розробляються</a:t>
            </a:r>
            <a:r>
              <a:rPr lang="ru-RU" dirty="0" smtClean="0"/>
              <a:t> </a:t>
            </a:r>
            <a:r>
              <a:rPr lang="ru-RU" dirty="0" err="1" smtClean="0"/>
              <a:t>рекомендації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досягнення</a:t>
            </a:r>
            <a:r>
              <a:rPr lang="ru-RU" dirty="0" smtClean="0"/>
              <a:t> результату.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Функціональна діагностика дуже важлива в будь-якому виді спорту, особливо в силових видах таких як </a:t>
            </a:r>
            <a:r>
              <a:rPr lang="uk-UA" dirty="0" err="1" smtClean="0"/>
              <a:t>пауерліфтинг</a:t>
            </a:r>
            <a:r>
              <a:rPr lang="uk-UA" dirty="0" smtClean="0"/>
              <a:t>, тому що потрібно знати свій стан здоров’я та можливості самого організму, оскільки, взяття великої ваги може бути дуже </a:t>
            </a:r>
            <a:r>
              <a:rPr lang="uk-UA" dirty="0" err="1" smtClean="0"/>
              <a:t>небезбечне</a:t>
            </a:r>
            <a:r>
              <a:rPr lang="uk-UA" dirty="0" smtClean="0"/>
              <a:t> та нанести великий руйнівний ефект на організм.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uk-UA" dirty="0" smtClean="0"/>
              <a:t>Саме тому контроль за </a:t>
            </a:r>
            <a:r>
              <a:rPr lang="uk-UA" dirty="0" err="1" smtClean="0"/>
              <a:t>переносимістю</a:t>
            </a:r>
            <a:r>
              <a:rPr lang="uk-UA" dirty="0" smtClean="0"/>
              <a:t> тренувальних навантажень, відновленням, рівнем функціональної і фізичної підготовленості, дозволяє спортсмену реалізувати план підготовки, контролювати розвиток тренованості і вивести свої результати на пік спортивної підготовки в потрібний час.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 та посилання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Баевский</a:t>
            </a:r>
            <a:r>
              <a:rPr lang="ru-RU" dirty="0" smtClean="0"/>
              <a:t>, P. M. Ритм сердца у спортсменов / P. M. </a:t>
            </a:r>
            <a:r>
              <a:rPr lang="ru-RU" dirty="0" err="1" smtClean="0"/>
              <a:t>Баевский</a:t>
            </a:r>
            <a:r>
              <a:rPr lang="ru-RU" dirty="0" smtClean="0"/>
              <a:t>. – М.: </a:t>
            </a:r>
            <a:r>
              <a:rPr lang="ru-RU" dirty="0" err="1" smtClean="0"/>
              <a:t>ФиС</a:t>
            </a:r>
            <a:r>
              <a:rPr lang="ru-RU" dirty="0" smtClean="0"/>
              <a:t>, 1986.</a:t>
            </a:r>
          </a:p>
          <a:p>
            <a:r>
              <a:rPr lang="uk-UA" dirty="0" smtClean="0"/>
              <a:t>2.</a:t>
            </a:r>
            <a:r>
              <a:rPr lang="en-US" dirty="0" smtClean="0">
                <a:hlinkClick r:id="rId2"/>
              </a:rPr>
              <a:t> </a:t>
            </a:r>
            <a:r>
              <a:rPr lang="en-US" dirty="0" smtClean="0">
                <a:hlinkClick r:id="rId3"/>
              </a:rPr>
              <a:t>https://uk.wikipedia.org/wiki/</a:t>
            </a:r>
            <a:r>
              <a:rPr lang="uk-UA" dirty="0" err="1" smtClean="0">
                <a:hlinkClick r:id="rId3"/>
              </a:rPr>
              <a:t>Пауерліфтинг</a:t>
            </a:r>
            <a:endParaRPr lang="uk-UA" dirty="0" smtClean="0"/>
          </a:p>
          <a:p>
            <a:r>
              <a:rPr lang="uk-UA" dirty="0" smtClean="0"/>
              <a:t>3. 2.Маліков М.В., </a:t>
            </a:r>
            <a:r>
              <a:rPr lang="uk-UA" dirty="0" err="1" smtClean="0"/>
              <a:t>Сватьєв</a:t>
            </a:r>
            <a:r>
              <a:rPr lang="uk-UA" dirty="0" smtClean="0"/>
              <a:t> А.В., </a:t>
            </a:r>
            <a:r>
              <a:rPr lang="uk-UA" dirty="0" err="1" smtClean="0"/>
              <a:t>Богдановська</a:t>
            </a:r>
            <a:r>
              <a:rPr lang="uk-UA" dirty="0" smtClean="0"/>
              <a:t> Н.В. Функціональна діагностика у фізичному вихованні і спорті: Навчальний посібник для студентів вищих навчальних закладів – Запоріжжя: ЗДУ, 2006. – 227 с. </a:t>
            </a:r>
          </a:p>
          <a:p>
            <a:r>
              <a:rPr lang="uk-UA" dirty="0" smtClean="0"/>
              <a:t>4.</a:t>
            </a:r>
            <a:r>
              <a:rPr lang="en-US" dirty="0" smtClean="0"/>
              <a:t> </a:t>
            </a:r>
            <a:r>
              <a:rPr lang="en-US" dirty="0" smtClean="0">
                <a:hlinkClick r:id="rId4"/>
              </a:rPr>
              <a:t>https://mci.ua/otdeleniya/funktsionalnaya-diagnostika/</a:t>
            </a:r>
            <a:endParaRPr lang="uk-UA" dirty="0" smtClean="0"/>
          </a:p>
          <a:p>
            <a:r>
              <a:rPr lang="uk-UA" dirty="0" smtClean="0"/>
              <a:t>5.</a:t>
            </a:r>
            <a:r>
              <a:rPr lang="ru-RU" b="1" dirty="0" smtClean="0"/>
              <a:t> Пауэрлифтинг.</a:t>
            </a:r>
            <a:r>
              <a:rPr lang="ru-RU" dirty="0" smtClean="0"/>
              <a:t> - М.: </a:t>
            </a:r>
            <a:r>
              <a:rPr lang="ru-RU" dirty="0" err="1" smtClean="0"/>
              <a:t>Терра-Спорт</a:t>
            </a:r>
            <a:r>
              <a:rPr lang="ru-RU" dirty="0" smtClean="0"/>
              <a:t>, 2003. </a:t>
            </a:r>
            <a:r>
              <a:rPr lang="ru-RU" dirty="0" err="1" smtClean="0"/>
              <a:t>Гузеев</a:t>
            </a:r>
            <a:r>
              <a:rPr lang="ru-RU" dirty="0" smtClean="0"/>
              <a:t> П., </a:t>
            </a:r>
            <a:r>
              <a:rPr lang="ru-RU" dirty="0" err="1" smtClean="0"/>
              <a:t>Пеганов</a:t>
            </a:r>
            <a:r>
              <a:rPr lang="ru-RU" dirty="0" smtClean="0"/>
              <a:t> Ю, 56 с</a:t>
            </a:r>
            <a:r>
              <a:rPr lang="ru-RU" dirty="0" smtClean="0"/>
              <a:t>.</a:t>
            </a:r>
          </a:p>
          <a:p>
            <a:r>
              <a:rPr lang="uk-UA" dirty="0" smtClean="0"/>
              <a:t>6.</a:t>
            </a:r>
            <a:r>
              <a:rPr lang="en-US" dirty="0" smtClean="0">
                <a:hlinkClick r:id="rId5"/>
              </a:rPr>
              <a:t> https://cyberleninka.ru/article/n/adaptatsiya-serdechno-sosudistoy-sistemy-k-sorevnovatelnym-uprazhneniyam-v-pauerliftinge/viewer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             Дякую за увагу </a:t>
            </a:r>
            <a:endParaRPr lang="ru-RU" dirty="0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928802"/>
            <a:ext cx="6000792" cy="449480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Пауерліфтинг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 smtClean="0"/>
              <a:t>Пауерліфтинг</a:t>
            </a:r>
            <a:r>
              <a:rPr lang="ru-RU" dirty="0" smtClean="0"/>
              <a:t> </a:t>
            </a:r>
            <a:r>
              <a:rPr lang="ru-RU" dirty="0" err="1" smtClean="0"/>
              <a:t>або</a:t>
            </a:r>
            <a:r>
              <a:rPr lang="ru-RU" dirty="0" smtClean="0"/>
              <a:t> </a:t>
            </a:r>
            <a:r>
              <a:rPr lang="ru-RU" b="1" dirty="0" err="1" smtClean="0"/>
              <a:t>паверліфтинг</a:t>
            </a:r>
            <a:r>
              <a:rPr lang="ru-RU" dirty="0" smtClean="0"/>
              <a:t>  — </a:t>
            </a:r>
            <a:r>
              <a:rPr lang="ru-RU" dirty="0" err="1" smtClean="0"/>
              <a:t>силовий</a:t>
            </a:r>
            <a:r>
              <a:rPr lang="ru-RU" dirty="0" smtClean="0"/>
              <a:t> вид спорту, у </a:t>
            </a:r>
            <a:r>
              <a:rPr lang="ru-RU" dirty="0" err="1" smtClean="0"/>
              <a:t>якому</a:t>
            </a:r>
            <a:r>
              <a:rPr lang="ru-RU" dirty="0" smtClean="0"/>
              <a:t> спортсмен </a:t>
            </a:r>
            <a:r>
              <a:rPr lang="ru-RU" dirty="0" err="1" smtClean="0"/>
              <a:t>долає</a:t>
            </a:r>
            <a:r>
              <a:rPr lang="ru-RU" dirty="0" smtClean="0"/>
              <a:t> вагу. </a:t>
            </a:r>
            <a:r>
              <a:rPr lang="ru-RU" dirty="0" err="1" smtClean="0"/>
              <a:t>Паверліфтинг</a:t>
            </a:r>
            <a:r>
              <a:rPr lang="ru-RU" dirty="0" smtClean="0"/>
              <a:t>,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силовим</a:t>
            </a:r>
            <a:r>
              <a:rPr lang="ru-RU" dirty="0" smtClean="0"/>
              <a:t> </a:t>
            </a:r>
            <a:r>
              <a:rPr lang="ru-RU" dirty="0" err="1" smtClean="0"/>
              <a:t>триборством</a:t>
            </a:r>
            <a:r>
              <a:rPr lang="ru-RU" dirty="0" smtClean="0"/>
              <a:t>. </a:t>
            </a:r>
            <a:r>
              <a:rPr lang="ru-RU" dirty="0" smtClean="0"/>
              <a:t>В </a:t>
            </a:r>
            <a:r>
              <a:rPr lang="ru-RU" dirty="0" err="1" smtClean="0"/>
              <a:t>нього</a:t>
            </a:r>
            <a:r>
              <a:rPr lang="ru-RU" dirty="0" smtClean="0"/>
              <a:t> </a:t>
            </a:r>
            <a:r>
              <a:rPr lang="ru-RU" dirty="0" err="1" smtClean="0"/>
              <a:t>входять</a:t>
            </a:r>
            <a:r>
              <a:rPr lang="ru-RU" dirty="0" smtClean="0"/>
              <a:t> три </a:t>
            </a:r>
            <a:r>
              <a:rPr lang="ru-RU" dirty="0" err="1" smtClean="0"/>
              <a:t>вправи</a:t>
            </a:r>
            <a:r>
              <a:rPr lang="ru-RU" dirty="0" smtClean="0"/>
              <a:t>: </a:t>
            </a:r>
            <a:r>
              <a:rPr lang="ru-RU" dirty="0" err="1" smtClean="0"/>
              <a:t>присідання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штангою на плечах, жим штанги </a:t>
            </a:r>
            <a:r>
              <a:rPr lang="ru-RU" dirty="0" err="1" smtClean="0"/>
              <a:t>лежачи</a:t>
            </a:r>
            <a:r>
              <a:rPr lang="ru-RU" dirty="0" smtClean="0"/>
              <a:t> на </a:t>
            </a:r>
            <a:r>
              <a:rPr lang="ru-RU" dirty="0" err="1" smtClean="0"/>
              <a:t>горизонтальній</a:t>
            </a:r>
            <a:r>
              <a:rPr lang="ru-RU" dirty="0" smtClean="0"/>
              <a:t> </a:t>
            </a:r>
            <a:r>
              <a:rPr lang="ru-RU" dirty="0" err="1" smtClean="0"/>
              <a:t>лаві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 тяга штанги — </a:t>
            </a:r>
            <a:r>
              <a:rPr lang="ru-RU" dirty="0" err="1" smtClean="0"/>
              <a:t>які</a:t>
            </a:r>
            <a:r>
              <a:rPr lang="ru-RU" dirty="0" smtClean="0"/>
              <a:t> в </a:t>
            </a:r>
            <a:r>
              <a:rPr lang="ru-RU" dirty="0" err="1" smtClean="0"/>
              <a:t>сумі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визначають</a:t>
            </a:r>
            <a:r>
              <a:rPr lang="ru-RU" dirty="0" smtClean="0"/>
              <a:t> </a:t>
            </a:r>
            <a:r>
              <a:rPr lang="ru-RU" dirty="0" err="1" smtClean="0"/>
              <a:t>кваліфікацію</a:t>
            </a:r>
            <a:r>
              <a:rPr lang="ru-RU" dirty="0" smtClean="0"/>
              <a:t> спортсмена.</a:t>
            </a:r>
          </a:p>
          <a:p>
            <a:r>
              <a:rPr lang="ru-RU" dirty="0" smtClean="0"/>
              <a:t>У </a:t>
            </a:r>
            <a:r>
              <a:rPr lang="ru-RU" dirty="0" err="1" smtClean="0"/>
              <a:t>паверліфтингу</a:t>
            </a:r>
            <a:r>
              <a:rPr lang="ru-RU" dirty="0" smtClean="0"/>
              <a:t>, на </a:t>
            </a:r>
            <a:r>
              <a:rPr lang="ru-RU" dirty="0" err="1" smtClean="0"/>
              <a:t>відміну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 </a:t>
            </a:r>
            <a:r>
              <a:rPr lang="ru-RU" dirty="0" err="1" smtClean="0"/>
              <a:t>бодибілдингу</a:t>
            </a:r>
            <a:r>
              <a:rPr lang="ru-RU" dirty="0" smtClean="0"/>
              <a:t>, </a:t>
            </a:r>
            <a:r>
              <a:rPr lang="ru-RU" dirty="0" err="1" smtClean="0"/>
              <a:t>важливі</a:t>
            </a:r>
            <a:r>
              <a:rPr lang="ru-RU" dirty="0" smtClean="0"/>
              <a:t> </a:t>
            </a:r>
            <a:r>
              <a:rPr lang="ru-RU" dirty="0" err="1" smtClean="0"/>
              <a:t>силові</a:t>
            </a:r>
            <a:r>
              <a:rPr lang="ru-RU" dirty="0" smtClean="0"/>
              <a:t> </a:t>
            </a:r>
            <a:r>
              <a:rPr lang="ru-RU" dirty="0" err="1" smtClean="0"/>
              <a:t>показники</a:t>
            </a:r>
            <a:r>
              <a:rPr lang="ru-RU" dirty="0" smtClean="0"/>
              <a:t>, а не краса </a:t>
            </a:r>
            <a:r>
              <a:rPr lang="ru-RU" dirty="0" err="1" smtClean="0"/>
              <a:t>тіла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Сучасний</a:t>
            </a:r>
            <a:r>
              <a:rPr lang="ru-RU" dirty="0" smtClean="0"/>
              <a:t> стан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Основною </a:t>
            </a:r>
            <a:r>
              <a:rPr lang="ru-RU" dirty="0" err="1" smtClean="0"/>
              <a:t>дисципліною</a:t>
            </a:r>
            <a:r>
              <a:rPr lang="ru-RU" dirty="0" smtClean="0"/>
              <a:t> в </a:t>
            </a:r>
            <a:r>
              <a:rPr lang="ru-RU" dirty="0" err="1" smtClean="0"/>
              <a:t>сучасному</a:t>
            </a:r>
            <a:r>
              <a:rPr lang="ru-RU" dirty="0" smtClean="0"/>
              <a:t> </a:t>
            </a:r>
            <a:r>
              <a:rPr lang="ru-RU" dirty="0" err="1" smtClean="0"/>
              <a:t>пауерліфтингу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триборство</a:t>
            </a:r>
            <a:r>
              <a:rPr lang="ru-RU" dirty="0" smtClean="0"/>
              <a:t> — </a:t>
            </a:r>
            <a:r>
              <a:rPr lang="ru-RU" dirty="0" err="1" smtClean="0"/>
              <a:t>присідання</a:t>
            </a:r>
            <a:r>
              <a:rPr lang="ru-RU" dirty="0" smtClean="0"/>
              <a:t>, жим </a:t>
            </a:r>
            <a:r>
              <a:rPr lang="ru-RU" dirty="0" err="1" smtClean="0"/>
              <a:t>і</a:t>
            </a:r>
            <a:r>
              <a:rPr lang="ru-RU" dirty="0" smtClean="0"/>
              <a:t> тяга. </a:t>
            </a:r>
            <a:endParaRPr lang="ru-RU" dirty="0"/>
          </a:p>
        </p:txBody>
      </p:sp>
      <p:pic>
        <p:nvPicPr>
          <p:cNvPr id="4" name="Рисунок 3" descr="приседжимтяг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587033"/>
            <a:ext cx="7072362" cy="327096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nnam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928802"/>
            <a:ext cx="7939162" cy="435771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Функціональна діагностика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Комплексна система </a:t>
            </a:r>
            <a:r>
              <a:rPr lang="ru-RU" dirty="0" err="1" smtClean="0"/>
              <a:t>аналітикометодичних</a:t>
            </a:r>
            <a:r>
              <a:rPr lang="ru-RU" dirty="0" smtClean="0"/>
              <a:t> </a:t>
            </a:r>
            <a:r>
              <a:rPr lang="ru-RU" dirty="0" err="1" smtClean="0"/>
              <a:t>підходів</a:t>
            </a:r>
            <a:r>
              <a:rPr lang="ru-RU" dirty="0" smtClean="0"/>
              <a:t> до </a:t>
            </a:r>
            <a:r>
              <a:rPr lang="ru-RU" dirty="0" err="1" smtClean="0"/>
              <a:t>визначення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оцінки</a:t>
            </a:r>
            <a:r>
              <a:rPr lang="ru-RU" dirty="0" smtClean="0"/>
              <a:t> </a:t>
            </a:r>
            <a:r>
              <a:rPr lang="ru-RU" dirty="0" err="1" smtClean="0"/>
              <a:t>функціонального</a:t>
            </a:r>
            <a:r>
              <a:rPr lang="ru-RU" dirty="0" smtClean="0"/>
              <a:t> стану </a:t>
            </a:r>
            <a:r>
              <a:rPr lang="ru-RU" dirty="0" err="1" smtClean="0"/>
              <a:t>органів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систем </a:t>
            </a:r>
            <a:r>
              <a:rPr lang="ru-RU" dirty="0" err="1" smtClean="0"/>
              <a:t>організму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hvorim-iz-sercevo-sudinnimi-zakhvoryuvannyami-v-ambulatornikh-umovak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982" y="924014"/>
            <a:ext cx="8349860" cy="530216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ДІАГНОСТИКА ФУНКЦІОНАЛЬНОГО СТАНУ СЕРЦЕВО-СУДИННОЇ СИСТЕМИ ПАУЕРЛІФТЕРІВ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931354"/>
          </a:xfrm>
        </p:spPr>
        <p:txBody>
          <a:bodyPr/>
          <a:lstStyle/>
          <a:p>
            <a:r>
              <a:rPr lang="uk-UA" dirty="0" smtClean="0"/>
              <a:t>Діяльність серцево-судинної системи у </a:t>
            </a:r>
            <a:r>
              <a:rPr lang="uk-UA" dirty="0" err="1" smtClean="0"/>
              <a:t>пауерліфтерів</a:t>
            </a:r>
            <a:r>
              <a:rPr lang="uk-UA" dirty="0" smtClean="0"/>
              <a:t> протікає в ускладнених умовах, пов'язаних із затримкою дихання і напруженням, характерних для виконання спеціальних вправ.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</p:spPr>
        <p:txBody>
          <a:bodyPr>
            <a:normAutofit/>
          </a:bodyPr>
          <a:lstStyle/>
          <a:p>
            <a:r>
              <a:rPr lang="uk-UA" dirty="0" smtClean="0"/>
              <a:t>Багато дослідників, які вивчали вплив занять </a:t>
            </a:r>
            <a:r>
              <a:rPr lang="uk-UA" dirty="0" err="1" smtClean="0"/>
              <a:t>пауерліфтерів</a:t>
            </a:r>
            <a:r>
              <a:rPr lang="uk-UA" dirty="0" smtClean="0"/>
              <a:t> на стан здоров'я спортсменів, відзначають їх позитивну дію в цілому, і зокрема на діяльність серцево-судинної системи. Однак при нераціональної спортивному тренуванні із застосуванням надмірних навантажень, при тренуванні в хворобливому стані і інших порушеннях можлива поява патологічних відхилень, що виражаються, наприклад, в електрокардіографічних змінах, підвищенні або зниженні артеріального тиску і т. Д.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114</TotalTime>
  <Words>664</Words>
  <PresentationFormat>Экран (4:3)</PresentationFormat>
  <Paragraphs>64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Городская</vt:lpstr>
      <vt:lpstr>Методи функціональної діагностики в пауерліфтингі</vt:lpstr>
      <vt:lpstr>Слайд 2</vt:lpstr>
      <vt:lpstr>Пауерліфтинг</vt:lpstr>
      <vt:lpstr>Сучасний стан </vt:lpstr>
      <vt:lpstr>Слайд 5</vt:lpstr>
      <vt:lpstr>Функціональна діагностика</vt:lpstr>
      <vt:lpstr>Слайд 7</vt:lpstr>
      <vt:lpstr>ДІАГНОСТИКА ФУНКЦІОНАЛЬНОГО СТАНУ СЕРЦЕВО-СУДИННОЇ СИСТЕМИ ПАУЕРЛІФТЕРІВ</vt:lpstr>
      <vt:lpstr>Слайд 9</vt:lpstr>
      <vt:lpstr>Слайд 10</vt:lpstr>
      <vt:lpstr>Динаміка ЧСС при виконанні змагальних вправ</vt:lpstr>
      <vt:lpstr>Слайд 12</vt:lpstr>
      <vt:lpstr>Слайд 13</vt:lpstr>
      <vt:lpstr>В результаті отриманих данних можна отримати наступні висновки: </vt:lpstr>
      <vt:lpstr>Велоергометрія </vt:lpstr>
      <vt:lpstr>Слайд 16</vt:lpstr>
      <vt:lpstr>Спірографія </vt:lpstr>
      <vt:lpstr>Слайд 18</vt:lpstr>
      <vt:lpstr>Експрес-аналіз складу тіла</vt:lpstr>
      <vt:lpstr>Слайд 20</vt:lpstr>
      <vt:lpstr>Висновок</vt:lpstr>
      <vt:lpstr>Слайд 22</vt:lpstr>
      <vt:lpstr>Література та посилання</vt:lpstr>
      <vt:lpstr>              Дякую за увагу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функціональної діагностики в пауерліфтингі</dc:title>
  <cp:lastModifiedBy>Администратор</cp:lastModifiedBy>
  <cp:revision>13</cp:revision>
  <dcterms:modified xsi:type="dcterms:W3CDTF">2020-06-11T18:21:42Z</dcterms:modified>
</cp:coreProperties>
</file>