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pn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66" d="100"/>
          <a:sy n="66" d="100"/>
        </p:scale>
        <p:origin x="-14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FA0C05-8F17-493F-B2E5-DD856417677A}" type="datetimeFigureOut">
              <a:rPr lang="ru-RU" smtClean="0"/>
              <a:t>17.04.2018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5EEC4-CF65-4DEE-88CF-D4143324FFF3}" type="slidenum">
              <a:rPr lang="ru-RU" smtClean="0"/>
              <a:t>‹#›</a:t>
            </a:fld>
            <a:endParaRPr lang="ru-RU"/>
          </a:p>
        </p:txBody>
      </p:sp>
    </p:spTree>
    <p:extLst>
      <p:ext uri="{BB962C8B-B14F-4D97-AF65-F5344CB8AC3E}">
        <p14:creationId xmlns:p14="http://schemas.microsoft.com/office/powerpoint/2010/main" val="366128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65EEC4-CF65-4DEE-88CF-D4143324FFF3}" type="slidenum">
              <a:rPr lang="ru-RU" smtClean="0"/>
              <a:t>4</a:t>
            </a:fld>
            <a:endParaRPr lang="ru-RU"/>
          </a:p>
        </p:txBody>
      </p:sp>
    </p:spTree>
    <p:extLst>
      <p:ext uri="{BB962C8B-B14F-4D97-AF65-F5344CB8AC3E}">
        <p14:creationId xmlns:p14="http://schemas.microsoft.com/office/powerpoint/2010/main" val="2732700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Прямоугольник 6"/>
          <p:cNvSpPr/>
          <p:nvPr/>
        </p:nvSpPr>
        <p:spPr>
          <a:xfrm>
            <a:off x="3425114" y="1772816"/>
            <a:ext cx="5400600" cy="2554545"/>
          </a:xfrm>
          <a:prstGeom prst="rect">
            <a:avLst/>
          </a:prstGeom>
        </p:spPr>
        <p:txBody>
          <a:bodyPr wrap="square">
            <a:spAutoFit/>
          </a:bodyPr>
          <a:lstStyle/>
          <a:p>
            <a:r>
              <a:rPr lang="fr-FR" sz="3200" b="1" dirty="0">
                <a:latin typeface="Calisto MT" panose="02040603050505030304" pitchFamily="18" charset="0"/>
              </a:rPr>
              <a:t>LE RÔLE DU </a:t>
            </a:r>
            <a:r>
              <a:rPr lang="fr-FR" sz="3200" b="1" dirty="0" smtClean="0">
                <a:latin typeface="Calisto MT" panose="02040603050505030304" pitchFamily="18" charset="0"/>
              </a:rPr>
              <a:t>FRANÇAIS </a:t>
            </a:r>
            <a:r>
              <a:rPr lang="fr-FR" sz="3200" b="1" dirty="0">
                <a:latin typeface="Calisto MT" panose="02040603050505030304" pitchFamily="18" charset="0"/>
              </a:rPr>
              <a:t>POUR MA FUTURE PROFESSION DE COMPTABLE ET D’AUDITEUR</a:t>
            </a:r>
            <a:endParaRPr lang="ru-RU" sz="3200" dirty="0"/>
          </a:p>
        </p:txBody>
      </p:sp>
    </p:spTree>
    <p:extLst>
      <p:ext uri="{BB962C8B-B14F-4D97-AF65-F5344CB8AC3E}">
        <p14:creationId xmlns:p14="http://schemas.microsoft.com/office/powerpoint/2010/main" val="365055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830" y="0"/>
            <a:ext cx="10572026" cy="7048016"/>
          </a:xfrm>
        </p:spPr>
      </p:pic>
      <p:sp>
        <p:nvSpPr>
          <p:cNvPr id="5" name="Прямоугольник 4"/>
          <p:cNvSpPr/>
          <p:nvPr/>
        </p:nvSpPr>
        <p:spPr>
          <a:xfrm>
            <a:off x="1043608" y="174082"/>
            <a:ext cx="8568952" cy="707886"/>
          </a:xfrm>
          <a:prstGeom prst="rect">
            <a:avLst/>
          </a:prstGeom>
        </p:spPr>
        <p:txBody>
          <a:bodyPr wrap="square">
            <a:spAutoFit/>
          </a:bodyPr>
          <a:lstStyle/>
          <a:p>
            <a:r>
              <a:rPr lang="fr-FR" sz="2000" b="1" dirty="0"/>
              <a:t>Si les professions de comptable et d’auditeur n’existaient pas le chaos régnerait dans le monde et l'économie ne pourrait pas se développer. </a:t>
            </a:r>
            <a:endParaRPr lang="ru-RU" sz="2000" b="1" dirty="0"/>
          </a:p>
        </p:txBody>
      </p:sp>
    </p:spTree>
    <p:extLst>
      <p:ext uri="{BB962C8B-B14F-4D97-AF65-F5344CB8AC3E}">
        <p14:creationId xmlns:p14="http://schemas.microsoft.com/office/powerpoint/2010/main" val="64881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355968" cy="6858000"/>
          </a:xfrm>
        </p:spPr>
      </p:pic>
      <p:sp>
        <p:nvSpPr>
          <p:cNvPr id="5" name="Прямоугольник 4"/>
          <p:cNvSpPr/>
          <p:nvPr/>
        </p:nvSpPr>
        <p:spPr>
          <a:xfrm>
            <a:off x="3402969" y="5534561"/>
            <a:ext cx="5796136" cy="1323439"/>
          </a:xfrm>
          <a:prstGeom prst="rect">
            <a:avLst/>
          </a:prstGeom>
        </p:spPr>
        <p:txBody>
          <a:bodyPr wrap="square">
            <a:spAutoFit/>
          </a:bodyPr>
          <a:lstStyle/>
          <a:p>
            <a:r>
              <a:rPr lang="fr-FR" sz="2000" b="1" dirty="0" smtClean="0"/>
              <a:t>Pour </a:t>
            </a:r>
            <a:r>
              <a:rPr lang="fr-FR" sz="2000" b="1" dirty="0"/>
              <a:t>chaque profession la maîtrise d'une langue étrangère est un atout, une carte de visite d'une personne qui la rend inappréciable dans le monde du travail. </a:t>
            </a:r>
            <a:endParaRPr lang="ru-RU" sz="2000" b="1" dirty="0"/>
          </a:p>
        </p:txBody>
      </p:sp>
    </p:spTree>
    <p:extLst>
      <p:ext uri="{BB962C8B-B14F-4D97-AF65-F5344CB8AC3E}">
        <p14:creationId xmlns:p14="http://schemas.microsoft.com/office/powerpoint/2010/main" val="23373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79" y="-8069"/>
            <a:ext cx="9154758" cy="6866069"/>
          </a:xfrm>
        </p:spPr>
      </p:pic>
    </p:spTree>
    <p:extLst>
      <p:ext uri="{BB962C8B-B14F-4D97-AF65-F5344CB8AC3E}">
        <p14:creationId xmlns:p14="http://schemas.microsoft.com/office/powerpoint/2010/main" val="2685086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0"/>
            <a:ext cx="9909990" cy="6858000"/>
          </a:xfrm>
        </p:spPr>
      </p:pic>
      <p:sp>
        <p:nvSpPr>
          <p:cNvPr id="7" name="Прямоугольник 6"/>
          <p:cNvSpPr/>
          <p:nvPr/>
        </p:nvSpPr>
        <p:spPr>
          <a:xfrm>
            <a:off x="467544" y="332656"/>
            <a:ext cx="4680520" cy="2308324"/>
          </a:xfrm>
          <a:prstGeom prst="rect">
            <a:avLst/>
          </a:prstGeom>
        </p:spPr>
        <p:txBody>
          <a:bodyPr wrap="square">
            <a:spAutoFit/>
          </a:bodyPr>
          <a:lstStyle/>
          <a:p>
            <a:r>
              <a:rPr lang="fr-FR" sz="2400" dirty="0"/>
              <a:t>L’économie... La société peut-elle se développer sans ce domaine? L'économie est présente dans la vie de chaque personne</a:t>
            </a:r>
            <a:r>
              <a:rPr lang="fr-FR" sz="2400" dirty="0" smtClean="0"/>
              <a:t>.</a:t>
            </a:r>
            <a:r>
              <a:rPr lang="fr-FR" sz="2400" dirty="0"/>
              <a:t> Vivre et être hors de l’économie est IMPOSSIBLE. </a:t>
            </a:r>
            <a:endParaRPr lang="ru-RU" sz="2400" dirty="0"/>
          </a:p>
          <a:p>
            <a:endParaRPr lang="ru-RU" sz="2400" dirty="0"/>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188640"/>
            <a:ext cx="9873323" cy="6446890"/>
          </a:xfrm>
          <a:prstGeom prst="rect">
            <a:avLst/>
          </a:prstGeom>
        </p:spPr>
      </p:pic>
    </p:spTree>
    <p:extLst>
      <p:ext uri="{BB962C8B-B14F-4D97-AF65-F5344CB8AC3E}">
        <p14:creationId xmlns:p14="http://schemas.microsoft.com/office/powerpoint/2010/main" val="375837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501" y="18143"/>
            <a:ext cx="9569002" cy="6858000"/>
          </a:xfrm>
        </p:spPr>
      </p:pic>
      <p:sp>
        <p:nvSpPr>
          <p:cNvPr id="7" name="Прямоугольник 6"/>
          <p:cNvSpPr/>
          <p:nvPr/>
        </p:nvSpPr>
        <p:spPr>
          <a:xfrm>
            <a:off x="395536" y="188640"/>
            <a:ext cx="8352928" cy="1569660"/>
          </a:xfrm>
          <a:prstGeom prst="rect">
            <a:avLst/>
          </a:prstGeom>
        </p:spPr>
        <p:txBody>
          <a:bodyPr wrap="square">
            <a:spAutoFit/>
          </a:bodyPr>
          <a:lstStyle/>
          <a:p>
            <a:r>
              <a:rPr lang="fr-FR" sz="2400" b="1" dirty="0"/>
              <a:t>A mon avis,  à présent la profession de comptable est la plus importante. La comptabilité  est une sorte de</a:t>
            </a:r>
            <a:r>
              <a:rPr lang="uk-UA" sz="2400" b="1" dirty="0"/>
              <a:t> «</a:t>
            </a:r>
            <a:r>
              <a:rPr lang="fr-FR" sz="2400" b="1" dirty="0"/>
              <a:t>cœur</a:t>
            </a:r>
            <a:r>
              <a:rPr lang="uk-UA" sz="2400" b="1" dirty="0"/>
              <a:t>»</a:t>
            </a:r>
            <a:r>
              <a:rPr lang="fr-FR" sz="2400" b="1" dirty="0"/>
              <a:t> de toute entreprise, car toutes les informations qui arrivent à l'entreprise passent par le service comptable. </a:t>
            </a:r>
            <a:endParaRPr lang="ru-RU" sz="2400" b="1"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0"/>
            <a:ext cx="6770850" cy="6858000"/>
          </a:xfrm>
          <a:prstGeom prst="rect">
            <a:avLst/>
          </a:prstGeom>
        </p:spPr>
      </p:pic>
    </p:spTree>
    <p:extLst>
      <p:ext uri="{BB962C8B-B14F-4D97-AF65-F5344CB8AC3E}">
        <p14:creationId xmlns:p14="http://schemas.microsoft.com/office/powerpoint/2010/main" val="194671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18" y="0"/>
            <a:ext cx="9284387" cy="5877272"/>
          </a:xfrm>
        </p:spPr>
      </p:pic>
      <p:sp>
        <p:nvSpPr>
          <p:cNvPr id="5" name="Прямоугольник 4"/>
          <p:cNvSpPr/>
          <p:nvPr/>
        </p:nvSpPr>
        <p:spPr>
          <a:xfrm>
            <a:off x="323528" y="5692729"/>
            <a:ext cx="8640960" cy="1200329"/>
          </a:xfrm>
          <a:prstGeom prst="rect">
            <a:avLst/>
          </a:prstGeom>
        </p:spPr>
        <p:txBody>
          <a:bodyPr wrap="square">
            <a:spAutoFit/>
          </a:bodyPr>
          <a:lstStyle/>
          <a:p>
            <a:pPr algn="ctr"/>
            <a:r>
              <a:rPr lang="fr-FR" sz="2400" b="1" dirty="0"/>
              <a:t>Aujourd'hui, le prestige de la profession de comptable a augmenté considérablement, comme en témoigne la demande toujours croissante de comptables très qualifiés sur le marché du </a:t>
            </a:r>
            <a:r>
              <a:rPr lang="fr-FR" sz="2400" b="1" dirty="0" smtClean="0"/>
              <a:t>travail</a:t>
            </a:r>
            <a:r>
              <a:rPr lang="ru-RU" sz="2400" b="1" dirty="0"/>
              <a:t>.</a:t>
            </a:r>
            <a:endParaRPr lang="ru-RU" sz="2400" b="1" dirty="0"/>
          </a:p>
        </p:txBody>
      </p:sp>
    </p:spTree>
    <p:extLst>
      <p:ext uri="{BB962C8B-B14F-4D97-AF65-F5344CB8AC3E}">
        <p14:creationId xmlns:p14="http://schemas.microsoft.com/office/powerpoint/2010/main" val="119943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 name="Объект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877"/>
            <a:ext cx="9171857" cy="6878893"/>
          </a:xfrm>
        </p:spPr>
      </p:pic>
      <p:sp>
        <p:nvSpPr>
          <p:cNvPr id="11" name="Прямоугольник 10"/>
          <p:cNvSpPr/>
          <p:nvPr/>
        </p:nvSpPr>
        <p:spPr>
          <a:xfrm>
            <a:off x="323528" y="332656"/>
            <a:ext cx="8352928" cy="2215991"/>
          </a:xfrm>
          <a:prstGeom prst="rect">
            <a:avLst/>
          </a:prstGeom>
        </p:spPr>
        <p:txBody>
          <a:bodyPr wrap="square">
            <a:spAutoFit/>
          </a:bodyPr>
          <a:lstStyle/>
          <a:p>
            <a:r>
              <a:rPr lang="fr-FR" sz="2000" b="1" dirty="0"/>
              <a:t>Il faut souligner que l</a:t>
            </a:r>
            <a:r>
              <a:rPr lang="uk-UA" sz="2000" b="1" dirty="0"/>
              <a:t>a </a:t>
            </a:r>
            <a:r>
              <a:rPr lang="uk-UA" sz="2000" b="1" dirty="0" err="1"/>
              <a:t>comptabilité</a:t>
            </a:r>
            <a:r>
              <a:rPr lang="fr-FR" sz="2000" b="1" dirty="0"/>
              <a:t> de</a:t>
            </a:r>
            <a:r>
              <a:rPr lang="uk-UA" sz="2000" b="1" dirty="0"/>
              <a:t> </a:t>
            </a:r>
            <a:r>
              <a:rPr lang="uk-UA" sz="2000" b="1" dirty="0" err="1"/>
              <a:t>chaque</a:t>
            </a:r>
            <a:r>
              <a:rPr lang="uk-UA" sz="2000" b="1" dirty="0"/>
              <a:t> </a:t>
            </a:r>
            <a:r>
              <a:rPr lang="uk-UA" sz="2000" b="1" dirty="0" err="1"/>
              <a:t>pays</a:t>
            </a:r>
            <a:r>
              <a:rPr lang="uk-UA" sz="2000" b="1" dirty="0"/>
              <a:t>  a </a:t>
            </a:r>
            <a:r>
              <a:rPr lang="fr-FR" sz="2000" b="1" dirty="0"/>
              <a:t>d</a:t>
            </a:r>
            <a:r>
              <a:rPr lang="uk-UA" sz="2000" b="1" dirty="0" err="1"/>
              <a:t>es</a:t>
            </a:r>
            <a:r>
              <a:rPr lang="uk-UA" sz="2000" b="1" dirty="0"/>
              <a:t> </a:t>
            </a:r>
            <a:r>
              <a:rPr lang="uk-UA" sz="2000" b="1" dirty="0" err="1"/>
              <a:t>caractéristiques</a:t>
            </a:r>
            <a:r>
              <a:rPr lang="fr-FR" sz="2000" b="1" dirty="0"/>
              <a:t> particulières. Profiter de l'opportunité de voir de l'intérieur comment se développe la comptabilité française, l'analyser, la comparer à la tenue des dossiers en Ukraine, déterminer ses défauts et ses avantages, utiliser les méthodes comptables appliquées à l'étranger – tout cela est une excellente expérience.</a:t>
            </a:r>
            <a:endParaRPr lang="ru-RU" sz="2000" b="1" dirty="0"/>
          </a:p>
          <a:p>
            <a:endParaRPr lang="ru-RU"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832" y="5180623"/>
            <a:ext cx="1512168" cy="150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7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568" y="0"/>
            <a:ext cx="10315529" cy="686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347864" y="5589240"/>
            <a:ext cx="6336704" cy="830997"/>
          </a:xfrm>
          <a:prstGeom prst="rect">
            <a:avLst/>
          </a:prstGeom>
        </p:spPr>
        <p:txBody>
          <a:bodyPr wrap="square">
            <a:spAutoFit/>
          </a:bodyPr>
          <a:lstStyle/>
          <a:p>
            <a:r>
              <a:rPr lang="fr-FR" sz="2400" b="1" dirty="0"/>
              <a:t>Le comptable est une profession qui nécessite le perfectionnement constant de ses compétences. </a:t>
            </a:r>
            <a:endParaRPr lang="ru-RU" sz="2400" b="1" dirty="0"/>
          </a:p>
        </p:txBody>
      </p:sp>
    </p:spTree>
    <p:extLst>
      <p:ext uri="{BB962C8B-B14F-4D97-AF65-F5344CB8AC3E}">
        <p14:creationId xmlns:p14="http://schemas.microsoft.com/office/powerpoint/2010/main" val="42354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8366" cy="6932981"/>
          </a:xfrm>
        </p:spPr>
      </p:pic>
      <p:sp>
        <p:nvSpPr>
          <p:cNvPr id="7" name="Прямоугольник 6"/>
          <p:cNvSpPr/>
          <p:nvPr/>
        </p:nvSpPr>
        <p:spPr>
          <a:xfrm>
            <a:off x="539552" y="188640"/>
            <a:ext cx="8136904" cy="923330"/>
          </a:xfrm>
          <a:prstGeom prst="rect">
            <a:avLst/>
          </a:prstGeom>
        </p:spPr>
        <p:txBody>
          <a:bodyPr wrap="square">
            <a:spAutoFit/>
          </a:bodyPr>
          <a:lstStyle/>
          <a:p>
            <a:r>
              <a:rPr lang="fr-FR" b="1" dirty="0"/>
              <a:t>En ce qui concerne l’audit, son rôle dans l'économie est si important que, sans spécialiste dans ce domaine, il est pratiquement impossible de prendre les bonnes décisions qui permettront de mener efficacement les affaires au sein de l’entreprise.</a:t>
            </a:r>
            <a:endParaRPr lang="ru-RU" b="1"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3" y="1268760"/>
            <a:ext cx="7407412" cy="5548410"/>
          </a:xfrm>
          <a:prstGeom prst="rect">
            <a:avLst/>
          </a:prstGeom>
        </p:spPr>
      </p:pic>
    </p:spTree>
    <p:extLst>
      <p:ext uri="{BB962C8B-B14F-4D97-AF65-F5344CB8AC3E}">
        <p14:creationId xmlns:p14="http://schemas.microsoft.com/office/powerpoint/2010/main" val="119179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76256"/>
          </a:xfrm>
        </p:spPr>
      </p:pic>
      <p:sp>
        <p:nvSpPr>
          <p:cNvPr id="7" name="Прямоугольник 6"/>
          <p:cNvSpPr/>
          <p:nvPr/>
        </p:nvSpPr>
        <p:spPr>
          <a:xfrm>
            <a:off x="755576" y="764704"/>
            <a:ext cx="7848872" cy="1384995"/>
          </a:xfrm>
          <a:prstGeom prst="rect">
            <a:avLst/>
          </a:prstGeom>
        </p:spPr>
        <p:txBody>
          <a:bodyPr wrap="square">
            <a:spAutoFit/>
          </a:bodyPr>
          <a:lstStyle/>
          <a:p>
            <a:r>
              <a:rPr lang="fr-FR" sz="2800" b="1" dirty="0">
                <a:solidFill>
                  <a:schemeClr val="bg1"/>
                </a:solidFill>
              </a:rPr>
              <a:t>L'audit est une vérification indépendante d'une entreprise pour révéler la fiabilité de ses informations comptables et financières. </a:t>
            </a:r>
            <a:endParaRPr lang="ru-RU" sz="2800" b="1" dirty="0">
              <a:solidFill>
                <a:schemeClr val="bg1"/>
              </a:solidFill>
            </a:endParaRPr>
          </a:p>
        </p:txBody>
      </p:sp>
    </p:spTree>
    <p:extLst>
      <p:ext uri="{BB962C8B-B14F-4D97-AF65-F5344CB8AC3E}">
        <p14:creationId xmlns:p14="http://schemas.microsoft.com/office/powerpoint/2010/main" val="182215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80512" cy="7344409"/>
          </a:xfrm>
        </p:spPr>
      </p:pic>
      <p:sp>
        <p:nvSpPr>
          <p:cNvPr id="5" name="Прямоугольник 4"/>
          <p:cNvSpPr/>
          <p:nvPr/>
        </p:nvSpPr>
        <p:spPr>
          <a:xfrm>
            <a:off x="179512" y="4653136"/>
            <a:ext cx="2016224" cy="2585323"/>
          </a:xfrm>
          <a:prstGeom prst="rect">
            <a:avLst/>
          </a:prstGeom>
        </p:spPr>
        <p:txBody>
          <a:bodyPr wrap="square">
            <a:spAutoFit/>
          </a:bodyPr>
          <a:lstStyle/>
          <a:p>
            <a:r>
              <a:rPr lang="fr-FR" b="1" dirty="0"/>
              <a:t>L'auditeur est un expert qui aide les comptables et les dirigeants à trouver des erreurs dans l'activité de l'entreprise et indique comment les corriger.</a:t>
            </a:r>
            <a:endParaRPr lang="ru-RU" b="1" dirty="0"/>
          </a:p>
        </p:txBody>
      </p:sp>
      <p:sp>
        <p:nvSpPr>
          <p:cNvPr id="6" name="Прямоугольник 5"/>
          <p:cNvSpPr/>
          <p:nvPr/>
        </p:nvSpPr>
        <p:spPr>
          <a:xfrm>
            <a:off x="7092280" y="4826675"/>
            <a:ext cx="1800200" cy="2031325"/>
          </a:xfrm>
          <a:prstGeom prst="rect">
            <a:avLst/>
          </a:prstGeom>
        </p:spPr>
        <p:txBody>
          <a:bodyPr wrap="square">
            <a:spAutoFit/>
          </a:bodyPr>
          <a:lstStyle/>
          <a:p>
            <a:r>
              <a:rPr lang="fr-FR" b="1" dirty="0"/>
              <a:t>L'auditeur doit traiter constamment des informations et s’intéresser à toutes les innovations. </a:t>
            </a:r>
            <a:endParaRPr lang="ru-RU" b="1" dirty="0"/>
          </a:p>
        </p:txBody>
      </p:sp>
    </p:spTree>
    <p:extLst>
      <p:ext uri="{BB962C8B-B14F-4D97-AF65-F5344CB8AC3E}">
        <p14:creationId xmlns:p14="http://schemas.microsoft.com/office/powerpoint/2010/main" val="24794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325</Words>
  <Application>Microsoft Office PowerPoint</Application>
  <PresentationFormat>Экран (4:3)</PresentationFormat>
  <Paragraphs>13</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look</dc:creator>
  <cp:lastModifiedBy>Пользователь Windows</cp:lastModifiedBy>
  <cp:revision>13</cp:revision>
  <dcterms:created xsi:type="dcterms:W3CDTF">2018-04-17T19:45:29Z</dcterms:created>
  <dcterms:modified xsi:type="dcterms:W3CDTF">2018-04-17T21:46:53Z</dcterms:modified>
</cp:coreProperties>
</file>