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50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96" d="100"/>
          <a:sy n="96" d="100"/>
        </p:scale>
        <p:origin x="65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CE8853A-74F0-427D-88F2-39D33CB062EA}" type="datetimeFigureOut">
              <a:rPr lang="en-US" smtClean="0"/>
              <a:t>5/31/23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3977492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E8853A-74F0-427D-88F2-39D33CB062EA}" type="datetimeFigureOut">
              <a:rPr lang="en-US" smtClean="0"/>
              <a:t>5/31/23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3949637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E8853A-74F0-427D-88F2-39D33CB062EA}" type="datetimeFigureOut">
              <a:rPr lang="en-US" smtClean="0"/>
              <a:t>5/31/23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3997976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E8853A-74F0-427D-88F2-39D33CB062EA}" type="datetimeFigureOut">
              <a:rPr lang="en-US" smtClean="0"/>
              <a:t>5/31/23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4269861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CE8853A-74F0-427D-88F2-39D33CB062EA}" type="datetimeFigureOut">
              <a:rPr lang="en-US" smtClean="0"/>
              <a:t>5/31/23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983858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E8853A-74F0-427D-88F2-39D33CB062EA}" type="datetimeFigureOut">
              <a:rPr lang="en-US" smtClean="0"/>
              <a:t>5/31/23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3528174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E8853A-74F0-427D-88F2-39D33CB062EA}" type="datetimeFigureOut">
              <a:rPr lang="en-US" smtClean="0"/>
              <a:t>5/31/23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2949826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E8853A-74F0-427D-88F2-39D33CB062EA}" type="datetimeFigureOut">
              <a:rPr lang="en-US" smtClean="0"/>
              <a:t>5/31/23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4286820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E8853A-74F0-427D-88F2-39D33CB062EA}" type="datetimeFigureOut">
              <a:rPr lang="en-US" smtClean="0"/>
              <a:t>5/31/23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1256334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CE8853A-74F0-427D-88F2-39D33CB062EA}" type="datetimeFigureOut">
              <a:rPr lang="en-US" smtClean="0"/>
              <a:t>5/31/23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3039109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CE8853A-74F0-427D-88F2-39D33CB062EA}" type="datetimeFigureOut">
              <a:rPr lang="en-US" smtClean="0"/>
              <a:t>5/31/23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ABC12-604D-4FB4-8FF9-A477BBAE36F6}" type="slidenum">
              <a:rPr lang="en-US" smtClean="0"/>
              <a:t>‹#›</a:t>
            </a:fld>
            <a:endParaRPr lang="en-US"/>
          </a:p>
        </p:txBody>
      </p:sp>
    </p:spTree>
    <p:extLst>
      <p:ext uri="{BB962C8B-B14F-4D97-AF65-F5344CB8AC3E}">
        <p14:creationId xmlns:p14="http://schemas.microsoft.com/office/powerpoint/2010/main" val="1653268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E8853A-74F0-427D-88F2-39D33CB062EA}" type="datetimeFigureOut">
              <a:rPr lang="en-US" smtClean="0"/>
              <a:t>5/31/23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8ABC12-604D-4FB4-8FF9-A477BBAE36F6}" type="slidenum">
              <a:rPr lang="en-US" smtClean="0"/>
              <a:t>‹#›</a:t>
            </a:fld>
            <a:endParaRPr lang="en-US"/>
          </a:p>
        </p:txBody>
      </p:sp>
    </p:spTree>
    <p:extLst>
      <p:ext uri="{BB962C8B-B14F-4D97-AF65-F5344CB8AC3E}">
        <p14:creationId xmlns:p14="http://schemas.microsoft.com/office/powerpoint/2010/main" val="2671444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63519"/>
            <a:ext cx="9144000" cy="3001316"/>
          </a:xfrm>
        </p:spPr>
        <p:txBody>
          <a:bodyPr>
            <a:normAutofit/>
            <a:scene3d>
              <a:camera prst="orthographicFront"/>
              <a:lightRig rig="soft" dir="t">
                <a:rot lat="0" lon="0" rev="15600000"/>
              </a:lightRig>
            </a:scene3d>
            <a:sp3d extrusionH="57150" prstMaterial="softEdge">
              <a:bevelT w="25400" h="38100"/>
            </a:sp3d>
          </a:bodyPr>
          <a:lstStyle/>
          <a:p>
            <a:r>
              <a:rPr lang="uk-UA" sz="4000" b="1" dirty="0">
                <a:ln/>
                <a:latin typeface="+mn-lt"/>
                <a:ea typeface="Times New Roman" panose="02020603050405020304" pitchFamily="18" charset="0"/>
                <a:cs typeface="Times New Roman" panose="02020603050405020304" pitchFamily="18" charset="0"/>
              </a:rPr>
              <a:t>«Етичні норми ділового спілкування. Бізнес етикет. Стрес менеджмент. Управління конфліктами»</a:t>
            </a:r>
            <a:br>
              <a:rPr lang="en-UA" sz="1800" b="1" dirty="0">
                <a:ln/>
                <a:solidFill>
                  <a:schemeClr val="accent4"/>
                </a:solidFill>
                <a:latin typeface="Times New Roman" panose="02020603050405020304" pitchFamily="18" charset="0"/>
                <a:ea typeface="Times New Roman" panose="02020603050405020304" pitchFamily="18" charset="0"/>
                <a:cs typeface="Times New Roman" panose="02020603050405020304" pitchFamily="18" charset="0"/>
              </a:rPr>
            </a:br>
            <a:endParaRPr lang="en-US" b="1" dirty="0">
              <a:ln/>
              <a:solidFill>
                <a:schemeClr val="accent4"/>
              </a:solidFill>
              <a:latin typeface="+mn-lt"/>
            </a:endParaRPr>
          </a:p>
        </p:txBody>
      </p:sp>
    </p:spTree>
    <p:extLst>
      <p:ext uri="{BB962C8B-B14F-4D97-AF65-F5344CB8AC3E}">
        <p14:creationId xmlns:p14="http://schemas.microsoft.com/office/powerpoint/2010/main" val="3494747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944E027-E107-254D-8741-9CDF282EA97A}"/>
              </a:ext>
            </a:extLst>
          </p:cNvPr>
          <p:cNvSpPr txBox="1"/>
          <p:nvPr/>
        </p:nvSpPr>
        <p:spPr>
          <a:xfrm>
            <a:off x="2704606" y="100342"/>
            <a:ext cx="6097978" cy="461665"/>
          </a:xfrm>
          <a:prstGeom prst="rect">
            <a:avLst/>
          </a:prstGeom>
          <a:noFill/>
        </p:spPr>
        <p:txBody>
          <a:bodyPr wrap="square">
            <a:spAutoFit/>
          </a:bodyPr>
          <a:lstStyle/>
          <a:p>
            <a:pPr lvl="0" algn="ctr">
              <a:spcBef>
                <a:spcPts val="200"/>
              </a:spcBef>
              <a:buClr>
                <a:srgbClr val="000000"/>
              </a:buClr>
            </a:pPr>
            <a:r>
              <a:rPr lang="uk-UA"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a:t>
            </a:r>
            <a:r>
              <a:rPr lang="uk-UA" sz="2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Стрес менеджмент</a:t>
            </a:r>
            <a:endParaRPr lang="en-UA" sz="2400" b="1" u="sng"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A8437031-C781-2940-839D-B4A784F303C7}"/>
              </a:ext>
            </a:extLst>
          </p:cNvPr>
          <p:cNvSpPr txBox="1"/>
          <p:nvPr/>
        </p:nvSpPr>
        <p:spPr>
          <a:xfrm>
            <a:off x="771897" y="562007"/>
            <a:ext cx="10462160" cy="1938992"/>
          </a:xfrm>
          <a:prstGeom prst="rect">
            <a:avLst/>
          </a:prstGeom>
          <a:noFill/>
        </p:spPr>
        <p:txBody>
          <a:bodyPr wrap="square">
            <a:spAutoFit/>
          </a:bodyPr>
          <a:lstStyle/>
          <a:p>
            <a:pPr indent="450215" algn="just"/>
            <a:r>
              <a:rPr lang="en-UA" sz="2400" b="1" i="1" dirty="0">
                <a:effectLst/>
                <a:latin typeface="Times New Roman" panose="02020603050405020304" pitchFamily="18" charset="0"/>
                <a:ea typeface="Times New Roman" panose="02020603050405020304" pitchFamily="18" charset="0"/>
                <a:cs typeface="Times New Roman" panose="02020603050405020304" pitchFamily="18" charset="0"/>
              </a:rPr>
              <a:t>Стрес-менеджмент (управління стресом) </a:t>
            </a:r>
            <a:r>
              <a:rPr lang="en-UA" sz="2400" dirty="0">
                <a:effectLst/>
                <a:latin typeface="Times New Roman" panose="02020603050405020304" pitchFamily="18" charset="0"/>
                <a:ea typeface="Times New Roman" panose="02020603050405020304" pitchFamily="18" charset="0"/>
                <a:cs typeface="Times New Roman" panose="02020603050405020304" pitchFamily="18" charset="0"/>
              </a:rPr>
              <a:t>– це інструмент ефективної дії, спрямованої на послаблення стресової реакції і на швидке досягнення рівноваги. Зіткнувшись з агресією на роботі (навчанні) або неприємною несподіванкою, не потрібно вибирати між боротьбою і втечею, завжди є можливість зменшити напругу, навіть якщо вона накопичувалася довгий час. </a:t>
            </a:r>
          </a:p>
        </p:txBody>
      </p:sp>
      <p:pic>
        <p:nvPicPr>
          <p:cNvPr id="6146" name="Picture 2" descr="Управление стрессом, стресс-менеджмент — готовый электронный курс">
            <a:extLst>
              <a:ext uri="{FF2B5EF4-FFF2-40B4-BE49-F238E27FC236}">
                <a16:creationId xmlns:a16="http://schemas.microsoft.com/office/drawing/2014/main" id="{53619855-90E8-A14C-A672-B4A6E80445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5777" y="2487949"/>
            <a:ext cx="5419065" cy="43700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30D0E21-1737-9A43-ADE3-07C23FBAE2C0}"/>
              </a:ext>
            </a:extLst>
          </p:cNvPr>
          <p:cNvSpPr txBox="1"/>
          <p:nvPr/>
        </p:nvSpPr>
        <p:spPr>
          <a:xfrm>
            <a:off x="1116282" y="2648842"/>
            <a:ext cx="4191989" cy="3416320"/>
          </a:xfrm>
          <a:prstGeom prst="rect">
            <a:avLst/>
          </a:prstGeom>
          <a:noFill/>
        </p:spPr>
        <p:txBody>
          <a:bodyPr wrap="square">
            <a:spAutoFit/>
          </a:bodyPr>
          <a:lstStyle/>
          <a:p>
            <a:pPr algn="just"/>
            <a:r>
              <a:rPr lang="en-UA" sz="2400" dirty="0">
                <a:effectLst/>
                <a:latin typeface="Times New Roman" panose="02020603050405020304" pitchFamily="18" charset="0"/>
                <a:ea typeface="Times New Roman" panose="02020603050405020304" pitchFamily="18" charset="0"/>
                <a:cs typeface="Times New Roman" panose="02020603050405020304" pitchFamily="18" charset="0"/>
              </a:rPr>
              <a:t>Методи саморегуляції (інструмент рівноваги й спокою) підвищують психофізіологічну стійкість і витривалість, покращують психофізичний стан і працездатність, сприяють гармонійному саморозвитку людини. </a:t>
            </a:r>
            <a:endParaRPr lang="en-UA" sz="2400" dirty="0"/>
          </a:p>
        </p:txBody>
      </p:sp>
    </p:spTree>
    <p:extLst>
      <p:ext uri="{BB962C8B-B14F-4D97-AF65-F5344CB8AC3E}">
        <p14:creationId xmlns:p14="http://schemas.microsoft.com/office/powerpoint/2010/main" val="1249907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C34670-91F5-FD45-9DC7-D669091E7061}"/>
              </a:ext>
            </a:extLst>
          </p:cNvPr>
          <p:cNvSpPr txBox="1"/>
          <p:nvPr/>
        </p:nvSpPr>
        <p:spPr>
          <a:xfrm>
            <a:off x="2268187" y="425808"/>
            <a:ext cx="7401295" cy="5262979"/>
          </a:xfrm>
          <a:prstGeom prst="rect">
            <a:avLst/>
          </a:prstGeom>
          <a:noFill/>
        </p:spPr>
        <p:txBody>
          <a:bodyPr wrap="square">
            <a:spAutoFit/>
          </a:bodyPr>
          <a:lstStyle/>
          <a:p>
            <a:pPr indent="450215" algn="ctr"/>
            <a:r>
              <a:rPr lang="uk-UA" sz="2400" b="1" u="sng" dirty="0">
                <a:effectLst/>
                <a:latin typeface="Times New Roman" panose="02020603050405020304" pitchFamily="18" charset="0"/>
                <a:ea typeface="Times New Roman" panose="02020603050405020304" pitchFamily="18" charset="0"/>
                <a:cs typeface="Times New Roman" panose="02020603050405020304" pitchFamily="18" charset="0"/>
              </a:rPr>
              <a:t>Дії на зменшення стресу:</a:t>
            </a:r>
          </a:p>
          <a:p>
            <a:pPr indent="450215" algn="just"/>
            <a:r>
              <a:rPr lang="en-UA" sz="2400" b="1" i="1" dirty="0">
                <a:effectLst/>
                <a:latin typeface="Times New Roman" panose="02020603050405020304" pitchFamily="18" charset="0"/>
                <a:ea typeface="Times New Roman" panose="02020603050405020304" pitchFamily="18" charset="0"/>
                <a:cs typeface="Times New Roman" panose="02020603050405020304" pitchFamily="18" charset="0"/>
              </a:rPr>
              <a:t>Атмосфера в колективі</a:t>
            </a:r>
            <a:r>
              <a:rPr lang="en-UA" sz="2400" dirty="0">
                <a:effectLst/>
                <a:latin typeface="Times New Roman" panose="02020603050405020304" pitchFamily="18" charset="0"/>
                <a:ea typeface="Times New Roman" panose="02020603050405020304" pitchFamily="18" charset="0"/>
                <a:cs typeface="Times New Roman" panose="02020603050405020304" pitchFamily="18" charset="0"/>
              </a:rPr>
              <a:t>. Програма стрес-менеджменту першим пунктом ставить створення сприятливих відносин між співробітниками та керівництвом. </a:t>
            </a:r>
          </a:p>
          <a:p>
            <a:pPr indent="450215" algn="just"/>
            <a:r>
              <a:rPr lang="en-UA" sz="2400" b="1" i="1" dirty="0">
                <a:effectLst/>
                <a:latin typeface="Times New Roman" panose="02020603050405020304" pitchFamily="18" charset="0"/>
                <a:ea typeface="Times New Roman" panose="02020603050405020304" pitchFamily="18" charset="0"/>
                <a:cs typeface="Times New Roman" panose="02020603050405020304" pitchFamily="18" charset="0"/>
              </a:rPr>
              <a:t>Розподіл відповідальності. </a:t>
            </a:r>
            <a:r>
              <a:rPr lang="en-UA" sz="2400" dirty="0">
                <a:effectLst/>
                <a:latin typeface="Times New Roman" panose="02020603050405020304" pitchFamily="18" charset="0"/>
                <a:ea typeface="Times New Roman" panose="02020603050405020304" pitchFamily="18" charset="0"/>
                <a:cs typeface="Times New Roman" panose="02020603050405020304" pitchFamily="18" charset="0"/>
              </a:rPr>
              <a:t>Людина повинна розуміти область своєї компетенції і не боятися брати відповідальність за свої дії. </a:t>
            </a:r>
          </a:p>
          <a:p>
            <a:pPr indent="450215" algn="just"/>
            <a:r>
              <a:rPr lang="en-UA" sz="2400" b="1" i="1" dirty="0">
                <a:effectLst/>
                <a:latin typeface="Times New Roman" panose="02020603050405020304" pitchFamily="18" charset="0"/>
                <a:ea typeface="Times New Roman" panose="02020603050405020304" pitchFamily="18" charset="0"/>
                <a:cs typeface="Times New Roman" panose="02020603050405020304" pitchFamily="18" charset="0"/>
              </a:rPr>
              <a:t>Знання обов’язків. </a:t>
            </a:r>
            <a:r>
              <a:rPr lang="en-UA" sz="2400" dirty="0">
                <a:effectLst/>
                <a:latin typeface="Times New Roman" panose="02020603050405020304" pitchFamily="18" charset="0"/>
                <a:ea typeface="Times New Roman" panose="02020603050405020304" pitchFamily="18" charset="0"/>
                <a:cs typeface="Times New Roman" panose="02020603050405020304" pitchFamily="18" charset="0"/>
              </a:rPr>
              <a:t>Управління стрес-менеджментом полягає в тому, щоб кожен співробітник добре знав своє завдання і міг вчасно його виконати. </a:t>
            </a:r>
          </a:p>
          <a:p>
            <a:pPr indent="450215" algn="just"/>
            <a:r>
              <a:rPr lang="en-UA" sz="2400" b="1" i="1" dirty="0">
                <a:effectLst/>
                <a:latin typeface="Times New Roman" panose="02020603050405020304" pitchFamily="18" charset="0"/>
                <a:ea typeface="Times New Roman" panose="02020603050405020304" pitchFamily="18" charset="0"/>
                <a:cs typeface="Times New Roman" panose="02020603050405020304" pitchFamily="18" charset="0"/>
              </a:rPr>
              <a:t>Рівний поділ праці</a:t>
            </a:r>
            <a:r>
              <a:rPr lang="en-UA" sz="2400" dirty="0">
                <a:effectLst/>
                <a:latin typeface="Times New Roman" panose="02020603050405020304" pitchFamily="18" charset="0"/>
                <a:ea typeface="Times New Roman" panose="02020603050405020304" pitchFamily="18" charset="0"/>
                <a:cs typeface="Times New Roman" panose="02020603050405020304" pitchFamily="18" charset="0"/>
              </a:rPr>
              <a:t>. Кожен співробітник повинен знати, що він робить і що він за це отримає. </a:t>
            </a:r>
          </a:p>
        </p:txBody>
      </p:sp>
    </p:spTree>
    <p:extLst>
      <p:ext uri="{BB962C8B-B14F-4D97-AF65-F5344CB8AC3E}">
        <p14:creationId xmlns:p14="http://schemas.microsoft.com/office/powerpoint/2010/main" val="3746498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7F48A8-C80A-E140-92F5-DFB38E0FBDE3}"/>
              </a:ext>
            </a:extLst>
          </p:cNvPr>
          <p:cNvSpPr txBox="1"/>
          <p:nvPr/>
        </p:nvSpPr>
        <p:spPr>
          <a:xfrm>
            <a:off x="2787733" y="159719"/>
            <a:ext cx="6097978" cy="461665"/>
          </a:xfrm>
          <a:prstGeom prst="rect">
            <a:avLst/>
          </a:prstGeom>
          <a:noFill/>
        </p:spPr>
        <p:txBody>
          <a:bodyPr wrap="square">
            <a:spAutoFit/>
          </a:bodyPr>
          <a:lstStyle/>
          <a:p>
            <a:pPr algn="ctr">
              <a:spcBef>
                <a:spcPts val="200"/>
              </a:spcBef>
            </a:pPr>
            <a:r>
              <a:rPr lang="uk-UA" sz="2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Управління конфліктами</a:t>
            </a:r>
            <a:endParaRPr lang="en-UA" sz="2400" b="1" u="sng"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D39ED4A-0299-EA48-B34D-263344EBAE63}"/>
              </a:ext>
            </a:extLst>
          </p:cNvPr>
          <p:cNvSpPr txBox="1"/>
          <p:nvPr/>
        </p:nvSpPr>
        <p:spPr>
          <a:xfrm>
            <a:off x="911430" y="781516"/>
            <a:ext cx="9716985" cy="4524315"/>
          </a:xfrm>
          <a:prstGeom prst="rect">
            <a:avLst/>
          </a:prstGeom>
          <a:noFill/>
        </p:spPr>
        <p:txBody>
          <a:bodyPr wrap="square">
            <a:spAutoFit/>
          </a:bodyPr>
          <a:lstStyle/>
          <a:p>
            <a:pPr indent="450215" algn="just"/>
            <a:r>
              <a:rPr lang="uk-UA" sz="2400" dirty="0">
                <a:solidFill>
                  <a:srgbClr val="373A3C"/>
                </a:solidFill>
                <a:effectLst/>
                <a:latin typeface="Times New Roman" panose="02020603050405020304" pitchFamily="18" charset="0"/>
                <a:ea typeface="Times New Roman" panose="02020603050405020304" pitchFamily="18" charset="0"/>
                <a:cs typeface="Times New Roman" panose="02020603050405020304" pitchFamily="18" charset="0"/>
              </a:rPr>
              <a:t>І</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снує безліч методів </a:t>
            </a: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управління </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конфліктами.</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Загалом їх можна поділити на кілька груп, кожна з яких має свою сферу застосування:</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Wingdings" pitchFamily="2" charset="2"/>
              <a:buChar char="Ø"/>
            </a:pP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внутрі</a:t>
            </a: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шньо</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особистісні;</a:t>
            </a:r>
            <a:endPar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Wingdings" pitchFamily="2" charset="2"/>
              <a:buChar char="Ø"/>
            </a:pP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Wingdings" pitchFamily="2" charset="2"/>
              <a:buChar char="Ø"/>
            </a:pP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структурні (організаційні);</a:t>
            </a:r>
            <a:endPar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Wingdings" pitchFamily="2" charset="2"/>
              <a:buChar char="Ø"/>
            </a:pP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Wingdings" pitchFamily="2" charset="2"/>
              <a:buChar char="Ø"/>
            </a:pP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міжособистісні;</a:t>
            </a:r>
            <a:endPar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Wingdings" pitchFamily="2" charset="2"/>
              <a:buChar char="Ø"/>
            </a:pP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Wingdings" pitchFamily="2" charset="2"/>
              <a:buChar char="Ø"/>
            </a:pP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переговори;</a:t>
            </a:r>
            <a:endPar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Wingdings" pitchFamily="2" charset="2"/>
              <a:buChar char="Ø"/>
            </a:pP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Wingdings" pitchFamily="2" charset="2"/>
              <a:buChar char="Ø"/>
            </a:pP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відповідні агресивні дії.</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170" name="Picture 2" descr="Вирішення конфліктів – Кафедра інформаційного, господарського та  адміністративного права ФСП КПІ ім. Ігоря Сікорського">
            <a:extLst>
              <a:ext uri="{FF2B5EF4-FFF2-40B4-BE49-F238E27FC236}">
                <a16:creationId xmlns:a16="http://schemas.microsoft.com/office/drawing/2014/main" id="{EDE8A1E6-50C7-7442-A7B3-3D604351E9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9124" y="2021363"/>
            <a:ext cx="6397087" cy="4113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952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ADA344-716D-3444-A22D-95F35940C372}"/>
              </a:ext>
            </a:extLst>
          </p:cNvPr>
          <p:cNvSpPr txBox="1"/>
          <p:nvPr/>
        </p:nvSpPr>
        <p:spPr>
          <a:xfrm>
            <a:off x="329540" y="128373"/>
            <a:ext cx="10750137" cy="2308324"/>
          </a:xfrm>
          <a:prstGeom prst="rect">
            <a:avLst/>
          </a:prstGeom>
          <a:noFill/>
        </p:spPr>
        <p:txBody>
          <a:bodyPr wrap="square">
            <a:spAutoFit/>
          </a:bodyPr>
          <a:lstStyle/>
          <a:p>
            <a:pPr algn="just"/>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Внутрі</a:t>
            </a:r>
            <a:r>
              <a:rPr lang="uk-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шньо</a:t>
            </a:r>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особистісні методи </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впливають на окрему особу й полягають у</a:t>
            </a:r>
            <a:r>
              <a:rPr lang="en-UA" sz="24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правильній організації своєї власної поведінки, в умінні висловити свою точку зору, не викликаючи захисної реакції з боку опонента</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Методи використовуються для передання іншій особі персонального ставлення до певного предмета без обвинувачень і вимог, але з метою зміни індивідуального ставлення іншої людини (так званий спосіб «Я </a:t>
            </a: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висловлювання»).</a:t>
            </a:r>
            <a:r>
              <a:rPr lang="en-UA" sz="2400" dirty="0">
                <a:effectLst/>
              </a:rPr>
              <a:t> </a:t>
            </a:r>
            <a:endParaRPr lang="en-UA" sz="2400" dirty="0"/>
          </a:p>
        </p:txBody>
      </p:sp>
      <p:sp>
        <p:nvSpPr>
          <p:cNvPr id="5" name="TextBox 4">
            <a:extLst>
              <a:ext uri="{FF2B5EF4-FFF2-40B4-BE49-F238E27FC236}">
                <a16:creationId xmlns:a16="http://schemas.microsoft.com/office/drawing/2014/main" id="{BB19AE35-6212-FF49-A0E8-3FCA396A8630}"/>
              </a:ext>
            </a:extLst>
          </p:cNvPr>
          <p:cNvSpPr txBox="1"/>
          <p:nvPr/>
        </p:nvSpPr>
        <p:spPr>
          <a:xfrm>
            <a:off x="1777835" y="3184198"/>
            <a:ext cx="8945582" cy="1938992"/>
          </a:xfrm>
          <a:prstGeom prst="rect">
            <a:avLst/>
          </a:prstGeom>
          <a:noFill/>
        </p:spPr>
        <p:txBody>
          <a:bodyPr wrap="square">
            <a:spAutoFit/>
          </a:bodyPr>
          <a:lstStyle/>
          <a:p>
            <a:pPr indent="450215" algn="just"/>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Структурні (організаційні) методи </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впливають переважно на учасників організаційних конфліктів, що виникають через неправильний розподіл функцій, прав і відповідальності, погану організацію праці, несправедливість системи мотивації і стимулювання працівників та ін.</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9014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247655-75DB-284C-89FC-B74D54449078}"/>
              </a:ext>
            </a:extLst>
          </p:cNvPr>
          <p:cNvSpPr txBox="1"/>
          <p:nvPr/>
        </p:nvSpPr>
        <p:spPr>
          <a:xfrm>
            <a:off x="389907" y="156267"/>
            <a:ext cx="11412186" cy="3046988"/>
          </a:xfrm>
          <a:prstGeom prst="rect">
            <a:avLst/>
          </a:prstGeom>
          <a:noFill/>
        </p:spPr>
        <p:txBody>
          <a:bodyPr wrap="square">
            <a:spAutoFit/>
          </a:bodyPr>
          <a:lstStyle/>
          <a:p>
            <a:pPr indent="450215" algn="just"/>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Міжособистісні методи </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передбачають необхідність вибору адекватної форми впливу на етапах виникнення конфліктної ситуації або розгортання конфлікту для корекції стилю індивідуальної поведінки його учасників з метою запобігання шкоди особистісним інтересам.</a:t>
            </a: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Переговори</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виконують певні функції, охоплюючи багато аспектів діяльності працівників. У ролі методу розв’язання конфлік­тів переговори являють собою набір тактичних прийомів, спрямованих на пошук взаємоприйнятних рішень для сторін-конфліктерів </a:t>
            </a:r>
            <a:endParaRPr lang="en-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194" name="Picture 2" descr="Як провести ділові переговори?">
            <a:extLst>
              <a:ext uri="{FF2B5EF4-FFF2-40B4-BE49-F238E27FC236}">
                <a16:creationId xmlns:a16="http://schemas.microsoft.com/office/drawing/2014/main" id="{47BBA800-AC37-D249-9ABC-76873AC829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5086" y="2921330"/>
            <a:ext cx="5905005" cy="39366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677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BA82D2-179A-2A4E-BC3F-F9670B2C6B13}"/>
              </a:ext>
            </a:extLst>
          </p:cNvPr>
          <p:cNvSpPr txBox="1"/>
          <p:nvPr/>
        </p:nvSpPr>
        <p:spPr>
          <a:xfrm>
            <a:off x="320633" y="136382"/>
            <a:ext cx="11685320" cy="2677656"/>
          </a:xfrm>
          <a:prstGeom prst="rect">
            <a:avLst/>
          </a:prstGeom>
          <a:noFill/>
        </p:spPr>
        <p:txBody>
          <a:bodyPr wrap="square">
            <a:spAutoFit/>
          </a:bodyPr>
          <a:lstStyle/>
          <a:p>
            <a:pPr indent="450215" algn="just"/>
            <a:r>
              <a:rPr lang="en-UA" sz="2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Управління конфліктами передбачає цілеспрямований вплив:</a:t>
            </a:r>
            <a:endParaRPr lang="en-UA" sz="2400" b="1"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SzPts val="1000"/>
              <a:buFont typeface="Symbol" pitchFamily="2" charset="2"/>
              <a:buChar char=""/>
              <a:tabLst>
                <a:tab pos="457200" algn="l"/>
              </a:tabLst>
            </a:pP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усунення (мінімізацію) причин, що породили конфлікт;</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SzPts val="1000"/>
              <a:buFont typeface="Symbol" pitchFamily="2" charset="2"/>
              <a:buChar char=""/>
              <a:tabLst>
                <a:tab pos="457200" algn="l"/>
              </a:tabLst>
            </a:pP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корекцію поведінки учасників конфлікту;</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SzPts val="1000"/>
              <a:buFont typeface="Symbol" pitchFamily="2" charset="2"/>
              <a:buChar char=""/>
              <a:tabLst>
                <a:tab pos="457200" algn="l"/>
              </a:tabLst>
            </a:pP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підтримку контрольованого рівня конфліктності.</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Регулювання конфлікту </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це особливий вид діяльності суб’єкта управління, спрямований на послаблення й обмеження конфлікту, забезпечення його розвитку у бік розв’язання. </a:t>
            </a:r>
            <a:endParaRPr lang="en-UA" sz="2400" dirty="0"/>
          </a:p>
        </p:txBody>
      </p:sp>
      <p:sp>
        <p:nvSpPr>
          <p:cNvPr id="5" name="TextBox 4">
            <a:extLst>
              <a:ext uri="{FF2B5EF4-FFF2-40B4-BE49-F238E27FC236}">
                <a16:creationId xmlns:a16="http://schemas.microsoft.com/office/drawing/2014/main" id="{178A8ECA-1412-854F-857F-E824B7AA8ED1}"/>
              </a:ext>
            </a:extLst>
          </p:cNvPr>
          <p:cNvSpPr txBox="1"/>
          <p:nvPr/>
        </p:nvSpPr>
        <p:spPr>
          <a:xfrm>
            <a:off x="1591294" y="3006206"/>
            <a:ext cx="9488384" cy="2677656"/>
          </a:xfrm>
          <a:prstGeom prst="rect">
            <a:avLst/>
          </a:prstGeom>
          <a:noFill/>
        </p:spPr>
        <p:txBody>
          <a:bodyPr wrap="square">
            <a:spAutoFit/>
          </a:bodyPr>
          <a:lstStyle/>
          <a:p>
            <a:pPr indent="450215" algn="just"/>
            <a:r>
              <a:rPr lang="uk-UA" sz="2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Етапи усунення конфлікту:</a:t>
            </a:r>
          </a:p>
          <a:p>
            <a:pPr indent="450215" algn="just"/>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етап</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Визнання реальності конфлікту сторонами-конфліктерами.</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II етап. </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Легитимізація конфлікту, тобто досягнення угоди між сторонами-конфліктерами щодо визнання й дотримання встановлених норм і правил конфліктної взаємодії.</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III етап. </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Інституалізація конфлікту, тобто створення відповід­них органів, робочих груп із регулювання конфліктної взаємодії.</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9959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A33C10-F2B2-474F-AD14-CD3E6C7302D0}"/>
              </a:ext>
            </a:extLst>
          </p:cNvPr>
          <p:cNvSpPr txBox="1"/>
          <p:nvPr/>
        </p:nvSpPr>
        <p:spPr>
          <a:xfrm>
            <a:off x="1721921" y="227656"/>
            <a:ext cx="9013371" cy="5632311"/>
          </a:xfrm>
          <a:prstGeom prst="rect">
            <a:avLst/>
          </a:prstGeom>
          <a:noFill/>
        </p:spPr>
        <p:txBody>
          <a:bodyPr wrap="square">
            <a:spAutoFit/>
          </a:bodyPr>
          <a:lstStyle/>
          <a:p>
            <a:pPr algn="ctr">
              <a:spcBef>
                <a:spcPts val="200"/>
              </a:spcBef>
            </a:pPr>
            <a:r>
              <a:rPr lang="uk-UA"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Висновки</a:t>
            </a:r>
            <a:endParaRPr lang="en-UA" sz="2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indent="450215" algn="just"/>
            <a:r>
              <a:rPr lang="en-UA" sz="2400" dirty="0">
                <a:effectLst/>
                <a:latin typeface="Times New Roman" panose="02020603050405020304" pitchFamily="18" charset="0"/>
                <a:ea typeface="Times New Roman" panose="02020603050405020304" pitchFamily="18" charset="0"/>
                <a:cs typeface="Times New Roman" panose="02020603050405020304" pitchFamily="18" charset="0"/>
              </a:rPr>
              <a:t>Усвідомлення та дотримання етичних норм ділового спілкування, бізнес-етикету, стрес-менеджменту та управління конфліктами є невід'ємними та надзвичайно важливими елементами успішного функціонування в сучасному бізнес-середовищі. Ці принципи є фундаментальними для створення й підтримання здорової організаційної культури, забезпечуючи взаємну повагу, ефективність та довіру між учасниками комунікації.</a:t>
            </a:r>
          </a:p>
          <a:p>
            <a:pPr indent="450215" algn="just"/>
            <a:r>
              <a:rPr lang="en-UA" sz="2400" dirty="0">
                <a:effectLst/>
                <a:latin typeface="Times New Roman" panose="02020603050405020304" pitchFamily="18" charset="0"/>
                <a:ea typeface="Times New Roman" panose="02020603050405020304" pitchFamily="18" charset="0"/>
                <a:cs typeface="Times New Roman" panose="02020603050405020304" pitchFamily="18" charset="0"/>
              </a:rPr>
              <a:t>Дотримання етичних норм ділового спілкування гарантує чесність, інтегритет, конфіденційність та відповідальність у взаємодії з партнерами, клієнтами та співробітниками. Бізнес-етикет надає правила ввічливості, адекватної мови тіла та професійного спілкування, сприяючи позитивному іміджу і успішним стосункам.</a:t>
            </a:r>
          </a:p>
        </p:txBody>
      </p:sp>
    </p:spTree>
    <p:extLst>
      <p:ext uri="{BB962C8B-B14F-4D97-AF65-F5344CB8AC3E}">
        <p14:creationId xmlns:p14="http://schemas.microsoft.com/office/powerpoint/2010/main" val="1387793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249C52-5835-8F47-B950-7F92244F03BC}"/>
              </a:ext>
            </a:extLst>
          </p:cNvPr>
          <p:cNvSpPr txBox="1"/>
          <p:nvPr/>
        </p:nvSpPr>
        <p:spPr>
          <a:xfrm>
            <a:off x="2107095" y="687891"/>
            <a:ext cx="8733183" cy="5016758"/>
          </a:xfrm>
          <a:prstGeom prst="rect">
            <a:avLst/>
          </a:prstGeom>
          <a:noFill/>
        </p:spPr>
        <p:txBody>
          <a:bodyPr wrap="square">
            <a:spAutoFit/>
          </a:bodyPr>
          <a:lstStyle/>
          <a:p>
            <a:pPr indent="450215" algn="just"/>
            <a:r>
              <a:rPr lang="en-UA" sz="3200" dirty="0">
                <a:effectLst/>
                <a:latin typeface="Times New Roman" panose="02020603050405020304" pitchFamily="18" charset="0"/>
                <a:ea typeface="Times New Roman" panose="02020603050405020304" pitchFamily="18" charset="0"/>
                <a:cs typeface="Times New Roman" panose="02020603050405020304" pitchFamily="18" charset="0"/>
              </a:rPr>
              <a:t>В сучасному світі комунікація відіграє надзвичайно важливу роль у всіх сферах життя. Взаємодія між людьми вимагає вміння ефективно спілкуватися, але також не менш важливою є етична складова цього процесу. Етичний аспект спілкування стає особливо актуальним у сфері ділових відносин, де якісне і професійне спілкування може вплинути на успішність підприємства та створити позитивну репутацію. </a:t>
            </a:r>
            <a:endParaRPr lang="en-UA"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4439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9A00E1-FD0F-1449-9F60-C57DD87DCFB1}"/>
              </a:ext>
            </a:extLst>
          </p:cNvPr>
          <p:cNvSpPr txBox="1"/>
          <p:nvPr/>
        </p:nvSpPr>
        <p:spPr>
          <a:xfrm>
            <a:off x="1616764" y="212900"/>
            <a:ext cx="8746435" cy="584775"/>
          </a:xfrm>
          <a:prstGeom prst="rect">
            <a:avLst/>
          </a:prstGeom>
          <a:noFill/>
        </p:spPr>
        <p:txBody>
          <a:bodyPr wrap="square">
            <a:spAutoFit/>
          </a:bodyPr>
          <a:lstStyle/>
          <a:p>
            <a:pPr marL="342900" lvl="0" indent="-342900" algn="ctr">
              <a:spcBef>
                <a:spcPts val="200"/>
              </a:spcBef>
              <a:buClr>
                <a:srgbClr val="000000"/>
              </a:buClr>
              <a:buFont typeface="+mj-lt"/>
              <a:buAutoNum type="arabicPeriod"/>
            </a:pPr>
            <a:r>
              <a:rPr lang="uk-UA" sz="32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Етичні норми ділового спілкування</a:t>
            </a:r>
            <a:endParaRPr lang="en-UA" sz="3200" b="1" u="sng"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53D195C-8477-0742-8B70-EAD8594932FF}"/>
              </a:ext>
            </a:extLst>
          </p:cNvPr>
          <p:cNvSpPr txBox="1"/>
          <p:nvPr/>
        </p:nvSpPr>
        <p:spPr>
          <a:xfrm>
            <a:off x="556590" y="904604"/>
            <a:ext cx="10866782" cy="2739211"/>
          </a:xfrm>
          <a:prstGeom prst="rect">
            <a:avLst/>
          </a:prstGeom>
          <a:noFill/>
        </p:spPr>
        <p:txBody>
          <a:bodyPr wrap="square">
            <a:spAutoFit/>
          </a:bodyPr>
          <a:lstStyle/>
          <a:p>
            <a:pPr indent="450215" algn="just"/>
            <a:r>
              <a:rPr lang="uk-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a:t>
            </a:r>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тикет спілкування </a:t>
            </a: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це певні норми та правила в процесі правильного спілкування одної людини з іншою. Етикет спілкування повинен бути як в діловому стилі, так і в повсякденному незважаючи на вік, стать, статусу людей чи їх кількість.</a:t>
            </a: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indent="450215" algn="just"/>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Етичні норми та принципи ділового спілкування – це ті аспекти правил, які потрібно дотримуватися в повсякденному житті для покращення поведінки спілкування з іншими людьм</a:t>
            </a:r>
            <a:r>
              <a:rPr lang="en-UA" sz="2800" dirty="0">
                <a:effectLst/>
              </a:rPr>
              <a:t> </a:t>
            </a:r>
            <a:endParaRPr lang="en-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026" name="Picture 2" descr="ᐈ Діловий етикет: види та особливості етики ділового спілкування | Школа  бізнесу Нова Пошта">
            <a:extLst>
              <a:ext uri="{FF2B5EF4-FFF2-40B4-BE49-F238E27FC236}">
                <a16:creationId xmlns:a16="http://schemas.microsoft.com/office/drawing/2014/main" id="{1A9746CE-2D11-8C49-B84A-05F74BC480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5963" y="3643815"/>
            <a:ext cx="7209183" cy="31361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071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993D49-2418-E841-915D-90344D3DA0B6}"/>
              </a:ext>
            </a:extLst>
          </p:cNvPr>
          <p:cNvSpPr txBox="1"/>
          <p:nvPr/>
        </p:nvSpPr>
        <p:spPr>
          <a:xfrm>
            <a:off x="1163781" y="430042"/>
            <a:ext cx="10141527" cy="5632311"/>
          </a:xfrm>
          <a:prstGeom prst="rect">
            <a:avLst/>
          </a:prstGeom>
          <a:noFill/>
        </p:spPr>
        <p:txBody>
          <a:bodyPr wrap="square">
            <a:spAutoFit/>
          </a:bodyPr>
          <a:lstStyle/>
          <a:p>
            <a:pPr lvl="0" algn="ctr" fontAlgn="base"/>
            <a:r>
              <a:rPr lang="uk-UA" sz="2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Принципи ділового спілкування</a:t>
            </a:r>
          </a:p>
          <a:p>
            <a:pPr marL="342900" lvl="0" indent="-342900" algn="just" fontAlgn="base">
              <a:buFont typeface="Symbol" pitchFamily="2" charset="2"/>
              <a:buChar char=""/>
            </a:pPr>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Вміння правильно висловлюватися </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(грамотність</a:t>
            </a: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buFont typeface="Symbol" pitchFamily="2" charset="2"/>
              <a:buChar char=""/>
            </a:pPr>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Конкретність в спілкуванні</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тобто інформація яку ми подаємо, має бути точною та конкретною</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buFont typeface="Symbol" pitchFamily="2" charset="2"/>
              <a:buChar char=""/>
            </a:pPr>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Створення взаємної довіри в спілкуванні</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коли люди спілкуються не лише ради діла, але і для того щоб забезпечити атмосферу довіри один для одного.</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buFont typeface="Symbol" pitchFamily="2" charset="2"/>
              <a:buChar char=""/>
            </a:pPr>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Раціональність в спілкуванні</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потрібно вести себе стримано</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buFont typeface="Symbol" pitchFamily="2" charset="2"/>
              <a:buChar char=""/>
            </a:pPr>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Цілеспрямованість спілкування</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тобто кожен з обох сторін повинні представляти кінцевий результат і за можливості дійти до спільної згоди.</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buFont typeface="Symbol" pitchFamily="2" charset="2"/>
              <a:buChar char=""/>
            </a:pPr>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Професійність</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 спілкуванні</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buFont typeface="Symbol" pitchFamily="2" charset="2"/>
              <a:buChar char=""/>
            </a:pPr>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Зацікавленість в спілкуванні</a:t>
            </a:r>
            <a:r>
              <a:rPr lang="en-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потрібно привернути увагу співрозмовника якимось цікавим фактом , який би спонукав до спільного вирішення проблеми.</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buFont typeface="Symbol" pitchFamily="2" charset="2"/>
              <a:buChar char=""/>
            </a:pPr>
            <a:r>
              <a:rPr lang="en-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Конфіденційність в спілкуванні</a:t>
            </a:r>
            <a:endParaRPr lang="en-UA" sz="1800" b="1" i="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3967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30091C-3AAA-604B-AE4E-396570EDE694}"/>
              </a:ext>
            </a:extLst>
          </p:cNvPr>
          <p:cNvSpPr txBox="1"/>
          <p:nvPr/>
        </p:nvSpPr>
        <p:spPr>
          <a:xfrm>
            <a:off x="1009403" y="357870"/>
            <a:ext cx="10094025" cy="1938992"/>
          </a:xfrm>
          <a:prstGeom prst="rect">
            <a:avLst/>
          </a:prstGeom>
          <a:noFill/>
        </p:spPr>
        <p:txBody>
          <a:bodyPr wrap="square">
            <a:spAutoFit/>
          </a:bodyPr>
          <a:lstStyle/>
          <a:p>
            <a:pPr indent="450215" algn="just"/>
            <a:r>
              <a:rPr lang="en-UA" sz="2400" dirty="0">
                <a:effectLst/>
                <a:latin typeface="Times New Roman" panose="02020603050405020304" pitchFamily="18" charset="0"/>
                <a:ea typeface="Times New Roman" panose="02020603050405020304" pitchFamily="18" charset="0"/>
                <a:cs typeface="Times New Roman" panose="02020603050405020304" pitchFamily="18" charset="0"/>
              </a:rPr>
              <a:t>Ділове спілкування, засноване на етичних принципах, сприяє вирішенню конфліктів, попередженню непорозумінь та сприяє побудові довгострокових і взаємовигідних стосунків. Воно сприяє підвищенню професійного рівня усіх учасників комунікації і сприяє створенню сприятливого середовища для здійснення успішних бізнес-операцій.</a:t>
            </a:r>
            <a:endParaRPr lang="en-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050" name="Picture 2" descr="Мистецтво переговорів у діловому спілкуванні | Самоосвіта">
            <a:extLst>
              <a:ext uri="{FF2B5EF4-FFF2-40B4-BE49-F238E27FC236}">
                <a16:creationId xmlns:a16="http://schemas.microsoft.com/office/drawing/2014/main" id="{64E46043-E786-094F-8139-506638050B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0738" y="2719450"/>
            <a:ext cx="5970523" cy="3946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342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478223-15A1-3443-AFED-837220F84FF3}"/>
              </a:ext>
            </a:extLst>
          </p:cNvPr>
          <p:cNvSpPr txBox="1"/>
          <p:nvPr/>
        </p:nvSpPr>
        <p:spPr>
          <a:xfrm>
            <a:off x="2787732" y="171594"/>
            <a:ext cx="6097978" cy="523220"/>
          </a:xfrm>
          <a:prstGeom prst="rect">
            <a:avLst/>
          </a:prstGeom>
          <a:noFill/>
        </p:spPr>
        <p:txBody>
          <a:bodyPr wrap="square">
            <a:spAutoFit/>
          </a:bodyPr>
          <a:lstStyle/>
          <a:p>
            <a:pPr lvl="0" algn="ctr">
              <a:spcBef>
                <a:spcPts val="200"/>
              </a:spcBef>
              <a:buClr>
                <a:srgbClr val="000000"/>
              </a:buClr>
            </a:pPr>
            <a:r>
              <a:rPr lang="uk-UA" sz="2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Бізнес етикет</a:t>
            </a:r>
            <a:endParaRPr lang="en-UA" sz="2800" b="1" u="sng"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DE71845-5CC5-C948-AE1F-94F4B9931CAC}"/>
              </a:ext>
            </a:extLst>
          </p:cNvPr>
          <p:cNvSpPr txBox="1"/>
          <p:nvPr/>
        </p:nvSpPr>
        <p:spPr>
          <a:xfrm>
            <a:off x="434439" y="688984"/>
            <a:ext cx="7011389" cy="2308324"/>
          </a:xfrm>
          <a:prstGeom prst="rect">
            <a:avLst/>
          </a:prstGeom>
          <a:noFill/>
        </p:spPr>
        <p:txBody>
          <a:bodyPr wrap="square">
            <a:spAutoFit/>
          </a:bodyPr>
          <a:lstStyle/>
          <a:p>
            <a:pPr algn="just"/>
            <a:r>
              <a:rPr lang="en-UA" sz="2400" b="1" i="1"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Етика наказу й прохання </a:t>
            </a:r>
            <a:r>
              <a:rPr lang="uk-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важливі поняття службового етикету. Використання того чи іншого ступеня категоричності цілком визначається ситуацією. Наказова форма, жорсткий стиль вимог виправдані лише в деяких ситуаціях. Наказ </a:t>
            </a:r>
            <a:r>
              <a:rPr lang="uk-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синонім адміністрування.</a:t>
            </a:r>
            <a:r>
              <a:rPr lang="en-UA" sz="18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A" dirty="0"/>
          </a:p>
        </p:txBody>
      </p:sp>
      <p:sp>
        <p:nvSpPr>
          <p:cNvPr id="7" name="TextBox 6">
            <a:extLst>
              <a:ext uri="{FF2B5EF4-FFF2-40B4-BE49-F238E27FC236}">
                <a16:creationId xmlns:a16="http://schemas.microsoft.com/office/drawing/2014/main" id="{87691AE5-1EC3-E848-BCF7-301BBB1DF62A}"/>
              </a:ext>
            </a:extLst>
          </p:cNvPr>
          <p:cNvSpPr txBox="1"/>
          <p:nvPr/>
        </p:nvSpPr>
        <p:spPr>
          <a:xfrm>
            <a:off x="1959429" y="2997308"/>
            <a:ext cx="8526482" cy="3785652"/>
          </a:xfrm>
          <a:prstGeom prst="rect">
            <a:avLst/>
          </a:prstGeom>
          <a:noFill/>
        </p:spPr>
        <p:txBody>
          <a:bodyPr wrap="square">
            <a:spAutoFit/>
          </a:bodyPr>
          <a:lstStyle/>
          <a:p>
            <a:pPr algn="just"/>
            <a:r>
              <a:rPr lang="en-UA" sz="2400" b="1" i="1"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Критерії доречності наказу такі: </a:t>
            </a:r>
            <a:endParaRPr lang="uk-UA" sz="2400" b="1" i="1"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uk-UA" sz="2400" dirty="0">
                <a:solidFill>
                  <a:srgbClr val="192223"/>
                </a:solidFill>
                <a:latin typeface="Times New Roman" panose="02020603050405020304" pitchFamily="18" charset="0"/>
                <a:ea typeface="Times New Roman" panose="02020603050405020304" pitchFamily="18" charset="0"/>
                <a:cs typeface="Times New Roman" panose="02020603050405020304" pitchFamily="18" charset="0"/>
              </a:rPr>
              <a:t>Н</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аказ недоречний скрізь і всюди, де можна обійтись проханням. </a:t>
            </a:r>
            <a:endParaRPr lang="uk-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Чим твердіше відданий наказ, тим більше він позбавляє підлеглого можливості проявити ініціативу. </a:t>
            </a:r>
            <a:endParaRPr lang="uk-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Одночасно він нав'язує лише один варіант виконання. У цьому випадку вимагати відповідальності за результат було б просто аморально</a:t>
            </a:r>
            <a:r>
              <a:rPr lang="uk-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uk-UA" sz="2400" dirty="0">
                <a:solidFill>
                  <a:srgbClr val="192223"/>
                </a:solidFill>
                <a:latin typeface="Times New Roman" panose="02020603050405020304" pitchFamily="18" charset="0"/>
                <a:ea typeface="Times New Roman" panose="02020603050405020304" pitchFamily="18" charset="0"/>
                <a:cs typeface="Times New Roman" panose="02020603050405020304" pitchFamily="18" charset="0"/>
              </a:rPr>
              <a:t>Н</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едопустима форма наказу, яка супроводжується погрозою покарання</a:t>
            </a:r>
            <a:endParaRPr lang="en-UA" sz="3200" dirty="0"/>
          </a:p>
        </p:txBody>
      </p:sp>
      <p:pic>
        <p:nvPicPr>
          <p:cNvPr id="3074" name="Picture 2" descr="Етикет онлайн-комунікації при дистанційній роботі - Мережа UPLAN">
            <a:extLst>
              <a:ext uri="{FF2B5EF4-FFF2-40B4-BE49-F238E27FC236}">
                <a16:creationId xmlns:a16="http://schemas.microsoft.com/office/drawing/2014/main" id="{E3555FDC-3B69-C14F-9977-E964D7332F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3542" y="0"/>
            <a:ext cx="427115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096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A056D8-5C03-304B-97FA-B38EBC0DA230}"/>
              </a:ext>
            </a:extLst>
          </p:cNvPr>
          <p:cNvSpPr txBox="1"/>
          <p:nvPr/>
        </p:nvSpPr>
        <p:spPr>
          <a:xfrm>
            <a:off x="1089561" y="199626"/>
            <a:ext cx="10524506" cy="1938992"/>
          </a:xfrm>
          <a:prstGeom prst="rect">
            <a:avLst/>
          </a:prstGeom>
          <a:noFill/>
        </p:spPr>
        <p:txBody>
          <a:bodyPr wrap="square">
            <a:spAutoFit/>
          </a:bodyPr>
          <a:lstStyle/>
          <a:p>
            <a:pPr algn="just"/>
            <a:r>
              <a:rPr lang="en-UA" sz="2400" b="1" i="1"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Етика покарання </a:t>
            </a:r>
            <a:r>
              <a:rPr lang="uk-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важливий елемент службового етикету спілкування. Тут мова йде не стільки про ефективність покарання (догана, осуд, стягнення, штраф та ін.), скільки про покарання як елемент службового спілкування. Покарання має бути насамперед заслужене, відповідати своєму рівню відповідальності, ступеню провини, глибині наслідків і мірі усвідомлення. </a:t>
            </a:r>
            <a:endParaRPr lang="en-UA" sz="2400" dirty="0"/>
          </a:p>
        </p:txBody>
      </p:sp>
      <p:sp>
        <p:nvSpPr>
          <p:cNvPr id="5" name="TextBox 4">
            <a:extLst>
              <a:ext uri="{FF2B5EF4-FFF2-40B4-BE49-F238E27FC236}">
                <a16:creationId xmlns:a16="http://schemas.microsoft.com/office/drawing/2014/main" id="{C3A1F377-B9F9-8645-A09D-BD88D39AC48F}"/>
              </a:ext>
            </a:extLst>
          </p:cNvPr>
          <p:cNvSpPr txBox="1"/>
          <p:nvPr/>
        </p:nvSpPr>
        <p:spPr>
          <a:xfrm>
            <a:off x="2147949" y="2258199"/>
            <a:ext cx="8407730" cy="3416320"/>
          </a:xfrm>
          <a:prstGeom prst="rect">
            <a:avLst/>
          </a:prstGeom>
          <a:noFill/>
        </p:spPr>
        <p:txBody>
          <a:bodyPr wrap="square">
            <a:spAutoFit/>
          </a:bodyPr>
          <a:lstStyle/>
          <a:p>
            <a:pPr indent="450215" algn="just"/>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Потрібно враховувати деякі </a:t>
            </a:r>
            <a:r>
              <a:rPr lang="en-UA" sz="2400" b="1" u="sng"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принципи</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покарання</a:t>
            </a:r>
            <a:r>
              <a:rPr lang="uk-UA" sz="2400" dirty="0">
                <a:solidFill>
                  <a:srgbClr val="192223"/>
                </a:solidFill>
                <a:latin typeface="Times New Roman" panose="02020603050405020304" pitchFamily="18" charset="0"/>
                <a:ea typeface="Times New Roman" panose="02020603050405020304" pitchFamily="18" charset="0"/>
                <a:cs typeface="Times New Roman" panose="02020603050405020304" pitchFamily="18" charset="0"/>
              </a:rPr>
              <a:t>:</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A" sz="2400" b="1" i="1"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Принцип 1.</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Щоб покарання послужило справі, необхідно досягти повного прийняття позиції керівника підлеглим.</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A" sz="2400" b="1" i="1"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Принцип 2.</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Якщо підлеглий як особистість приймає позицію керівника, то треба засудити вчинок, а не саму особистість.</a:t>
            </a:r>
            <a:endParaRPr lang="uk-UA" sz="2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A" sz="2400" b="1" i="1"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Принцип 3.</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Караючи підлеглого, варто не відштовхувати його, а навпаки, наближати до себе, втому числі пропонуючи разом подумати, як можна виправити ту чи іншу помилку. </a:t>
            </a:r>
            <a:endParaRPr lang="en-UA" sz="2400" dirty="0"/>
          </a:p>
        </p:txBody>
      </p:sp>
    </p:spTree>
    <p:extLst>
      <p:ext uri="{BB962C8B-B14F-4D97-AF65-F5344CB8AC3E}">
        <p14:creationId xmlns:p14="http://schemas.microsoft.com/office/powerpoint/2010/main" val="3497524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A8C0CD-4FD9-1B43-A57C-D445DFB98321}"/>
              </a:ext>
            </a:extLst>
          </p:cNvPr>
          <p:cNvSpPr txBox="1"/>
          <p:nvPr/>
        </p:nvSpPr>
        <p:spPr>
          <a:xfrm>
            <a:off x="570016" y="226160"/>
            <a:ext cx="11174680" cy="2308324"/>
          </a:xfrm>
          <a:prstGeom prst="rect">
            <a:avLst/>
          </a:prstGeom>
          <a:noFill/>
        </p:spPr>
        <p:txBody>
          <a:bodyPr wrap="square">
            <a:spAutoFit/>
          </a:bodyPr>
          <a:lstStyle/>
          <a:p>
            <a:pPr indent="450215" algn="just"/>
            <a:r>
              <a:rPr lang="en-UA" sz="2400" b="1" i="1"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Подяка та комплімент </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в етиці службових відносин також посідають важливе місце. В основі подяки </a:t>
            </a:r>
            <a:r>
              <a:rPr lang="uk-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увага до успіхів підлеглих і своєчасність стимулювання. Вчасно похвалити, відзначити прогрес, підвищення показників </a:t>
            </a:r>
            <a:r>
              <a:rPr lang="uk-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значить ще більше стимулювати роботу. Краще не покарати взагалі за той чи інший вчинок, ніж не похвалити, не помітивши успіху. Формою стимулювання можуть служити «золоті слова». Це непряме стимулювання, але часом воно більш дієве, ніж пряма подяка.</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098" name="Picture 2" descr="Деловая этика: Почему важна деловая этика? | Александр Захаров | Дзен">
            <a:extLst>
              <a:ext uri="{FF2B5EF4-FFF2-40B4-BE49-F238E27FC236}">
                <a16:creationId xmlns:a16="http://schemas.microsoft.com/office/drawing/2014/main" id="{E00067B4-B10A-F240-8677-22D9D5226A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4546" y="2534484"/>
            <a:ext cx="6465619" cy="43104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577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38FBE8-6B76-C24D-9549-C6E60BF3125D}"/>
              </a:ext>
            </a:extLst>
          </p:cNvPr>
          <p:cNvSpPr txBox="1"/>
          <p:nvPr/>
        </p:nvSpPr>
        <p:spPr>
          <a:xfrm>
            <a:off x="190007" y="130627"/>
            <a:ext cx="5644737" cy="4524315"/>
          </a:xfrm>
          <a:prstGeom prst="rect">
            <a:avLst/>
          </a:prstGeom>
          <a:noFill/>
        </p:spPr>
        <p:txBody>
          <a:bodyPr wrap="square">
            <a:spAutoFit/>
          </a:bodyPr>
          <a:lstStyle/>
          <a:p>
            <a:pPr indent="450215" algn="just"/>
            <a:r>
              <a:rPr lang="en-UA" sz="2400" b="1" i="1" u="sng"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В застосуванні </a:t>
            </a:r>
            <a:r>
              <a:rPr lang="uk-UA" sz="2400" b="1" i="1" u="sng"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A" sz="2400" b="1" i="1" u="sng"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золотих слів</a:t>
            </a:r>
            <a:r>
              <a:rPr lang="uk-UA" sz="2400" b="1" i="1" u="sng"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A" sz="2400" b="1" i="1" u="sng"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 є деякі прості правила.</a:t>
            </a:r>
            <a:endParaRPr lang="en-UA" sz="2400" b="1" i="1"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Комплімент повинен мати лише один зміст і відображати тільки позитивні якості.</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Комплімент, включаючи в себе невелике перебільшення, не повинен бути надто гіперболізований.</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Говорячи комплімент, варто обійтись без дидактики, нав'язування, натиску.</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en-UA" sz="2400" dirty="0">
                <a:solidFill>
                  <a:srgbClr val="192223"/>
                </a:solidFill>
                <a:effectLst/>
                <a:latin typeface="Times New Roman" panose="02020603050405020304" pitchFamily="18" charset="0"/>
                <a:ea typeface="Times New Roman" panose="02020603050405020304" pitchFamily="18" charset="0"/>
                <a:cs typeface="Times New Roman" panose="02020603050405020304" pitchFamily="18" charset="0"/>
              </a:rPr>
              <a:t>Комплімент повинен мати вислів власної думки, позиції та оцінки.</a:t>
            </a:r>
            <a:endParaRPr lang="en-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122" name="Picture 2" descr="Как правильно хвалить сотрудников">
            <a:extLst>
              <a:ext uri="{FF2B5EF4-FFF2-40B4-BE49-F238E27FC236}">
                <a16:creationId xmlns:a16="http://schemas.microsoft.com/office/drawing/2014/main" id="{80352451-E703-FA49-B0C3-7970A9F4E2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7449" y="1525884"/>
            <a:ext cx="6164551" cy="42451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5779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1229</Words>
  <Application>Microsoft Macintosh PowerPoint</Application>
  <PresentationFormat>Widescreen</PresentationFormat>
  <Paragraphs>69</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Symbol</vt:lpstr>
      <vt:lpstr>Times New Roman</vt:lpstr>
      <vt:lpstr>Wingdings</vt:lpstr>
      <vt:lpstr>Office Theme</vt:lpstr>
      <vt:lpstr>«Етичні норми ділового спілкування. Бізнес етикет. Стрес менеджмент. Управління конфліктами»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Microsoft Office User</cp:lastModifiedBy>
  <cp:revision>3</cp:revision>
  <dcterms:created xsi:type="dcterms:W3CDTF">2020-05-19T07:01:45Z</dcterms:created>
  <dcterms:modified xsi:type="dcterms:W3CDTF">2023-05-31T20:01:46Z</dcterms:modified>
</cp:coreProperties>
</file>