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05" r:id="rId2"/>
    <p:sldId id="279" r:id="rId3"/>
    <p:sldId id="283" r:id="rId4"/>
    <p:sldId id="306" r:id="rId5"/>
    <p:sldId id="298" r:id="rId6"/>
    <p:sldId id="293" r:id="rId7"/>
    <p:sldId id="307" r:id="rId8"/>
    <p:sldId id="309" r:id="rId9"/>
    <p:sldId id="310" r:id="rId10"/>
    <p:sldId id="312" r:id="rId11"/>
    <p:sldId id="316" r:id="rId12"/>
    <p:sldId id="313" r:id="rId13"/>
    <p:sldId id="295" r:id="rId14"/>
    <p:sldId id="314" r:id="rId15"/>
    <p:sldId id="317" r:id="rId16"/>
    <p:sldId id="318" r:id="rId17"/>
    <p:sldId id="319" r:id="rId18"/>
    <p:sldId id="291" r:id="rId19"/>
    <p:sldId id="281" r:id="rId2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ksana Huk" initials="OH" lastIdx="1" clrIdx="0">
    <p:extLst>
      <p:ext uri="{19B8F6BF-5375-455C-9EA6-DF929625EA0E}">
        <p15:presenceInfo xmlns:p15="http://schemas.microsoft.com/office/powerpoint/2012/main" userId="babd66a093179ea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F8029"/>
    <a:srgbClr val="2A421A"/>
    <a:srgbClr val="990000"/>
    <a:srgbClr val="A62F0A"/>
    <a:srgbClr val="00847B"/>
    <a:srgbClr val="EC430E"/>
    <a:srgbClr val="48484A"/>
    <a:srgbClr val="E6BA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A488322-F2BA-4B5B-9748-0D474271808F}" styleName="Средний стиль 3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62" autoAdjust="0"/>
    <p:restoredTop sz="94279" autoAdjust="0"/>
  </p:normalViewPr>
  <p:slideViewPr>
    <p:cSldViewPr snapToGrid="0">
      <p:cViewPr varScale="1">
        <p:scale>
          <a:sx n="79" d="100"/>
          <a:sy n="79" d="100"/>
        </p:scale>
        <p:origin x="974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5278970875696601E-2"/>
          <c:y val="0"/>
          <c:w val="0.9111167432013727"/>
          <c:h val="0.87343559950770255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Епіцентр К</c:v>
                </c:pt>
              </c:strCache>
            </c:strRef>
          </c:tx>
          <c:spPr>
            <a:ln w="3175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6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Якість продукції</c:v>
                </c:pt>
                <c:pt idx="1">
                  <c:v>Рівень технологій, що використовується, та стан засобів праці</c:v>
                </c:pt>
                <c:pt idx="2">
                  <c:v>Екологічність виробництва</c:v>
                </c:pt>
                <c:pt idx="3">
                  <c:v>Політика підвищення кваліфікації персоналу</c:v>
                </c:pt>
                <c:pt idx="4">
                  <c:v>Рівень оплати праці </c:v>
                </c:pt>
                <c:pt idx="5">
                  <c:v>Наявність та результативність роботи науково-дослідних підрозділів</c:v>
                </c:pt>
                <c:pt idx="6">
                  <c:v>Асортимент</c:v>
                </c:pt>
                <c:pt idx="7">
                  <c:v>Збільшення частки ринку конкурентів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10</c:v>
                </c:pt>
                <c:pt idx="1">
                  <c:v>8</c:v>
                </c:pt>
                <c:pt idx="2">
                  <c:v>9</c:v>
                </c:pt>
                <c:pt idx="3">
                  <c:v>7</c:v>
                </c:pt>
                <c:pt idx="4">
                  <c:v>6</c:v>
                </c:pt>
                <c:pt idx="5">
                  <c:v>7</c:v>
                </c:pt>
                <c:pt idx="6">
                  <c:v>10</c:v>
                </c:pt>
                <c:pt idx="7">
                  <c:v>-7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094-483C-94CE-26F583E856C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конкурент</c:v>
                </c:pt>
              </c:strCache>
            </c:strRef>
          </c:tx>
          <c:spPr>
            <a:ln w="3175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rgbClr val="C00000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Якість продукції</c:v>
                </c:pt>
                <c:pt idx="1">
                  <c:v>Рівень технологій, що використовується, та стан засобів праці</c:v>
                </c:pt>
                <c:pt idx="2">
                  <c:v>Екологічність виробництва</c:v>
                </c:pt>
                <c:pt idx="3">
                  <c:v>Політика підвищення кваліфікації персоналу</c:v>
                </c:pt>
                <c:pt idx="4">
                  <c:v>Рівень оплати праці </c:v>
                </c:pt>
                <c:pt idx="5">
                  <c:v>Наявність та результативність роботи науково-дослідних підрозділів</c:v>
                </c:pt>
                <c:pt idx="6">
                  <c:v>Асортимент</c:v>
                </c:pt>
                <c:pt idx="7">
                  <c:v>Збільшення частки ринку конкурентів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10</c:v>
                </c:pt>
                <c:pt idx="1">
                  <c:v>6</c:v>
                </c:pt>
                <c:pt idx="2">
                  <c:v>9</c:v>
                </c:pt>
                <c:pt idx="3">
                  <c:v>7</c:v>
                </c:pt>
                <c:pt idx="4">
                  <c:v>5</c:v>
                </c:pt>
                <c:pt idx="5">
                  <c:v>6</c:v>
                </c:pt>
                <c:pt idx="6">
                  <c:v>10</c:v>
                </c:pt>
                <c:pt idx="7">
                  <c:v>-8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094-483C-94CE-26F583E856C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вплив факторів</c:v>
                </c:pt>
              </c:strCache>
            </c:strRef>
          </c:tx>
          <c:spPr>
            <a:ln w="3175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4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Якість продукції</c:v>
                </c:pt>
                <c:pt idx="1">
                  <c:v>Рівень технологій, що використовується, та стан засобів праці</c:v>
                </c:pt>
                <c:pt idx="2">
                  <c:v>Екологічність виробництва</c:v>
                </c:pt>
                <c:pt idx="3">
                  <c:v>Політика підвищення кваліфікації персоналу</c:v>
                </c:pt>
                <c:pt idx="4">
                  <c:v>Рівень оплати праці </c:v>
                </c:pt>
                <c:pt idx="5">
                  <c:v>Наявність та результативність роботи науково-дослідних підрозділів</c:v>
                </c:pt>
                <c:pt idx="6">
                  <c:v>Асортимент</c:v>
                </c:pt>
                <c:pt idx="7">
                  <c:v>Збільшення частки ринку конкурентів</c:v>
                </c:pt>
              </c:strCache>
            </c:strRef>
          </c:cat>
          <c:val>
            <c:numRef>
              <c:f>Лист1!$D$2:$D$9</c:f>
              <c:numCache>
                <c:formatCode>General</c:formatCode>
                <c:ptCount val="8"/>
                <c:pt idx="0">
                  <c:v>13</c:v>
                </c:pt>
                <c:pt idx="1">
                  <c:v>9</c:v>
                </c:pt>
                <c:pt idx="2">
                  <c:v>10</c:v>
                </c:pt>
                <c:pt idx="3">
                  <c:v>9</c:v>
                </c:pt>
                <c:pt idx="4">
                  <c:v>4</c:v>
                </c:pt>
                <c:pt idx="5">
                  <c:v>8</c:v>
                </c:pt>
                <c:pt idx="6">
                  <c:v>12</c:v>
                </c:pt>
                <c:pt idx="7">
                  <c:v>-9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CE9-4847-8905-11830681FAB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66446976"/>
        <c:axId val="255330944"/>
      </c:lineChart>
      <c:catAx>
        <c:axId val="166446976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255330944"/>
        <c:crosses val="autoZero"/>
        <c:auto val="1"/>
        <c:lblAlgn val="ctr"/>
        <c:lblOffset val="100"/>
        <c:noMultiLvlLbl val="0"/>
      </c:catAx>
      <c:valAx>
        <c:axId val="2553309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66446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7324911525005657"/>
          <c:y val="0.92516626909554289"/>
          <c:w val="0.6516068196736583"/>
          <c:h val="6.9606385927508951E-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>
      <cs:styleClr val="auto"/>
    </cs:fillRef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0.76549</cdr:x>
      <cdr:y>0.12775</cdr:y>
    </cdr:from>
    <cdr:to>
      <cdr:x>1</cdr:x>
      <cdr:y>0.21152</cdr:y>
    </cdr:to>
    <cdr:pic>
      <cdr:nvPicPr>
        <cdr:cNvPr id="3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8019788" y="753075"/>
          <a:ext cx="2456901" cy="493819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400E77-15A4-4BBD-9327-75423893F2B6}" type="datetimeFigureOut">
              <a:rPr lang="uk-UA" smtClean="0"/>
              <a:t>25.03.2023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53EE34-DF58-4E16-B62D-94BBA93EEC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095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53EE34-DF58-4E16-B62D-94BBA93EEC80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3469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53EE34-DF58-4E16-B62D-94BBA93EEC80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42185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53EE34-DF58-4E16-B62D-94BBA93EEC80}" type="slidenum">
              <a:rPr lang="uk-UA" smtClean="0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99809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8C0D06-DE2B-40BB-AA7D-5D0E45F01D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15015066-A4AF-45E5-87CE-639DF35480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3A570E0-18AE-47D8-876E-799540822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2DC0F-18B1-4C9F-9D32-BF94C10CA756}" type="datetimeFigureOut">
              <a:rPr lang="uk-UA" smtClean="0"/>
              <a:t>25.03.2023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E6C3BFB-8D7B-4B75-B55C-D8FBD57F9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1B6B7F0-82C7-40D2-A72C-A456BF8FB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B8695-57ED-4DB6-909C-B601EA09C9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9725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5D38CE-C634-48A5-9614-221B521CD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F3963632-7C9D-4497-814F-CE199DB73E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8BEF23A-757A-42FB-96C4-F743AD270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2DC0F-18B1-4C9F-9D32-BF94C10CA756}" type="datetimeFigureOut">
              <a:rPr lang="uk-UA" smtClean="0"/>
              <a:t>25.03.2023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0810CA4-F189-4225-AD11-D37CE6FAC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1FC9AF7-5B7D-41A5-BA6D-000E1EF13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B8695-57ED-4DB6-909C-B601EA09C9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77026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A563366D-A910-4A4A-AEB3-0B730021E7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2EB2DA17-AEC4-4EA5-83FA-66644E60DA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946EFA0-06F5-45BF-AA6D-0D3CEAC30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2DC0F-18B1-4C9F-9D32-BF94C10CA756}" type="datetimeFigureOut">
              <a:rPr lang="uk-UA" smtClean="0"/>
              <a:t>25.03.2023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29E0835-E1A3-45A4-8701-E8B9B3205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47E1B5C-3A85-438D-B762-004509F54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B8695-57ED-4DB6-909C-B601EA09C9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81471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D5D7BF-87E4-40B5-8374-01AD59B54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BC4CAA5-E915-448D-BF4D-F72BC20847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E5A718F-B07A-41C4-AFEC-59071B9B3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2DC0F-18B1-4C9F-9D32-BF94C10CA756}" type="datetimeFigureOut">
              <a:rPr lang="uk-UA" smtClean="0"/>
              <a:t>25.03.2023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B1C6527-DDBC-4091-8C52-5972A97C4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DC794D2-3F79-4F28-BEB5-BF1457594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B8695-57ED-4DB6-909C-B601EA09C9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62360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B25E7-4E51-4AC5-BDEF-4AA429E8A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13DD199B-53E2-4DA1-9196-02579361B7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F5F9955-5AC7-49F0-9B18-FFF2F3735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2DC0F-18B1-4C9F-9D32-BF94C10CA756}" type="datetimeFigureOut">
              <a:rPr lang="uk-UA" smtClean="0"/>
              <a:t>25.03.2023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9A293B0-C25E-4930-821A-72550E317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24C0B07-1DD6-4BDA-9007-CE55EADAF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B8695-57ED-4DB6-909C-B601EA09C9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1049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FA0E75-95A9-44CC-A78B-3753011B0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8083244-D733-4AAF-9126-42D4A67FFD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ED74C34-38EE-4F40-9722-6CE6F88477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B7D9D293-D277-435B-AE5E-B1B90CA11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2DC0F-18B1-4C9F-9D32-BF94C10CA756}" type="datetimeFigureOut">
              <a:rPr lang="uk-UA" smtClean="0"/>
              <a:t>25.03.2023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2A3C170-7C09-45B9-9E19-7A87E997A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FFD05D4F-C642-4BE4-99C7-56AE2AF63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B8695-57ED-4DB6-909C-B601EA09C9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26702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B4A9FB-D5F6-42C7-8AAB-C88FC0035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49797199-5FE0-4C8B-AE9E-8EADA43A6B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22D8B005-C7D8-47BF-8027-33AC781221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69D43E8A-EFC9-4CB0-B59B-A2BFF3BA3F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A3369B4E-4217-48CF-AB5F-5A78BAC6FD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7CFC21C7-ECB0-4BC2-8B0E-FA786DEE1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2DC0F-18B1-4C9F-9D32-BF94C10CA756}" type="datetimeFigureOut">
              <a:rPr lang="uk-UA" smtClean="0"/>
              <a:t>25.03.2023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2CE93282-824A-48D6-8178-7A134FFF5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80E81872-3C69-487E-9193-ACBD7ED73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B8695-57ED-4DB6-909C-B601EA09C9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38391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5078A4-22DA-473F-ACD6-8081B4E58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3E6407C3-1A56-437B-AC3A-7E6A3E745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2DC0F-18B1-4C9F-9D32-BF94C10CA756}" type="datetimeFigureOut">
              <a:rPr lang="uk-UA" smtClean="0"/>
              <a:t>25.03.2023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32C63140-7C54-4DC7-BB2D-775F66A3D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044DBD8E-619A-4757-9C30-9B2CD6642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B8695-57ED-4DB6-909C-B601EA09C9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76374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AFCA578D-5E97-44EF-A742-DCAF6CA06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2DC0F-18B1-4C9F-9D32-BF94C10CA756}" type="datetimeFigureOut">
              <a:rPr lang="uk-UA" smtClean="0"/>
              <a:t>25.03.2023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FB6B3330-67CA-481B-BED5-E1C6F9B07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C29E4DDB-264F-4685-99B8-0C3749265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B8695-57ED-4DB6-909C-B601EA09C9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99281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18540F-DAFD-4C52-BDBE-ED2CC5116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4E1110C-9CC6-44DA-863A-3A76754FB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9EDAB24-B424-4D6A-B29B-8110BA3246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6D71B7A-B9AB-454B-B607-3B44ACB97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2DC0F-18B1-4C9F-9D32-BF94C10CA756}" type="datetimeFigureOut">
              <a:rPr lang="uk-UA" smtClean="0"/>
              <a:t>25.03.2023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BC09F5BA-5AF9-463F-B46E-B0E77466B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795D6CD7-1F03-4507-B72E-21DDB9BF8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B8695-57ED-4DB6-909C-B601EA09C9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75406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5E08AB-8F9A-4A09-8DC7-F350D30B7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1C044B76-B2AF-4EE3-874B-FA9862F356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37DC1E5-BC64-453D-AD59-1D8032FBDF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E0910D5-6399-486B-B9DE-D0887F1B2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2DC0F-18B1-4C9F-9D32-BF94C10CA756}" type="datetimeFigureOut">
              <a:rPr lang="uk-UA" smtClean="0"/>
              <a:t>25.03.2023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20EB53EE-9F14-459E-8053-8197E7CF5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E6CF090-2E80-4AA0-8252-14E057CCA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B8695-57ED-4DB6-909C-B601EA09C9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7061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E8DB191A-6D99-4E49-A54B-AA8A1EF2E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7633B7C-384C-4D58-A199-EE3D98BDC4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2A6210A-53AC-4BDB-B97F-BED806EE03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2DC0F-18B1-4C9F-9D32-BF94C10CA756}" type="datetimeFigureOut">
              <a:rPr lang="uk-UA" smtClean="0"/>
              <a:t>25.03.2023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12B9744-A098-4B53-A3B7-972F38FFE8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3A9A843-20BF-4FA8-BF19-C13432209F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B8695-57ED-4DB6-909C-B601EA09C9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0501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003"/>
          <a:stretch/>
        </p:blipFill>
        <p:spPr>
          <a:xfrm>
            <a:off x="-3" y="0"/>
            <a:ext cx="12192003" cy="5006109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64DAB0B-82CA-481F-9759-817F9CD971E7}"/>
              </a:ext>
            </a:extLst>
          </p:cNvPr>
          <p:cNvSpPr/>
          <p:nvPr/>
        </p:nvSpPr>
        <p:spPr>
          <a:xfrm>
            <a:off x="-3" y="-1"/>
            <a:ext cx="12192000" cy="4994031"/>
          </a:xfrm>
          <a:prstGeom prst="rect">
            <a:avLst/>
          </a:prstGeom>
          <a:solidFill>
            <a:schemeClr val="accent1">
              <a:lumMod val="50000"/>
              <a:alpha val="43000"/>
            </a:schemeClr>
          </a:solidFill>
          <a:ln>
            <a:solidFill>
              <a:schemeClr val="accent1">
                <a:shade val="50000"/>
                <a:alpha val="5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519658" y="563872"/>
            <a:ext cx="11152682" cy="5861154"/>
            <a:chOff x="494675" y="554636"/>
            <a:chExt cx="11152682" cy="5861154"/>
          </a:xfrm>
        </p:grpSpPr>
        <p:cxnSp>
          <p:nvCxnSpPr>
            <p:cNvPr id="18" name="Пряма сполучна лінія 17">
              <a:extLst>
                <a:ext uri="{FF2B5EF4-FFF2-40B4-BE49-F238E27FC236}">
                  <a16:creationId xmlns:a16="http://schemas.microsoft.com/office/drawing/2014/main" id="{05C9A6CD-6155-4057-BE03-12D360FEB20D}"/>
                </a:ext>
              </a:extLst>
            </p:cNvPr>
            <p:cNvCxnSpPr>
              <a:cxnSpLocks/>
            </p:cNvCxnSpPr>
            <p:nvPr/>
          </p:nvCxnSpPr>
          <p:spPr>
            <a:xfrm>
              <a:off x="11647357" y="554636"/>
              <a:ext cx="0" cy="3927423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" name="Группа 1"/>
            <p:cNvGrpSpPr/>
            <p:nvPr/>
          </p:nvGrpSpPr>
          <p:grpSpPr>
            <a:xfrm>
              <a:off x="494675" y="554636"/>
              <a:ext cx="11152682" cy="5861154"/>
              <a:chOff x="494675" y="554636"/>
              <a:chExt cx="11152682" cy="5861154"/>
            </a:xfrm>
          </p:grpSpPr>
          <p:cxnSp>
            <p:nvCxnSpPr>
              <p:cNvPr id="10" name="Пряма сполучна лінія 9">
                <a:extLst>
                  <a:ext uri="{FF2B5EF4-FFF2-40B4-BE49-F238E27FC236}">
                    <a16:creationId xmlns:a16="http://schemas.microsoft.com/office/drawing/2014/main" id="{92304C60-BE1C-4CEB-813E-850A3499F39F}"/>
                  </a:ext>
                </a:extLst>
              </p:cNvPr>
              <p:cNvCxnSpPr/>
              <p:nvPr/>
            </p:nvCxnSpPr>
            <p:spPr>
              <a:xfrm>
                <a:off x="494675" y="554636"/>
                <a:ext cx="0" cy="3927423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 сполучна лінія 11">
                <a:extLst>
                  <a:ext uri="{FF2B5EF4-FFF2-40B4-BE49-F238E27FC236}">
                    <a16:creationId xmlns:a16="http://schemas.microsoft.com/office/drawing/2014/main" id="{DD06809C-35A0-4182-8B32-55F565E950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75" y="4482059"/>
                <a:ext cx="0" cy="1933731"/>
              </a:xfrm>
              <a:prstGeom prst="line">
                <a:avLst/>
              </a:prstGeom>
              <a:ln w="57150">
                <a:solidFill>
                  <a:srgbClr val="DDAF3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Пряма сполучна лінія 13">
                <a:extLst>
                  <a:ext uri="{FF2B5EF4-FFF2-40B4-BE49-F238E27FC236}">
                    <a16:creationId xmlns:a16="http://schemas.microsoft.com/office/drawing/2014/main" id="{7AB33E5A-B887-4A7C-A626-C75D44563D56}"/>
                  </a:ext>
                </a:extLst>
              </p:cNvPr>
              <p:cNvCxnSpPr/>
              <p:nvPr/>
            </p:nvCxnSpPr>
            <p:spPr>
              <a:xfrm>
                <a:off x="494675" y="6415790"/>
                <a:ext cx="11152682" cy="0"/>
              </a:xfrm>
              <a:prstGeom prst="line">
                <a:avLst/>
              </a:prstGeom>
              <a:ln w="57150">
                <a:solidFill>
                  <a:srgbClr val="DDAF3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Пряма сполучна лінія 15">
                <a:extLst>
                  <a:ext uri="{FF2B5EF4-FFF2-40B4-BE49-F238E27FC236}">
                    <a16:creationId xmlns:a16="http://schemas.microsoft.com/office/drawing/2014/main" id="{0B6696D4-4A2E-4962-996D-AA036F2DF2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47357" y="4482059"/>
                <a:ext cx="0" cy="1933731"/>
              </a:xfrm>
              <a:prstGeom prst="line">
                <a:avLst/>
              </a:prstGeom>
              <a:ln w="57150">
                <a:solidFill>
                  <a:srgbClr val="DDAF3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Пряма сполучна лінія 19">
                <a:extLst>
                  <a:ext uri="{FF2B5EF4-FFF2-40B4-BE49-F238E27FC236}">
                    <a16:creationId xmlns:a16="http://schemas.microsoft.com/office/drawing/2014/main" id="{85D11072-D9E3-4975-8A77-5B666464F94C}"/>
                  </a:ext>
                </a:extLst>
              </p:cNvPr>
              <p:cNvCxnSpPr/>
              <p:nvPr/>
            </p:nvCxnSpPr>
            <p:spPr>
              <a:xfrm>
                <a:off x="494675" y="554636"/>
                <a:ext cx="4862587" cy="0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 сполучна лінія 21">
                <a:extLst>
                  <a:ext uri="{FF2B5EF4-FFF2-40B4-BE49-F238E27FC236}">
                    <a16:creationId xmlns:a16="http://schemas.microsoft.com/office/drawing/2014/main" id="{E63E3BBD-275C-4E9E-84DC-8752BEF1F78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05625" y="554636"/>
                <a:ext cx="4741732" cy="0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B32FE1FC-2175-4809-8507-8EAD98626C0A}"/>
              </a:ext>
            </a:extLst>
          </p:cNvPr>
          <p:cNvSpPr txBox="1"/>
          <p:nvPr/>
        </p:nvSpPr>
        <p:spPr>
          <a:xfrm>
            <a:off x="1039320" y="3559572"/>
            <a:ext cx="1047455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uk-UA" sz="8000" b="1" i="1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 </a:t>
            </a:r>
            <a:r>
              <a:rPr lang="ru-UA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 </a:t>
            </a:r>
            <a:r>
              <a:rPr lang="uk-UA" sz="8000" b="1" i="1" dirty="0" err="1" smtClean="0">
                <a:solidFill>
                  <a:srgbClr val="FF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</a:t>
            </a:r>
            <a:r>
              <a:rPr lang="uk-UA" sz="8000" b="1" dirty="0" err="1" smtClean="0">
                <a:solidFill>
                  <a:srgbClr val="FF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«Епіцентр</a:t>
            </a:r>
            <a:r>
              <a:rPr lang="uk-UA" sz="8000" b="1" dirty="0" smtClean="0">
                <a:solidFill>
                  <a:srgbClr val="FF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К»</a:t>
            </a:r>
            <a:endParaRPr lang="ru-RU" sz="8000" b="1" dirty="0">
              <a:solidFill>
                <a:srgbClr val="FFC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 descr="C:\Users\Оксана\Desktop\799px-Epicentrk_logo.png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338" r="76404"/>
          <a:stretch/>
        </p:blipFill>
        <p:spPr bwMode="auto">
          <a:xfrm>
            <a:off x="5382245" y="454"/>
            <a:ext cx="1427504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174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6">
            <a:extLst>
              <a:ext uri="{FF2B5EF4-FFF2-40B4-BE49-F238E27FC236}">
                <a16:creationId xmlns:a16="http://schemas.microsoft.com/office/drawing/2014/main" id="{DD195BCA-A7BD-4EE4-85BE-6A851426D3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34B1C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8184841"/>
              </p:ext>
            </p:extLst>
          </p:nvPr>
        </p:nvGraphicFramePr>
        <p:xfrm>
          <a:off x="390727" y="241341"/>
          <a:ext cx="11410545" cy="6360530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29425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7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437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936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23155"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Фактор середовища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Важливість для галузі (1/5)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Вплив на підприємство (1/5)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Спрямованість </a:t>
                      </a:r>
                    </a:p>
                    <a:p>
                      <a:pPr algn="ctr"/>
                      <a:r>
                        <a:rPr lang="uk-UA" sz="1800" dirty="0" smtClean="0"/>
                        <a:t>впливу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Сутність</a:t>
                      </a:r>
                      <a:r>
                        <a:rPr lang="uk-UA" sz="1800" baseline="0" dirty="0" smtClean="0"/>
                        <a:t> </a:t>
                      </a:r>
                    </a:p>
                    <a:p>
                      <a:pPr algn="ctr"/>
                      <a:r>
                        <a:rPr lang="uk-UA" sz="1800" baseline="0" dirty="0" smtClean="0"/>
                        <a:t>важливості</a:t>
                      </a:r>
                    </a:p>
                    <a:p>
                      <a:pPr algn="ctr"/>
                      <a:r>
                        <a:rPr lang="uk-UA" sz="1800" baseline="0" dirty="0" smtClean="0"/>
                        <a:t>(-10/+10)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8971"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Якість</a:t>
                      </a:r>
                      <a:r>
                        <a:rPr lang="uk-UA" sz="1800" baseline="0" dirty="0" smtClean="0"/>
                        <a:t> продукції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5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5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+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+10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4828"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Поява </a:t>
                      </a:r>
                      <a:r>
                        <a:rPr lang="uk-UA" sz="1800" dirty="0" err="1" smtClean="0"/>
                        <a:t>товарозамінників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5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4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+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+8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8971">
                <a:tc>
                  <a:txBody>
                    <a:bodyPr/>
                    <a:lstStyle/>
                    <a:p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Пошук</a:t>
                      </a:r>
                      <a:r>
                        <a:rPr lang="uk-UA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нових постачальників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5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5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+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+9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6540"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Зміцнення сил</a:t>
                      </a:r>
                      <a:r>
                        <a:rPr lang="uk-UA" sz="1800" baseline="0" dirty="0" smtClean="0"/>
                        <a:t> на міжнародному ринку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>
                          <a:latin typeface="+mn-lt"/>
                          <a:cs typeface="+mn-cs"/>
                        </a:rPr>
                        <a:t>5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>
                          <a:latin typeface="+mn-lt"/>
                          <a:cs typeface="+mn-cs"/>
                        </a:rPr>
                        <a:t>4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+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+7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8971"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Рівень оплати праці 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4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5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+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+6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29771"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Наявність та результативність роботи науково-дослідних</a:t>
                      </a:r>
                      <a:r>
                        <a:rPr lang="uk-UA" sz="1800" baseline="0" dirty="0" smtClean="0"/>
                        <a:t> підрозділів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5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5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+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+7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8971"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Збільшення глибини та ширини</a:t>
                      </a:r>
                      <a:r>
                        <a:rPr lang="uk-UA" sz="1800" baseline="0" dirty="0" smtClean="0"/>
                        <a:t> асортименту по буд. матеріалах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5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5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+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+10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6540"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Збільшення частки ринку конкурентів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3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5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-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/>
                        <a:t>-7</a:t>
                      </a:r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7678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4">
            <a:extLst>
              <a:ext uri="{FF2B5EF4-FFF2-40B4-BE49-F238E27FC236}">
                <a16:creationId xmlns:a16="http://schemas.microsoft.com/office/drawing/2014/main" id="{79C0FC2F-D085-4430-89FE-23B3F4AFEE3F}"/>
              </a:ext>
            </a:extLst>
          </p:cNvPr>
          <p:cNvSpPr/>
          <p:nvPr/>
        </p:nvSpPr>
        <p:spPr>
          <a:xfrm>
            <a:off x="0" y="4716"/>
            <a:ext cx="12192000" cy="3934985"/>
          </a:xfrm>
          <a:prstGeom prst="rect">
            <a:avLst/>
          </a:prstGeom>
          <a:solidFill>
            <a:schemeClr val="accent1">
              <a:lumMod val="75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75584" y="332657"/>
            <a:ext cx="4752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</a:t>
            </a:r>
            <a:r>
              <a:rPr lang="ru-RU" sz="3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чотирьох</a:t>
            </a:r>
            <a:r>
              <a:rPr lang="ru-RU" sz="3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endParaRPr lang="ru-RU" sz="3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7521180"/>
              </p:ext>
            </p:extLst>
          </p:nvPr>
        </p:nvGraphicFramePr>
        <p:xfrm>
          <a:off x="2078435" y="1377665"/>
          <a:ext cx="8346826" cy="487828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1734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3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92288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Усунути</a:t>
                      </a:r>
                    </a:p>
                    <a:p>
                      <a:pPr algn="ctr"/>
                      <a:endParaRPr lang="uk-UA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>
                        <a:buClr>
                          <a:srgbClr val="FF0000"/>
                        </a:buClr>
                        <a:buFont typeface="Times New Roman" panose="02020603050405020304" pitchFamily="18" charset="0"/>
                        <a:buChar char="×"/>
                      </a:pPr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Надлишок</a:t>
                      </a:r>
                      <a:r>
                        <a:rPr lang="uk-UA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робочої сили;</a:t>
                      </a:r>
                    </a:p>
                    <a:p>
                      <a:pPr marL="342900" indent="-342900">
                        <a:buClr>
                          <a:srgbClr val="FF0000"/>
                        </a:buClr>
                        <a:buFont typeface="Times New Roman" panose="02020603050405020304" pitchFamily="18" charset="0"/>
                        <a:buChar char="×"/>
                      </a:pPr>
                      <a:r>
                        <a:rPr lang="uk-UA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Замінити пластикові та гумові МШП на натуральні.</a:t>
                      </a:r>
                      <a:endParaRPr lang="uk-UA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uk-UA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Підняти</a:t>
                      </a:r>
                    </a:p>
                    <a:p>
                      <a:pPr algn="ctr"/>
                      <a:endParaRPr lang="uk-UA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 algn="l">
                        <a:buClr>
                          <a:srgbClr val="006600"/>
                        </a:buClr>
                        <a:buFont typeface="Wingdings" panose="05000000000000000000" pitchFamily="2" charset="2"/>
                        <a:buChar char="Ø"/>
                      </a:pPr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Якість продукції;</a:t>
                      </a:r>
                    </a:p>
                    <a:p>
                      <a:pPr marL="342900" indent="-342900" algn="l">
                        <a:buClr>
                          <a:srgbClr val="006600"/>
                        </a:buClr>
                        <a:buFont typeface="Wingdings" panose="05000000000000000000" pitchFamily="2" charset="2"/>
                        <a:buChar char="Ø"/>
                      </a:pPr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Екологічність виробництва;</a:t>
                      </a:r>
                    </a:p>
                    <a:p>
                      <a:pPr marL="342900" indent="-342900" algn="l">
                        <a:buClr>
                          <a:srgbClr val="006600"/>
                        </a:buClr>
                        <a:buFont typeface="Wingdings" panose="05000000000000000000" pitchFamily="2" charset="2"/>
                        <a:buChar char="Ø"/>
                      </a:pPr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Масштаби</a:t>
                      </a:r>
                      <a:r>
                        <a:rPr lang="uk-UA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реалізації продукції;</a:t>
                      </a:r>
                    </a:p>
                    <a:p>
                      <a:pPr marL="342900" indent="-342900" algn="l">
                        <a:buClr>
                          <a:srgbClr val="006600"/>
                        </a:buClr>
                        <a:buFont typeface="Wingdings" panose="05000000000000000000" pitchFamily="2" charset="2"/>
                        <a:buChar char="Ø"/>
                      </a:pPr>
                      <a:r>
                        <a:rPr lang="uk-UA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Рекламу;</a:t>
                      </a:r>
                    </a:p>
                    <a:p>
                      <a:pPr marL="342900" indent="-342900" algn="l">
                        <a:buClr>
                          <a:srgbClr val="006600"/>
                        </a:buClr>
                        <a:buFont typeface="Wingdings" panose="05000000000000000000" pitchFamily="2" charset="2"/>
                        <a:buChar char="Ø"/>
                      </a:pPr>
                      <a:r>
                        <a:rPr lang="uk-UA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Рівень технологій, що використовується.</a:t>
                      </a:r>
                      <a:endParaRPr lang="uk-UA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47477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Зменшити</a:t>
                      </a:r>
                    </a:p>
                    <a:p>
                      <a:pPr algn="ctr"/>
                      <a:endParaRPr lang="uk-UA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>
                        <a:buClr>
                          <a:schemeClr val="accent1">
                            <a:lumMod val="50000"/>
                          </a:schemeClr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Ціну</a:t>
                      </a:r>
                      <a:r>
                        <a:rPr lang="uk-UA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продукції;</a:t>
                      </a:r>
                    </a:p>
                    <a:p>
                      <a:pPr marL="342900" indent="-342900">
                        <a:buClr>
                          <a:schemeClr val="accent1">
                            <a:lumMod val="50000"/>
                          </a:schemeClr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Витрати на виробництво;</a:t>
                      </a:r>
                    </a:p>
                    <a:p>
                      <a:pPr marL="342900" indent="-342900">
                        <a:buClr>
                          <a:schemeClr val="accent1">
                            <a:lumMod val="50000"/>
                          </a:schemeClr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Частка конкурентів</a:t>
                      </a:r>
                      <a:r>
                        <a:rPr lang="uk-UA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ринку</a:t>
                      </a:r>
                      <a:endParaRPr lang="uk-UA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uk-UA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uk-UA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Створити</a:t>
                      </a:r>
                    </a:p>
                    <a:p>
                      <a:pPr algn="ctr"/>
                      <a:endParaRPr lang="uk-UA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 algn="l">
                        <a:buClr>
                          <a:srgbClr val="00B0F0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Новий</a:t>
                      </a:r>
                      <a:r>
                        <a:rPr lang="uk-UA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вид продукції;</a:t>
                      </a:r>
                      <a:endParaRPr lang="en-US" sz="20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 algn="l">
                        <a:buClr>
                          <a:srgbClr val="00B0F0"/>
                        </a:buClr>
                        <a:buFont typeface="Wingdings" panose="05000000000000000000" pitchFamily="2" charset="2"/>
                        <a:buChar char="ü"/>
                      </a:pPr>
                      <a:r>
                        <a:rPr lang="ru-RU" sz="2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Відкрити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ТЦ за кордоном </a:t>
                      </a:r>
                      <a:r>
                        <a:rPr lang="ru-RU" sz="2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України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537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кутник 4">
            <a:extLst>
              <a:ext uri="{FF2B5EF4-FFF2-40B4-BE49-F238E27FC236}">
                <a16:creationId xmlns:a16="http://schemas.microsoft.com/office/drawing/2014/main" id="{79C0FC2F-D085-4430-89FE-23B3F4AFEE3F}"/>
              </a:ext>
            </a:extLst>
          </p:cNvPr>
          <p:cNvSpPr/>
          <p:nvPr/>
        </p:nvSpPr>
        <p:spPr>
          <a:xfrm>
            <a:off x="0" y="3640800"/>
            <a:ext cx="12191999" cy="3217199"/>
          </a:xfrm>
          <a:prstGeom prst="rect">
            <a:avLst/>
          </a:prstGeom>
          <a:solidFill>
            <a:schemeClr val="accent1">
              <a:lumMod val="60000"/>
              <a:lumOff val="4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4172205640"/>
              </p:ext>
            </p:extLst>
          </p:nvPr>
        </p:nvGraphicFramePr>
        <p:xfrm>
          <a:off x="1274323" y="739302"/>
          <a:ext cx="10476689" cy="5894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4" name="Пряма сполучна лінія 3">
            <a:extLst>
              <a:ext uri="{FF2B5EF4-FFF2-40B4-BE49-F238E27FC236}">
                <a16:creationId xmlns:a16="http://schemas.microsoft.com/office/drawing/2014/main" id="{BA83429D-A2C2-4A0B-AC6D-2F8EA93CF70D}"/>
              </a:ext>
            </a:extLst>
          </p:cNvPr>
          <p:cNvCxnSpPr/>
          <p:nvPr/>
        </p:nvCxnSpPr>
        <p:spPr>
          <a:xfrm>
            <a:off x="0" y="3640800"/>
            <a:ext cx="12192000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233414" y="1252392"/>
            <a:ext cx="17488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Якість продукції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45072" y="2489353"/>
            <a:ext cx="19181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dirty="0" smtClean="0"/>
              <a:t>Поява </a:t>
            </a:r>
            <a:endParaRPr lang="uk-UA" dirty="0" smtClean="0"/>
          </a:p>
          <a:p>
            <a:pPr algn="ctr"/>
            <a:r>
              <a:rPr lang="uk-UA" dirty="0" err="1" smtClean="0"/>
              <a:t>товарозамінників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332598" y="606061"/>
            <a:ext cx="15252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Екологічність </a:t>
            </a:r>
            <a:endParaRPr lang="uk-UA" dirty="0" smtClean="0"/>
          </a:p>
          <a:p>
            <a:r>
              <a:rPr lang="uk-UA" dirty="0" smtClean="0"/>
              <a:t>виробництва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56407" y="2505428"/>
            <a:ext cx="19562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 smtClean="0"/>
              <a:t>Зміцнення сил на міжнародному ринку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990570" y="1113892"/>
            <a:ext cx="14759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/>
              <a:t>Рівень оплати праці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232955" y="3905826"/>
            <a:ext cx="24671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/>
              <a:t>Наявність та результативність роботи науково-дослідних підрозділів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970926" y="230605"/>
            <a:ext cx="27086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/>
              <a:t>Збільшення глибини та ширини асортименту по буд. матеріалах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230907" y="5542314"/>
            <a:ext cx="2488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/>
              <a:t>Збільшення частки ринку конкурентів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2" descr="C:\Users\Оксана\Desktop\799px-Epicentrk_logo.png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338" r="76404"/>
          <a:stretch/>
        </p:blipFill>
        <p:spPr bwMode="auto">
          <a:xfrm>
            <a:off x="150039" y="0"/>
            <a:ext cx="898262" cy="1012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"/>
          <p:cNvSpPr txBox="1"/>
          <p:nvPr/>
        </p:nvSpPr>
        <p:spPr>
          <a:xfrm>
            <a:off x="150039" y="3825113"/>
            <a:ext cx="3336984" cy="766444"/>
          </a:xfrm>
          <a:prstGeom prst="rect">
            <a:avLst/>
          </a:prstGeom>
          <a:noFill/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solidFill>
                  <a:srgbClr val="2A42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3200" dirty="0" smtClean="0">
                <a:solidFill>
                  <a:srgbClr val="2A42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 smtClean="0">
              <a:solidFill>
                <a:srgbClr val="2A42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err="1" smtClean="0">
                <a:solidFill>
                  <a:srgbClr val="2A42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endParaRPr lang="ru-RU" sz="3200" dirty="0">
              <a:solidFill>
                <a:srgbClr val="2A42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78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Прямокутник 4">
            <a:extLst>
              <a:ext uri="{FF2B5EF4-FFF2-40B4-BE49-F238E27FC236}">
                <a16:creationId xmlns:a16="http://schemas.microsoft.com/office/drawing/2014/main" id="{79C0FC2F-D085-4430-89FE-23B3F4AFEE3F}"/>
              </a:ext>
            </a:extLst>
          </p:cNvPr>
          <p:cNvSpPr/>
          <p:nvPr/>
        </p:nvSpPr>
        <p:spPr>
          <a:xfrm>
            <a:off x="0" y="4717"/>
            <a:ext cx="12192000" cy="1295364"/>
          </a:xfrm>
          <a:prstGeom prst="rect">
            <a:avLst/>
          </a:prstGeom>
          <a:solidFill>
            <a:schemeClr val="accent1">
              <a:lumMod val="75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Пряма сполучна лінія 3">
            <a:extLst>
              <a:ext uri="{FF2B5EF4-FFF2-40B4-BE49-F238E27FC236}">
                <a16:creationId xmlns:a16="http://schemas.microsoft.com/office/drawing/2014/main" id="{BA83429D-A2C2-4A0B-AC6D-2F8EA93CF70D}"/>
              </a:ext>
            </a:extLst>
          </p:cNvPr>
          <p:cNvCxnSpPr/>
          <p:nvPr/>
        </p:nvCxnSpPr>
        <p:spPr>
          <a:xfrm>
            <a:off x="0" y="1300682"/>
            <a:ext cx="12192000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8B1209DC-44A4-44CB-B634-B91B8EA10D09}"/>
              </a:ext>
            </a:extLst>
          </p:cNvPr>
          <p:cNvSpPr txBox="1"/>
          <p:nvPr/>
        </p:nvSpPr>
        <p:spPr>
          <a:xfrm>
            <a:off x="1084107" y="326342"/>
            <a:ext cx="1007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PEST -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endParaRPr lang="uk-UA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" descr="C:\Users\Оксана\Desktop\799px-Epicentrk_logo.pn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338" r="76404"/>
          <a:stretch/>
        </p:blipFill>
        <p:spPr bwMode="auto">
          <a:xfrm>
            <a:off x="0" y="-111960"/>
            <a:ext cx="1351647" cy="1524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" name="Группа 32"/>
          <p:cNvGrpSpPr/>
          <p:nvPr/>
        </p:nvGrpSpPr>
        <p:grpSpPr>
          <a:xfrm>
            <a:off x="5286910" y="2827484"/>
            <a:ext cx="1618180" cy="1620000"/>
            <a:chOff x="3164553" y="2201869"/>
            <a:chExt cx="2769789" cy="2700105"/>
          </a:xfrm>
        </p:grpSpPr>
        <p:sp>
          <p:nvSpPr>
            <p:cNvPr id="34" name="Freeform 13">
              <a:extLst>
                <a:ext uri="{FF2B5EF4-FFF2-40B4-BE49-F238E27FC236}">
                  <a16:creationId xmlns:a16="http://schemas.microsoft.com/office/drawing/2014/main" id="{E18242A4-31C7-4940-B567-792D8F5F9D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4553" y="2899435"/>
              <a:ext cx="1348450" cy="1307345"/>
            </a:xfrm>
            <a:custGeom>
              <a:avLst/>
              <a:gdLst>
                <a:gd name="T0" fmla="*/ 81 w 276"/>
                <a:gd name="T1" fmla="*/ 219 h 274"/>
                <a:gd name="T2" fmla="*/ 71 w 276"/>
                <a:gd name="T3" fmla="*/ 239 h 274"/>
                <a:gd name="T4" fmla="*/ 54 w 276"/>
                <a:gd name="T5" fmla="*/ 260 h 274"/>
                <a:gd name="T6" fmla="*/ 17 w 276"/>
                <a:gd name="T7" fmla="*/ 250 h 274"/>
                <a:gd name="T8" fmla="*/ 28 w 276"/>
                <a:gd name="T9" fmla="*/ 215 h 274"/>
                <a:gd name="T10" fmla="*/ 53 w 276"/>
                <a:gd name="T11" fmla="*/ 201 h 274"/>
                <a:gd name="T12" fmla="*/ 60 w 276"/>
                <a:gd name="T13" fmla="*/ 197 h 274"/>
                <a:gd name="T14" fmla="*/ 0 w 276"/>
                <a:gd name="T15" fmla="*/ 137 h 274"/>
                <a:gd name="T16" fmla="*/ 48 w 276"/>
                <a:gd name="T17" fmla="*/ 91 h 274"/>
                <a:gd name="T18" fmla="*/ 56 w 276"/>
                <a:gd name="T19" fmla="*/ 106 h 274"/>
                <a:gd name="T20" fmla="*/ 107 w 276"/>
                <a:gd name="T21" fmla="*/ 126 h 274"/>
                <a:gd name="T22" fmla="*/ 129 w 276"/>
                <a:gd name="T23" fmla="*/ 91 h 274"/>
                <a:gd name="T24" fmla="*/ 99 w 276"/>
                <a:gd name="T25" fmla="*/ 51 h 274"/>
                <a:gd name="T26" fmla="*/ 97 w 276"/>
                <a:gd name="T27" fmla="*/ 50 h 274"/>
                <a:gd name="T28" fmla="*/ 92 w 276"/>
                <a:gd name="T29" fmla="*/ 47 h 274"/>
                <a:gd name="T30" fmla="*/ 139 w 276"/>
                <a:gd name="T31" fmla="*/ 0 h 274"/>
                <a:gd name="T32" fmla="*/ 196 w 276"/>
                <a:gd name="T33" fmla="*/ 58 h 274"/>
                <a:gd name="T34" fmla="*/ 212 w 276"/>
                <a:gd name="T35" fmla="*/ 28 h 274"/>
                <a:gd name="T36" fmla="*/ 248 w 276"/>
                <a:gd name="T37" fmla="*/ 15 h 274"/>
                <a:gd name="T38" fmla="*/ 262 w 276"/>
                <a:gd name="T39" fmla="*/ 45 h 274"/>
                <a:gd name="T40" fmla="*/ 240 w 276"/>
                <a:gd name="T41" fmla="*/ 68 h 274"/>
                <a:gd name="T42" fmla="*/ 221 w 276"/>
                <a:gd name="T43" fmla="*/ 78 h 274"/>
                <a:gd name="T44" fmla="*/ 218 w 276"/>
                <a:gd name="T45" fmla="*/ 80 h 274"/>
                <a:gd name="T46" fmla="*/ 239 w 276"/>
                <a:gd name="T47" fmla="*/ 100 h 274"/>
                <a:gd name="T48" fmla="*/ 273 w 276"/>
                <a:gd name="T49" fmla="*/ 135 h 274"/>
                <a:gd name="T50" fmla="*/ 273 w 276"/>
                <a:gd name="T51" fmla="*/ 140 h 274"/>
                <a:gd name="T52" fmla="*/ 221 w 276"/>
                <a:gd name="T53" fmla="*/ 192 h 274"/>
                <a:gd name="T54" fmla="*/ 218 w 276"/>
                <a:gd name="T55" fmla="*/ 196 h 274"/>
                <a:gd name="T56" fmla="*/ 238 w 276"/>
                <a:gd name="T57" fmla="*/ 206 h 274"/>
                <a:gd name="T58" fmla="*/ 259 w 276"/>
                <a:gd name="T59" fmla="*/ 229 h 274"/>
                <a:gd name="T60" fmla="*/ 251 w 276"/>
                <a:gd name="T61" fmla="*/ 256 h 274"/>
                <a:gd name="T62" fmla="*/ 221 w 276"/>
                <a:gd name="T63" fmla="*/ 257 h 274"/>
                <a:gd name="T64" fmla="*/ 203 w 276"/>
                <a:gd name="T65" fmla="*/ 234 h 274"/>
                <a:gd name="T66" fmla="*/ 195 w 276"/>
                <a:gd name="T67" fmla="*/ 218 h 274"/>
                <a:gd name="T68" fmla="*/ 171 w 276"/>
                <a:gd name="T69" fmla="*/ 242 h 274"/>
                <a:gd name="T70" fmla="*/ 142 w 276"/>
                <a:gd name="T71" fmla="*/ 271 h 274"/>
                <a:gd name="T72" fmla="*/ 134 w 276"/>
                <a:gd name="T73" fmla="*/ 271 h 274"/>
                <a:gd name="T74" fmla="*/ 85 w 276"/>
                <a:gd name="T75" fmla="*/ 221 h 274"/>
                <a:gd name="T76" fmla="*/ 81 w 276"/>
                <a:gd name="T77" fmla="*/ 219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76" h="274">
                  <a:moveTo>
                    <a:pt x="81" y="219"/>
                  </a:moveTo>
                  <a:cubicBezTo>
                    <a:pt x="78" y="226"/>
                    <a:pt x="74" y="232"/>
                    <a:pt x="71" y="239"/>
                  </a:cubicBezTo>
                  <a:cubicBezTo>
                    <a:pt x="67" y="247"/>
                    <a:pt x="62" y="255"/>
                    <a:pt x="54" y="260"/>
                  </a:cubicBezTo>
                  <a:cubicBezTo>
                    <a:pt x="40" y="268"/>
                    <a:pt x="24" y="263"/>
                    <a:pt x="17" y="250"/>
                  </a:cubicBezTo>
                  <a:cubicBezTo>
                    <a:pt x="12" y="239"/>
                    <a:pt x="16" y="222"/>
                    <a:pt x="28" y="215"/>
                  </a:cubicBezTo>
                  <a:cubicBezTo>
                    <a:pt x="36" y="210"/>
                    <a:pt x="45" y="205"/>
                    <a:pt x="53" y="201"/>
                  </a:cubicBezTo>
                  <a:cubicBezTo>
                    <a:pt x="55" y="200"/>
                    <a:pt x="57" y="199"/>
                    <a:pt x="60" y="197"/>
                  </a:cubicBezTo>
                  <a:cubicBezTo>
                    <a:pt x="40" y="177"/>
                    <a:pt x="21" y="157"/>
                    <a:pt x="0" y="137"/>
                  </a:cubicBezTo>
                  <a:cubicBezTo>
                    <a:pt x="16" y="122"/>
                    <a:pt x="32" y="107"/>
                    <a:pt x="48" y="91"/>
                  </a:cubicBezTo>
                  <a:cubicBezTo>
                    <a:pt x="51" y="96"/>
                    <a:pt x="53" y="101"/>
                    <a:pt x="56" y="106"/>
                  </a:cubicBezTo>
                  <a:cubicBezTo>
                    <a:pt x="65" y="123"/>
                    <a:pt x="88" y="134"/>
                    <a:pt x="107" y="126"/>
                  </a:cubicBezTo>
                  <a:cubicBezTo>
                    <a:pt x="120" y="121"/>
                    <a:pt x="130" y="106"/>
                    <a:pt x="129" y="91"/>
                  </a:cubicBezTo>
                  <a:cubicBezTo>
                    <a:pt x="128" y="71"/>
                    <a:pt x="116" y="59"/>
                    <a:pt x="99" y="51"/>
                  </a:cubicBezTo>
                  <a:cubicBezTo>
                    <a:pt x="99" y="51"/>
                    <a:pt x="98" y="51"/>
                    <a:pt x="97" y="50"/>
                  </a:cubicBezTo>
                  <a:cubicBezTo>
                    <a:pt x="96" y="49"/>
                    <a:pt x="94" y="48"/>
                    <a:pt x="92" y="47"/>
                  </a:cubicBezTo>
                  <a:cubicBezTo>
                    <a:pt x="107" y="32"/>
                    <a:pt x="123" y="16"/>
                    <a:pt x="139" y="0"/>
                  </a:cubicBezTo>
                  <a:cubicBezTo>
                    <a:pt x="158" y="19"/>
                    <a:pt x="177" y="38"/>
                    <a:pt x="196" y="58"/>
                  </a:cubicBezTo>
                  <a:cubicBezTo>
                    <a:pt x="202" y="47"/>
                    <a:pt x="207" y="38"/>
                    <a:pt x="212" y="28"/>
                  </a:cubicBezTo>
                  <a:cubicBezTo>
                    <a:pt x="219" y="16"/>
                    <a:pt x="236" y="10"/>
                    <a:pt x="248" y="15"/>
                  </a:cubicBezTo>
                  <a:cubicBezTo>
                    <a:pt x="259" y="20"/>
                    <a:pt x="265" y="32"/>
                    <a:pt x="262" y="45"/>
                  </a:cubicBezTo>
                  <a:cubicBezTo>
                    <a:pt x="259" y="57"/>
                    <a:pt x="250" y="63"/>
                    <a:pt x="240" y="68"/>
                  </a:cubicBezTo>
                  <a:cubicBezTo>
                    <a:pt x="233" y="71"/>
                    <a:pt x="227" y="75"/>
                    <a:pt x="221" y="78"/>
                  </a:cubicBezTo>
                  <a:cubicBezTo>
                    <a:pt x="220" y="78"/>
                    <a:pt x="220" y="79"/>
                    <a:pt x="218" y="80"/>
                  </a:cubicBezTo>
                  <a:cubicBezTo>
                    <a:pt x="225" y="87"/>
                    <a:pt x="232" y="94"/>
                    <a:pt x="239" y="100"/>
                  </a:cubicBezTo>
                  <a:cubicBezTo>
                    <a:pt x="250" y="112"/>
                    <a:pt x="262" y="123"/>
                    <a:pt x="273" y="135"/>
                  </a:cubicBezTo>
                  <a:cubicBezTo>
                    <a:pt x="276" y="137"/>
                    <a:pt x="275" y="138"/>
                    <a:pt x="273" y="140"/>
                  </a:cubicBezTo>
                  <a:cubicBezTo>
                    <a:pt x="256" y="157"/>
                    <a:pt x="238" y="175"/>
                    <a:pt x="221" y="192"/>
                  </a:cubicBezTo>
                  <a:cubicBezTo>
                    <a:pt x="220" y="193"/>
                    <a:pt x="219" y="194"/>
                    <a:pt x="218" y="196"/>
                  </a:cubicBezTo>
                  <a:cubicBezTo>
                    <a:pt x="225" y="199"/>
                    <a:pt x="231" y="203"/>
                    <a:pt x="238" y="206"/>
                  </a:cubicBezTo>
                  <a:cubicBezTo>
                    <a:pt x="248" y="211"/>
                    <a:pt x="256" y="217"/>
                    <a:pt x="259" y="229"/>
                  </a:cubicBezTo>
                  <a:cubicBezTo>
                    <a:pt x="262" y="239"/>
                    <a:pt x="258" y="250"/>
                    <a:pt x="251" y="256"/>
                  </a:cubicBezTo>
                  <a:cubicBezTo>
                    <a:pt x="242" y="262"/>
                    <a:pt x="231" y="262"/>
                    <a:pt x="221" y="257"/>
                  </a:cubicBezTo>
                  <a:cubicBezTo>
                    <a:pt x="212" y="252"/>
                    <a:pt x="208" y="243"/>
                    <a:pt x="203" y="234"/>
                  </a:cubicBezTo>
                  <a:cubicBezTo>
                    <a:pt x="201" y="229"/>
                    <a:pt x="198" y="224"/>
                    <a:pt x="195" y="218"/>
                  </a:cubicBezTo>
                  <a:cubicBezTo>
                    <a:pt x="186" y="226"/>
                    <a:pt x="179" y="234"/>
                    <a:pt x="171" y="242"/>
                  </a:cubicBezTo>
                  <a:cubicBezTo>
                    <a:pt x="162" y="252"/>
                    <a:pt x="152" y="261"/>
                    <a:pt x="142" y="271"/>
                  </a:cubicBezTo>
                  <a:cubicBezTo>
                    <a:pt x="139" y="274"/>
                    <a:pt x="137" y="274"/>
                    <a:pt x="134" y="271"/>
                  </a:cubicBezTo>
                  <a:cubicBezTo>
                    <a:pt x="118" y="254"/>
                    <a:pt x="101" y="238"/>
                    <a:pt x="85" y="221"/>
                  </a:cubicBezTo>
                  <a:cubicBezTo>
                    <a:pt x="84" y="220"/>
                    <a:pt x="83" y="220"/>
                    <a:pt x="81" y="219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14">
              <a:extLst>
                <a:ext uri="{FF2B5EF4-FFF2-40B4-BE49-F238E27FC236}">
                  <a16:creationId xmlns:a16="http://schemas.microsoft.com/office/drawing/2014/main" id="{06B5C950-D0A6-4C97-9D62-157104BA17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0751" y="2899435"/>
              <a:ext cx="1343591" cy="1312089"/>
            </a:xfrm>
            <a:custGeom>
              <a:avLst/>
              <a:gdLst>
                <a:gd name="T0" fmla="*/ 79 w 275"/>
                <a:gd name="T1" fmla="*/ 58 h 275"/>
                <a:gd name="T2" fmla="*/ 137 w 275"/>
                <a:gd name="T3" fmla="*/ 0 h 275"/>
                <a:gd name="T4" fmla="*/ 182 w 275"/>
                <a:gd name="T5" fmla="*/ 46 h 275"/>
                <a:gd name="T6" fmla="*/ 167 w 275"/>
                <a:gd name="T7" fmla="*/ 54 h 275"/>
                <a:gd name="T8" fmla="*/ 145 w 275"/>
                <a:gd name="T9" fmla="*/ 99 h 275"/>
                <a:gd name="T10" fmla="*/ 202 w 275"/>
                <a:gd name="T11" fmla="*/ 121 h 275"/>
                <a:gd name="T12" fmla="*/ 222 w 275"/>
                <a:gd name="T13" fmla="*/ 97 h 275"/>
                <a:gd name="T14" fmla="*/ 226 w 275"/>
                <a:gd name="T15" fmla="*/ 89 h 275"/>
                <a:gd name="T16" fmla="*/ 248 w 275"/>
                <a:gd name="T17" fmla="*/ 109 h 275"/>
                <a:gd name="T18" fmla="*/ 272 w 275"/>
                <a:gd name="T19" fmla="*/ 134 h 275"/>
                <a:gd name="T20" fmla="*/ 272 w 275"/>
                <a:gd name="T21" fmla="*/ 140 h 275"/>
                <a:gd name="T22" fmla="*/ 218 w 275"/>
                <a:gd name="T23" fmla="*/ 194 h 275"/>
                <a:gd name="T24" fmla="*/ 220 w 275"/>
                <a:gd name="T25" fmla="*/ 200 h 275"/>
                <a:gd name="T26" fmla="*/ 242 w 275"/>
                <a:gd name="T27" fmla="*/ 212 h 275"/>
                <a:gd name="T28" fmla="*/ 254 w 275"/>
                <a:gd name="T29" fmla="*/ 253 h 275"/>
                <a:gd name="T30" fmla="*/ 230 w 275"/>
                <a:gd name="T31" fmla="*/ 263 h 275"/>
                <a:gd name="T32" fmla="*/ 202 w 275"/>
                <a:gd name="T33" fmla="*/ 238 h 275"/>
                <a:gd name="T34" fmla="*/ 193 w 275"/>
                <a:gd name="T35" fmla="*/ 220 h 275"/>
                <a:gd name="T36" fmla="*/ 179 w 275"/>
                <a:gd name="T37" fmla="*/ 233 h 275"/>
                <a:gd name="T38" fmla="*/ 141 w 275"/>
                <a:gd name="T39" fmla="*/ 272 h 275"/>
                <a:gd name="T40" fmla="*/ 135 w 275"/>
                <a:gd name="T41" fmla="*/ 273 h 275"/>
                <a:gd name="T42" fmla="*/ 91 w 275"/>
                <a:gd name="T43" fmla="*/ 229 h 275"/>
                <a:gd name="T44" fmla="*/ 105 w 275"/>
                <a:gd name="T45" fmla="*/ 221 h 275"/>
                <a:gd name="T46" fmla="*/ 124 w 275"/>
                <a:gd name="T47" fmla="*/ 170 h 275"/>
                <a:gd name="T48" fmla="*/ 89 w 275"/>
                <a:gd name="T49" fmla="*/ 148 h 275"/>
                <a:gd name="T50" fmla="*/ 50 w 275"/>
                <a:gd name="T51" fmla="*/ 178 h 275"/>
                <a:gd name="T52" fmla="*/ 46 w 275"/>
                <a:gd name="T53" fmla="*/ 185 h 275"/>
                <a:gd name="T54" fmla="*/ 41 w 275"/>
                <a:gd name="T55" fmla="*/ 178 h 275"/>
                <a:gd name="T56" fmla="*/ 3 w 275"/>
                <a:gd name="T57" fmla="*/ 141 h 275"/>
                <a:gd name="T58" fmla="*/ 3 w 275"/>
                <a:gd name="T59" fmla="*/ 134 h 275"/>
                <a:gd name="T60" fmla="*/ 55 w 275"/>
                <a:gd name="T61" fmla="*/ 83 h 275"/>
                <a:gd name="T62" fmla="*/ 59 w 275"/>
                <a:gd name="T63" fmla="*/ 79 h 275"/>
                <a:gd name="T64" fmla="*/ 46 w 275"/>
                <a:gd name="T65" fmla="*/ 71 h 275"/>
                <a:gd name="T66" fmla="*/ 27 w 275"/>
                <a:gd name="T67" fmla="*/ 62 h 275"/>
                <a:gd name="T68" fmla="*/ 14 w 275"/>
                <a:gd name="T69" fmla="*/ 23 h 275"/>
                <a:gd name="T70" fmla="*/ 42 w 275"/>
                <a:gd name="T71" fmla="*/ 11 h 275"/>
                <a:gd name="T72" fmla="*/ 67 w 275"/>
                <a:gd name="T73" fmla="*/ 35 h 275"/>
                <a:gd name="T74" fmla="*/ 79 w 275"/>
                <a:gd name="T75" fmla="*/ 58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75" h="275">
                  <a:moveTo>
                    <a:pt x="79" y="58"/>
                  </a:moveTo>
                  <a:cubicBezTo>
                    <a:pt x="99" y="38"/>
                    <a:pt x="118" y="19"/>
                    <a:pt x="137" y="0"/>
                  </a:cubicBezTo>
                  <a:cubicBezTo>
                    <a:pt x="152" y="16"/>
                    <a:pt x="167" y="31"/>
                    <a:pt x="182" y="46"/>
                  </a:cubicBezTo>
                  <a:cubicBezTo>
                    <a:pt x="178" y="48"/>
                    <a:pt x="173" y="51"/>
                    <a:pt x="167" y="54"/>
                  </a:cubicBezTo>
                  <a:cubicBezTo>
                    <a:pt x="151" y="62"/>
                    <a:pt x="141" y="82"/>
                    <a:pt x="145" y="99"/>
                  </a:cubicBezTo>
                  <a:cubicBezTo>
                    <a:pt x="151" y="125"/>
                    <a:pt x="179" y="135"/>
                    <a:pt x="202" y="121"/>
                  </a:cubicBezTo>
                  <a:cubicBezTo>
                    <a:pt x="212" y="115"/>
                    <a:pt x="218" y="106"/>
                    <a:pt x="222" y="97"/>
                  </a:cubicBezTo>
                  <a:cubicBezTo>
                    <a:pt x="224" y="94"/>
                    <a:pt x="225" y="92"/>
                    <a:pt x="226" y="89"/>
                  </a:cubicBezTo>
                  <a:cubicBezTo>
                    <a:pt x="234" y="96"/>
                    <a:pt x="241" y="102"/>
                    <a:pt x="248" y="109"/>
                  </a:cubicBezTo>
                  <a:cubicBezTo>
                    <a:pt x="256" y="118"/>
                    <a:pt x="264" y="126"/>
                    <a:pt x="272" y="134"/>
                  </a:cubicBezTo>
                  <a:cubicBezTo>
                    <a:pt x="275" y="137"/>
                    <a:pt x="275" y="138"/>
                    <a:pt x="272" y="140"/>
                  </a:cubicBezTo>
                  <a:cubicBezTo>
                    <a:pt x="254" y="158"/>
                    <a:pt x="237" y="176"/>
                    <a:pt x="218" y="194"/>
                  </a:cubicBezTo>
                  <a:cubicBezTo>
                    <a:pt x="215" y="198"/>
                    <a:pt x="216" y="199"/>
                    <a:pt x="220" y="200"/>
                  </a:cubicBezTo>
                  <a:cubicBezTo>
                    <a:pt x="227" y="204"/>
                    <a:pt x="235" y="208"/>
                    <a:pt x="242" y="212"/>
                  </a:cubicBezTo>
                  <a:cubicBezTo>
                    <a:pt x="258" y="220"/>
                    <a:pt x="263" y="240"/>
                    <a:pt x="254" y="253"/>
                  </a:cubicBezTo>
                  <a:cubicBezTo>
                    <a:pt x="250" y="260"/>
                    <a:pt x="238" y="265"/>
                    <a:pt x="230" y="263"/>
                  </a:cubicBezTo>
                  <a:cubicBezTo>
                    <a:pt x="215" y="261"/>
                    <a:pt x="208" y="250"/>
                    <a:pt x="202" y="238"/>
                  </a:cubicBezTo>
                  <a:cubicBezTo>
                    <a:pt x="199" y="232"/>
                    <a:pt x="196" y="226"/>
                    <a:pt x="193" y="220"/>
                  </a:cubicBezTo>
                  <a:cubicBezTo>
                    <a:pt x="188" y="225"/>
                    <a:pt x="184" y="229"/>
                    <a:pt x="179" y="233"/>
                  </a:cubicBezTo>
                  <a:cubicBezTo>
                    <a:pt x="166" y="246"/>
                    <a:pt x="154" y="259"/>
                    <a:pt x="141" y="272"/>
                  </a:cubicBezTo>
                  <a:cubicBezTo>
                    <a:pt x="140" y="273"/>
                    <a:pt x="138" y="275"/>
                    <a:pt x="135" y="273"/>
                  </a:cubicBezTo>
                  <a:cubicBezTo>
                    <a:pt x="121" y="258"/>
                    <a:pt x="106" y="243"/>
                    <a:pt x="91" y="229"/>
                  </a:cubicBezTo>
                  <a:cubicBezTo>
                    <a:pt x="96" y="226"/>
                    <a:pt x="100" y="223"/>
                    <a:pt x="105" y="221"/>
                  </a:cubicBezTo>
                  <a:cubicBezTo>
                    <a:pt x="124" y="211"/>
                    <a:pt x="132" y="189"/>
                    <a:pt x="124" y="170"/>
                  </a:cubicBezTo>
                  <a:cubicBezTo>
                    <a:pt x="119" y="156"/>
                    <a:pt x="103" y="147"/>
                    <a:pt x="89" y="148"/>
                  </a:cubicBezTo>
                  <a:cubicBezTo>
                    <a:pt x="69" y="150"/>
                    <a:pt x="58" y="161"/>
                    <a:pt x="50" y="178"/>
                  </a:cubicBezTo>
                  <a:cubicBezTo>
                    <a:pt x="49" y="180"/>
                    <a:pt x="48" y="181"/>
                    <a:pt x="46" y="185"/>
                  </a:cubicBezTo>
                  <a:cubicBezTo>
                    <a:pt x="44" y="182"/>
                    <a:pt x="43" y="180"/>
                    <a:pt x="41" y="178"/>
                  </a:cubicBezTo>
                  <a:cubicBezTo>
                    <a:pt x="28" y="165"/>
                    <a:pt x="16" y="153"/>
                    <a:pt x="3" y="141"/>
                  </a:cubicBezTo>
                  <a:cubicBezTo>
                    <a:pt x="0" y="138"/>
                    <a:pt x="0" y="137"/>
                    <a:pt x="3" y="134"/>
                  </a:cubicBezTo>
                  <a:cubicBezTo>
                    <a:pt x="21" y="117"/>
                    <a:pt x="38" y="100"/>
                    <a:pt x="55" y="83"/>
                  </a:cubicBezTo>
                  <a:cubicBezTo>
                    <a:pt x="56" y="81"/>
                    <a:pt x="57" y="80"/>
                    <a:pt x="59" y="79"/>
                  </a:cubicBezTo>
                  <a:cubicBezTo>
                    <a:pt x="54" y="76"/>
                    <a:pt x="50" y="74"/>
                    <a:pt x="46" y="71"/>
                  </a:cubicBezTo>
                  <a:cubicBezTo>
                    <a:pt x="40" y="68"/>
                    <a:pt x="33" y="65"/>
                    <a:pt x="27" y="62"/>
                  </a:cubicBezTo>
                  <a:cubicBezTo>
                    <a:pt x="13" y="55"/>
                    <a:pt x="7" y="36"/>
                    <a:pt x="14" y="23"/>
                  </a:cubicBezTo>
                  <a:cubicBezTo>
                    <a:pt x="19" y="13"/>
                    <a:pt x="32" y="9"/>
                    <a:pt x="42" y="11"/>
                  </a:cubicBezTo>
                  <a:cubicBezTo>
                    <a:pt x="55" y="15"/>
                    <a:pt x="62" y="24"/>
                    <a:pt x="67" y="35"/>
                  </a:cubicBezTo>
                  <a:cubicBezTo>
                    <a:pt x="70" y="43"/>
                    <a:pt x="74" y="50"/>
                    <a:pt x="79" y="5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5">
              <a:extLst>
                <a:ext uri="{FF2B5EF4-FFF2-40B4-BE49-F238E27FC236}">
                  <a16:creationId xmlns:a16="http://schemas.microsoft.com/office/drawing/2014/main" id="{0CA7A612-AAD5-4B6B-A2DE-C7CFE27300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8867" y="3594629"/>
              <a:ext cx="1348450" cy="1307345"/>
            </a:xfrm>
            <a:custGeom>
              <a:avLst/>
              <a:gdLst>
                <a:gd name="T0" fmla="*/ 45 w 276"/>
                <a:gd name="T1" fmla="*/ 92 h 274"/>
                <a:gd name="T2" fmla="*/ 57 w 276"/>
                <a:gd name="T3" fmla="*/ 111 h 274"/>
                <a:gd name="T4" fmla="*/ 116 w 276"/>
                <a:gd name="T5" fmla="*/ 115 h 274"/>
                <a:gd name="T6" fmla="*/ 116 w 276"/>
                <a:gd name="T7" fmla="*/ 64 h 274"/>
                <a:gd name="T8" fmla="*/ 96 w 276"/>
                <a:gd name="T9" fmla="*/ 49 h 274"/>
                <a:gd name="T10" fmla="*/ 91 w 276"/>
                <a:gd name="T11" fmla="*/ 47 h 274"/>
                <a:gd name="T12" fmla="*/ 139 w 276"/>
                <a:gd name="T13" fmla="*/ 0 h 274"/>
                <a:gd name="T14" fmla="*/ 193 w 276"/>
                <a:gd name="T15" fmla="*/ 54 h 274"/>
                <a:gd name="T16" fmla="*/ 196 w 276"/>
                <a:gd name="T17" fmla="*/ 57 h 274"/>
                <a:gd name="T18" fmla="*/ 207 w 276"/>
                <a:gd name="T19" fmla="*/ 36 h 274"/>
                <a:gd name="T20" fmla="*/ 227 w 276"/>
                <a:gd name="T21" fmla="*/ 16 h 274"/>
                <a:gd name="T22" fmla="*/ 253 w 276"/>
                <a:gd name="T23" fmla="*/ 20 h 274"/>
                <a:gd name="T24" fmla="*/ 260 w 276"/>
                <a:gd name="T25" fmla="*/ 46 h 274"/>
                <a:gd name="T26" fmla="*/ 237 w 276"/>
                <a:gd name="T27" fmla="*/ 69 h 274"/>
                <a:gd name="T28" fmla="*/ 218 w 276"/>
                <a:gd name="T29" fmla="*/ 79 h 274"/>
                <a:gd name="T30" fmla="*/ 276 w 276"/>
                <a:gd name="T31" fmla="*/ 137 h 274"/>
                <a:gd name="T32" fmla="*/ 261 w 276"/>
                <a:gd name="T33" fmla="*/ 152 h 274"/>
                <a:gd name="T34" fmla="*/ 220 w 276"/>
                <a:gd name="T35" fmla="*/ 192 h 274"/>
                <a:gd name="T36" fmla="*/ 221 w 276"/>
                <a:gd name="T37" fmla="*/ 198 h 274"/>
                <a:gd name="T38" fmla="*/ 248 w 276"/>
                <a:gd name="T39" fmla="*/ 213 h 274"/>
                <a:gd name="T40" fmla="*/ 253 w 276"/>
                <a:gd name="T41" fmla="*/ 254 h 274"/>
                <a:gd name="T42" fmla="*/ 213 w 276"/>
                <a:gd name="T43" fmla="*/ 250 h 274"/>
                <a:gd name="T44" fmla="*/ 199 w 276"/>
                <a:gd name="T45" fmla="*/ 225 h 274"/>
                <a:gd name="T46" fmla="*/ 195 w 276"/>
                <a:gd name="T47" fmla="*/ 218 h 274"/>
                <a:gd name="T48" fmla="*/ 178 w 276"/>
                <a:gd name="T49" fmla="*/ 234 h 274"/>
                <a:gd name="T50" fmla="*/ 141 w 276"/>
                <a:gd name="T51" fmla="*/ 272 h 274"/>
                <a:gd name="T52" fmla="*/ 135 w 276"/>
                <a:gd name="T53" fmla="*/ 272 h 274"/>
                <a:gd name="T54" fmla="*/ 92 w 276"/>
                <a:gd name="T55" fmla="*/ 229 h 274"/>
                <a:gd name="T56" fmla="*/ 91 w 276"/>
                <a:gd name="T57" fmla="*/ 227 h 274"/>
                <a:gd name="T58" fmla="*/ 108 w 276"/>
                <a:gd name="T59" fmla="*/ 219 h 274"/>
                <a:gd name="T60" fmla="*/ 128 w 276"/>
                <a:gd name="T61" fmla="*/ 174 h 274"/>
                <a:gd name="T62" fmla="*/ 78 w 276"/>
                <a:gd name="T63" fmla="*/ 149 h 274"/>
                <a:gd name="T64" fmla="*/ 52 w 276"/>
                <a:gd name="T65" fmla="*/ 176 h 274"/>
                <a:gd name="T66" fmla="*/ 48 w 276"/>
                <a:gd name="T67" fmla="*/ 184 h 274"/>
                <a:gd name="T68" fmla="*/ 30 w 276"/>
                <a:gd name="T69" fmla="*/ 166 h 274"/>
                <a:gd name="T70" fmla="*/ 4 w 276"/>
                <a:gd name="T71" fmla="*/ 140 h 274"/>
                <a:gd name="T72" fmla="*/ 3 w 276"/>
                <a:gd name="T73" fmla="*/ 135 h 274"/>
                <a:gd name="T74" fmla="*/ 45 w 276"/>
                <a:gd name="T75" fmla="*/ 92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76" h="274">
                  <a:moveTo>
                    <a:pt x="45" y="92"/>
                  </a:moveTo>
                  <a:cubicBezTo>
                    <a:pt x="50" y="99"/>
                    <a:pt x="53" y="106"/>
                    <a:pt x="57" y="111"/>
                  </a:cubicBezTo>
                  <a:cubicBezTo>
                    <a:pt x="72" y="129"/>
                    <a:pt x="99" y="133"/>
                    <a:pt x="116" y="115"/>
                  </a:cubicBezTo>
                  <a:cubicBezTo>
                    <a:pt x="129" y="102"/>
                    <a:pt x="129" y="79"/>
                    <a:pt x="116" y="64"/>
                  </a:cubicBezTo>
                  <a:cubicBezTo>
                    <a:pt x="110" y="57"/>
                    <a:pt x="103" y="53"/>
                    <a:pt x="96" y="49"/>
                  </a:cubicBezTo>
                  <a:cubicBezTo>
                    <a:pt x="94" y="48"/>
                    <a:pt x="93" y="48"/>
                    <a:pt x="91" y="47"/>
                  </a:cubicBezTo>
                  <a:cubicBezTo>
                    <a:pt x="106" y="32"/>
                    <a:pt x="139" y="0"/>
                    <a:pt x="139" y="0"/>
                  </a:cubicBezTo>
                  <a:cubicBezTo>
                    <a:pt x="141" y="3"/>
                    <a:pt x="181" y="42"/>
                    <a:pt x="193" y="54"/>
                  </a:cubicBezTo>
                  <a:cubicBezTo>
                    <a:pt x="193" y="55"/>
                    <a:pt x="194" y="56"/>
                    <a:pt x="196" y="57"/>
                  </a:cubicBezTo>
                  <a:cubicBezTo>
                    <a:pt x="200" y="50"/>
                    <a:pt x="204" y="43"/>
                    <a:pt x="207" y="36"/>
                  </a:cubicBezTo>
                  <a:cubicBezTo>
                    <a:pt x="211" y="27"/>
                    <a:pt x="217" y="19"/>
                    <a:pt x="227" y="16"/>
                  </a:cubicBezTo>
                  <a:cubicBezTo>
                    <a:pt x="236" y="12"/>
                    <a:pt x="245" y="13"/>
                    <a:pt x="253" y="20"/>
                  </a:cubicBezTo>
                  <a:cubicBezTo>
                    <a:pt x="261" y="26"/>
                    <a:pt x="263" y="35"/>
                    <a:pt x="260" y="46"/>
                  </a:cubicBezTo>
                  <a:cubicBezTo>
                    <a:pt x="257" y="58"/>
                    <a:pt x="248" y="64"/>
                    <a:pt x="237" y="69"/>
                  </a:cubicBezTo>
                  <a:cubicBezTo>
                    <a:pt x="231" y="72"/>
                    <a:pt x="225" y="76"/>
                    <a:pt x="218" y="79"/>
                  </a:cubicBezTo>
                  <a:cubicBezTo>
                    <a:pt x="237" y="99"/>
                    <a:pt x="256" y="117"/>
                    <a:pt x="276" y="137"/>
                  </a:cubicBezTo>
                  <a:cubicBezTo>
                    <a:pt x="270" y="142"/>
                    <a:pt x="266" y="147"/>
                    <a:pt x="261" y="152"/>
                  </a:cubicBezTo>
                  <a:cubicBezTo>
                    <a:pt x="247" y="166"/>
                    <a:pt x="234" y="179"/>
                    <a:pt x="220" y="192"/>
                  </a:cubicBezTo>
                  <a:cubicBezTo>
                    <a:pt x="217" y="195"/>
                    <a:pt x="218" y="197"/>
                    <a:pt x="221" y="198"/>
                  </a:cubicBezTo>
                  <a:cubicBezTo>
                    <a:pt x="230" y="203"/>
                    <a:pt x="240" y="207"/>
                    <a:pt x="248" y="213"/>
                  </a:cubicBezTo>
                  <a:cubicBezTo>
                    <a:pt x="262" y="222"/>
                    <a:pt x="265" y="244"/>
                    <a:pt x="253" y="254"/>
                  </a:cubicBezTo>
                  <a:cubicBezTo>
                    <a:pt x="242" y="266"/>
                    <a:pt x="223" y="263"/>
                    <a:pt x="213" y="250"/>
                  </a:cubicBezTo>
                  <a:cubicBezTo>
                    <a:pt x="207" y="242"/>
                    <a:pt x="203" y="233"/>
                    <a:pt x="199" y="225"/>
                  </a:cubicBezTo>
                  <a:cubicBezTo>
                    <a:pt x="197" y="223"/>
                    <a:pt x="196" y="221"/>
                    <a:pt x="195" y="218"/>
                  </a:cubicBezTo>
                  <a:cubicBezTo>
                    <a:pt x="189" y="224"/>
                    <a:pt x="184" y="229"/>
                    <a:pt x="178" y="234"/>
                  </a:cubicBezTo>
                  <a:cubicBezTo>
                    <a:pt x="166" y="247"/>
                    <a:pt x="153" y="259"/>
                    <a:pt x="141" y="272"/>
                  </a:cubicBezTo>
                  <a:cubicBezTo>
                    <a:pt x="139" y="274"/>
                    <a:pt x="137" y="274"/>
                    <a:pt x="135" y="272"/>
                  </a:cubicBezTo>
                  <a:cubicBezTo>
                    <a:pt x="121" y="258"/>
                    <a:pt x="107" y="243"/>
                    <a:pt x="92" y="229"/>
                  </a:cubicBezTo>
                  <a:cubicBezTo>
                    <a:pt x="92" y="229"/>
                    <a:pt x="92" y="228"/>
                    <a:pt x="91" y="227"/>
                  </a:cubicBezTo>
                  <a:cubicBezTo>
                    <a:pt x="97" y="225"/>
                    <a:pt x="102" y="222"/>
                    <a:pt x="108" y="219"/>
                  </a:cubicBezTo>
                  <a:cubicBezTo>
                    <a:pt x="123" y="210"/>
                    <a:pt x="132" y="191"/>
                    <a:pt x="128" y="174"/>
                  </a:cubicBezTo>
                  <a:cubicBezTo>
                    <a:pt x="123" y="151"/>
                    <a:pt x="100" y="141"/>
                    <a:pt x="78" y="149"/>
                  </a:cubicBezTo>
                  <a:cubicBezTo>
                    <a:pt x="65" y="154"/>
                    <a:pt x="58" y="164"/>
                    <a:pt x="52" y="176"/>
                  </a:cubicBezTo>
                  <a:cubicBezTo>
                    <a:pt x="51" y="178"/>
                    <a:pt x="49" y="181"/>
                    <a:pt x="48" y="184"/>
                  </a:cubicBezTo>
                  <a:cubicBezTo>
                    <a:pt x="41" y="178"/>
                    <a:pt x="35" y="172"/>
                    <a:pt x="30" y="166"/>
                  </a:cubicBezTo>
                  <a:cubicBezTo>
                    <a:pt x="21" y="158"/>
                    <a:pt x="12" y="149"/>
                    <a:pt x="4" y="140"/>
                  </a:cubicBezTo>
                  <a:cubicBezTo>
                    <a:pt x="2" y="139"/>
                    <a:pt x="0" y="137"/>
                    <a:pt x="3" y="135"/>
                  </a:cubicBezTo>
                  <a:cubicBezTo>
                    <a:pt x="17" y="121"/>
                    <a:pt x="31" y="106"/>
                    <a:pt x="45" y="9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16">
              <a:extLst>
                <a:ext uri="{FF2B5EF4-FFF2-40B4-BE49-F238E27FC236}">
                  <a16:creationId xmlns:a16="http://schemas.microsoft.com/office/drawing/2014/main" id="{D5045BD9-EB3D-4394-AF53-2F2B5F80D46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8585" y="2201869"/>
              <a:ext cx="1338731" cy="1307345"/>
            </a:xfrm>
            <a:custGeom>
              <a:avLst/>
              <a:gdLst>
                <a:gd name="T0" fmla="*/ 216 w 274"/>
                <a:gd name="T1" fmla="*/ 79 h 274"/>
                <a:gd name="T2" fmla="*/ 234 w 274"/>
                <a:gd name="T3" fmla="*/ 98 h 274"/>
                <a:gd name="T4" fmla="*/ 270 w 274"/>
                <a:gd name="T5" fmla="*/ 134 h 274"/>
                <a:gd name="T6" fmla="*/ 274 w 274"/>
                <a:gd name="T7" fmla="*/ 138 h 274"/>
                <a:gd name="T8" fmla="*/ 227 w 274"/>
                <a:gd name="T9" fmla="*/ 184 h 274"/>
                <a:gd name="T10" fmla="*/ 226 w 274"/>
                <a:gd name="T11" fmla="*/ 184 h 274"/>
                <a:gd name="T12" fmla="*/ 214 w 274"/>
                <a:gd name="T13" fmla="*/ 163 h 274"/>
                <a:gd name="T14" fmla="*/ 171 w 274"/>
                <a:gd name="T15" fmla="*/ 146 h 274"/>
                <a:gd name="T16" fmla="*/ 144 w 274"/>
                <a:gd name="T17" fmla="*/ 187 h 274"/>
                <a:gd name="T18" fmla="*/ 174 w 274"/>
                <a:gd name="T19" fmla="*/ 223 h 274"/>
                <a:gd name="T20" fmla="*/ 183 w 274"/>
                <a:gd name="T21" fmla="*/ 227 h 274"/>
                <a:gd name="T22" fmla="*/ 136 w 274"/>
                <a:gd name="T23" fmla="*/ 274 h 274"/>
                <a:gd name="T24" fmla="*/ 90 w 274"/>
                <a:gd name="T25" fmla="*/ 228 h 274"/>
                <a:gd name="T26" fmla="*/ 105 w 274"/>
                <a:gd name="T27" fmla="*/ 220 h 274"/>
                <a:gd name="T28" fmla="*/ 124 w 274"/>
                <a:gd name="T29" fmla="*/ 172 h 274"/>
                <a:gd name="T30" fmla="*/ 95 w 274"/>
                <a:gd name="T31" fmla="*/ 148 h 274"/>
                <a:gd name="T32" fmla="*/ 50 w 274"/>
                <a:gd name="T33" fmla="*/ 176 h 274"/>
                <a:gd name="T34" fmla="*/ 46 w 274"/>
                <a:gd name="T35" fmla="*/ 183 h 274"/>
                <a:gd name="T36" fmla="*/ 0 w 274"/>
                <a:gd name="T37" fmla="*/ 136 h 274"/>
                <a:gd name="T38" fmla="*/ 57 w 274"/>
                <a:gd name="T39" fmla="*/ 80 h 274"/>
                <a:gd name="T40" fmla="*/ 40 w 274"/>
                <a:gd name="T41" fmla="*/ 70 h 274"/>
                <a:gd name="T42" fmla="*/ 25 w 274"/>
                <a:gd name="T43" fmla="*/ 63 h 274"/>
                <a:gd name="T44" fmla="*/ 12 w 274"/>
                <a:gd name="T45" fmla="*/ 31 h 274"/>
                <a:gd name="T46" fmla="*/ 43 w 274"/>
                <a:gd name="T47" fmla="*/ 14 h 274"/>
                <a:gd name="T48" fmla="*/ 67 w 274"/>
                <a:gd name="T49" fmla="*/ 37 h 274"/>
                <a:gd name="T50" fmla="*/ 77 w 274"/>
                <a:gd name="T51" fmla="*/ 57 h 274"/>
                <a:gd name="T52" fmla="*/ 134 w 274"/>
                <a:gd name="T53" fmla="*/ 0 h 274"/>
                <a:gd name="T54" fmla="*/ 194 w 274"/>
                <a:gd name="T55" fmla="*/ 59 h 274"/>
                <a:gd name="T56" fmla="*/ 202 w 274"/>
                <a:gd name="T57" fmla="*/ 44 h 274"/>
                <a:gd name="T58" fmla="*/ 211 w 274"/>
                <a:gd name="T59" fmla="*/ 28 h 274"/>
                <a:gd name="T60" fmla="*/ 246 w 274"/>
                <a:gd name="T61" fmla="*/ 14 h 274"/>
                <a:gd name="T62" fmla="*/ 261 w 274"/>
                <a:gd name="T63" fmla="*/ 43 h 274"/>
                <a:gd name="T64" fmla="*/ 239 w 274"/>
                <a:gd name="T65" fmla="*/ 67 h 274"/>
                <a:gd name="T66" fmla="*/ 216 w 274"/>
                <a:gd name="T67" fmla="*/ 79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74" h="274">
                  <a:moveTo>
                    <a:pt x="216" y="79"/>
                  </a:moveTo>
                  <a:cubicBezTo>
                    <a:pt x="222" y="86"/>
                    <a:pt x="228" y="92"/>
                    <a:pt x="234" y="98"/>
                  </a:cubicBezTo>
                  <a:cubicBezTo>
                    <a:pt x="246" y="110"/>
                    <a:pt x="258" y="122"/>
                    <a:pt x="270" y="134"/>
                  </a:cubicBezTo>
                  <a:cubicBezTo>
                    <a:pt x="272" y="136"/>
                    <a:pt x="274" y="138"/>
                    <a:pt x="274" y="138"/>
                  </a:cubicBezTo>
                  <a:cubicBezTo>
                    <a:pt x="274" y="138"/>
                    <a:pt x="242" y="169"/>
                    <a:pt x="227" y="184"/>
                  </a:cubicBezTo>
                  <a:cubicBezTo>
                    <a:pt x="227" y="184"/>
                    <a:pt x="227" y="184"/>
                    <a:pt x="226" y="184"/>
                  </a:cubicBezTo>
                  <a:cubicBezTo>
                    <a:pt x="222" y="177"/>
                    <a:pt x="218" y="170"/>
                    <a:pt x="214" y="163"/>
                  </a:cubicBezTo>
                  <a:cubicBezTo>
                    <a:pt x="204" y="149"/>
                    <a:pt x="186" y="142"/>
                    <a:pt x="171" y="146"/>
                  </a:cubicBezTo>
                  <a:cubicBezTo>
                    <a:pt x="152" y="151"/>
                    <a:pt x="141" y="168"/>
                    <a:pt x="144" y="187"/>
                  </a:cubicBezTo>
                  <a:cubicBezTo>
                    <a:pt x="147" y="205"/>
                    <a:pt x="159" y="215"/>
                    <a:pt x="174" y="223"/>
                  </a:cubicBezTo>
                  <a:cubicBezTo>
                    <a:pt x="177" y="224"/>
                    <a:pt x="180" y="226"/>
                    <a:pt x="183" y="227"/>
                  </a:cubicBezTo>
                  <a:cubicBezTo>
                    <a:pt x="167" y="243"/>
                    <a:pt x="151" y="259"/>
                    <a:pt x="136" y="274"/>
                  </a:cubicBezTo>
                  <a:cubicBezTo>
                    <a:pt x="121" y="259"/>
                    <a:pt x="106" y="244"/>
                    <a:pt x="90" y="228"/>
                  </a:cubicBezTo>
                  <a:cubicBezTo>
                    <a:pt x="95" y="226"/>
                    <a:pt x="100" y="223"/>
                    <a:pt x="105" y="220"/>
                  </a:cubicBezTo>
                  <a:cubicBezTo>
                    <a:pt x="122" y="210"/>
                    <a:pt x="130" y="191"/>
                    <a:pt x="124" y="172"/>
                  </a:cubicBezTo>
                  <a:cubicBezTo>
                    <a:pt x="121" y="160"/>
                    <a:pt x="107" y="149"/>
                    <a:pt x="95" y="148"/>
                  </a:cubicBezTo>
                  <a:cubicBezTo>
                    <a:pt x="74" y="146"/>
                    <a:pt x="60" y="156"/>
                    <a:pt x="50" y="176"/>
                  </a:cubicBezTo>
                  <a:cubicBezTo>
                    <a:pt x="49" y="178"/>
                    <a:pt x="47" y="181"/>
                    <a:pt x="46" y="183"/>
                  </a:cubicBezTo>
                  <a:cubicBezTo>
                    <a:pt x="31" y="167"/>
                    <a:pt x="15" y="152"/>
                    <a:pt x="0" y="136"/>
                  </a:cubicBezTo>
                  <a:cubicBezTo>
                    <a:pt x="18" y="118"/>
                    <a:pt x="37" y="99"/>
                    <a:pt x="57" y="80"/>
                  </a:cubicBezTo>
                  <a:cubicBezTo>
                    <a:pt x="50" y="76"/>
                    <a:pt x="45" y="73"/>
                    <a:pt x="40" y="70"/>
                  </a:cubicBezTo>
                  <a:cubicBezTo>
                    <a:pt x="35" y="68"/>
                    <a:pt x="30" y="66"/>
                    <a:pt x="25" y="63"/>
                  </a:cubicBezTo>
                  <a:cubicBezTo>
                    <a:pt x="14" y="55"/>
                    <a:pt x="9" y="44"/>
                    <a:pt x="12" y="31"/>
                  </a:cubicBezTo>
                  <a:cubicBezTo>
                    <a:pt x="15" y="17"/>
                    <a:pt x="30" y="10"/>
                    <a:pt x="43" y="14"/>
                  </a:cubicBezTo>
                  <a:cubicBezTo>
                    <a:pt x="55" y="17"/>
                    <a:pt x="62" y="26"/>
                    <a:pt x="67" y="37"/>
                  </a:cubicBezTo>
                  <a:cubicBezTo>
                    <a:pt x="70" y="44"/>
                    <a:pt x="74" y="50"/>
                    <a:pt x="77" y="57"/>
                  </a:cubicBezTo>
                  <a:cubicBezTo>
                    <a:pt x="95" y="39"/>
                    <a:pt x="116" y="19"/>
                    <a:pt x="134" y="0"/>
                  </a:cubicBezTo>
                  <a:cubicBezTo>
                    <a:pt x="145" y="11"/>
                    <a:pt x="194" y="59"/>
                    <a:pt x="194" y="59"/>
                  </a:cubicBezTo>
                  <a:cubicBezTo>
                    <a:pt x="194" y="59"/>
                    <a:pt x="200" y="49"/>
                    <a:pt x="202" y="44"/>
                  </a:cubicBezTo>
                  <a:cubicBezTo>
                    <a:pt x="205" y="39"/>
                    <a:pt x="208" y="33"/>
                    <a:pt x="211" y="28"/>
                  </a:cubicBezTo>
                  <a:cubicBezTo>
                    <a:pt x="218" y="15"/>
                    <a:pt x="234" y="10"/>
                    <a:pt x="246" y="14"/>
                  </a:cubicBezTo>
                  <a:cubicBezTo>
                    <a:pt x="257" y="19"/>
                    <a:pt x="263" y="30"/>
                    <a:pt x="261" y="43"/>
                  </a:cubicBezTo>
                  <a:cubicBezTo>
                    <a:pt x="258" y="55"/>
                    <a:pt x="250" y="62"/>
                    <a:pt x="239" y="67"/>
                  </a:cubicBezTo>
                  <a:cubicBezTo>
                    <a:pt x="231" y="71"/>
                    <a:pt x="224" y="75"/>
                    <a:pt x="216" y="79"/>
                  </a:cubicBezTo>
                  <a:close/>
                </a:path>
              </a:pathLst>
            </a:custGeom>
            <a:solidFill>
              <a:srgbClr val="0C1B2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7320991" y="4030523"/>
            <a:ext cx="3831983" cy="1807405"/>
            <a:chOff x="6283450" y="3721851"/>
            <a:chExt cx="2149999" cy="180740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79E66E9-0B51-4709-90AE-2D130933F07C}"/>
                </a:ext>
              </a:extLst>
            </p:cNvPr>
            <p:cNvSpPr txBox="1"/>
            <p:nvPr/>
          </p:nvSpPr>
          <p:spPr>
            <a:xfrm>
              <a:off x="6283450" y="4328927"/>
              <a:ext cx="214999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/>
                <a:t>1. Технологічна відсталість, високий знос основних фондів. </a:t>
              </a:r>
              <a:endParaRPr lang="ru-RU" dirty="0"/>
            </a:p>
            <a:p>
              <a:r>
                <a:rPr lang="uk-UA" dirty="0"/>
                <a:t>2. Швидкість оновлення та освоєння нових технологій </a:t>
              </a:r>
              <a:endParaRPr lang="ru-RU" dirty="0"/>
            </a:p>
          </p:txBody>
        </p:sp>
        <p:sp>
          <p:nvSpPr>
            <p:cNvPr id="40" name="Rectangle 17">
              <a:extLst>
                <a:ext uri="{FF2B5EF4-FFF2-40B4-BE49-F238E27FC236}">
                  <a16:creationId xmlns:a16="http://schemas.microsoft.com/office/drawing/2014/main" id="{F251E839-43DB-4162-9FBD-EA1221AF9AE0}"/>
                </a:ext>
              </a:extLst>
            </p:cNvPr>
            <p:cNvSpPr/>
            <p:nvPr/>
          </p:nvSpPr>
          <p:spPr>
            <a:xfrm>
              <a:off x="6602910" y="4187471"/>
              <a:ext cx="1511080" cy="57599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7222969" y="3721851"/>
              <a:ext cx="27095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002060"/>
                  </a:solidFill>
                  <a:effectLst>
                    <a:outerShdw blurRad="50800" dist="50800" dir="5400000" algn="ctr" rotWithShape="0">
                      <a:schemeClr val="bg1"/>
                    </a:outerShdw>
                  </a:effectLst>
                  <a:latin typeface="Georgia" pitchFamily="18" charset="0"/>
                </a:rPr>
                <a:t>T</a:t>
              </a:r>
              <a:endParaRPr lang="ru-RU" sz="2800" dirty="0"/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7431686" y="1653110"/>
            <a:ext cx="3527344" cy="2951334"/>
            <a:chOff x="6288742" y="1384826"/>
            <a:chExt cx="2175395" cy="2951334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B718389-B036-4067-8B3C-44445CA4D57C}"/>
                </a:ext>
              </a:extLst>
            </p:cNvPr>
            <p:cNvSpPr txBox="1"/>
            <p:nvPr/>
          </p:nvSpPr>
          <p:spPr>
            <a:xfrm>
              <a:off x="6288742" y="2027836"/>
              <a:ext cx="2175395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/>
                <a:t>1. Рівень попиту. </a:t>
              </a:r>
              <a:endParaRPr lang="ru-RU" dirty="0"/>
            </a:p>
            <a:p>
              <a:r>
                <a:rPr lang="uk-UA" dirty="0"/>
                <a:t>2. Інфляція. </a:t>
              </a:r>
              <a:endParaRPr lang="ru-RU" dirty="0"/>
            </a:p>
            <a:p>
              <a:r>
                <a:rPr lang="uk-UA" dirty="0"/>
                <a:t>3. Коливання валютних курсів. </a:t>
              </a:r>
              <a:endParaRPr lang="ru-RU" dirty="0"/>
            </a:p>
            <a:p>
              <a:r>
                <a:rPr lang="uk-UA" dirty="0"/>
                <a:t>4. Інфраструктурні та </a:t>
              </a:r>
              <a:r>
                <a:rPr lang="uk-UA" dirty="0" err="1"/>
                <a:t>ресурсно</a:t>
              </a:r>
              <a:r>
                <a:rPr lang="uk-UA" dirty="0"/>
                <a:t>-сировинні зміни, залежність від імпортної сировини </a:t>
              </a:r>
              <a:endParaRPr lang="ru-RU" dirty="0"/>
            </a:p>
          </p:txBody>
        </p:sp>
        <p:sp>
          <p:nvSpPr>
            <p:cNvPr id="44" name="Rectangle 16">
              <a:extLst>
                <a:ext uri="{FF2B5EF4-FFF2-40B4-BE49-F238E27FC236}">
                  <a16:creationId xmlns:a16="http://schemas.microsoft.com/office/drawing/2014/main" id="{E08443D3-8BD1-4B2A-8047-37E5CE0F906D}"/>
                </a:ext>
              </a:extLst>
            </p:cNvPr>
            <p:cNvSpPr/>
            <p:nvPr/>
          </p:nvSpPr>
          <p:spPr>
            <a:xfrm>
              <a:off x="6427968" y="1901065"/>
              <a:ext cx="1896944" cy="57600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7200660" y="1384826"/>
              <a:ext cx="35156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effectLst>
                    <a:outerShdw blurRad="50800" dist="50800" dir="5400000" algn="ctr" rotWithShape="0">
                      <a:prstClr val="white"/>
                    </a:outerShdw>
                  </a:effectLst>
                  <a:latin typeface="Georgia" pitchFamily="18" charset="0"/>
                </a:rPr>
                <a:t>E</a:t>
              </a:r>
              <a:endParaRPr lang="ru-RU" sz="2800" dirty="0"/>
            </a:p>
          </p:txBody>
        </p:sp>
      </p:grpSp>
      <p:grpSp>
        <p:nvGrpSpPr>
          <p:cNvPr id="46" name="Группа 45"/>
          <p:cNvGrpSpPr/>
          <p:nvPr/>
        </p:nvGrpSpPr>
        <p:grpSpPr>
          <a:xfrm>
            <a:off x="1912412" y="1656505"/>
            <a:ext cx="3515833" cy="1897278"/>
            <a:chOff x="711152" y="1314472"/>
            <a:chExt cx="2345220" cy="2254744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0877DDC-4409-47B9-9128-0C38930DA68C}"/>
                </a:ext>
              </a:extLst>
            </p:cNvPr>
            <p:cNvSpPr txBox="1"/>
            <p:nvPr/>
          </p:nvSpPr>
          <p:spPr>
            <a:xfrm>
              <a:off x="711152" y="1996428"/>
              <a:ext cx="2345220" cy="15727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ru-RU" sz="2000" noProof="0" dirty="0" smtClean="0">
                  <a:latin typeface="Times New Roman" pitchFamily="18" charset="0"/>
                  <a:ea typeface="Noto Sans" panose="020B0502040504020204" pitchFamily="34"/>
                  <a:cs typeface="Times New Roman" pitchFamily="18" charset="0"/>
                </a:rPr>
                <a:t>ТОВ «</a:t>
              </a:r>
              <a:r>
                <a:rPr lang="ru-RU" sz="2000" noProof="0" dirty="0" err="1" smtClean="0">
                  <a:latin typeface="Times New Roman" pitchFamily="18" charset="0"/>
                  <a:ea typeface="Noto Sans" panose="020B0502040504020204" pitchFamily="34"/>
                  <a:cs typeface="Times New Roman" pitchFamily="18" charset="0"/>
                </a:rPr>
                <a:t>Епіцентр</a:t>
              </a:r>
              <a:r>
                <a:rPr lang="ru-RU" sz="2000" noProof="0" dirty="0" smtClean="0">
                  <a:latin typeface="Times New Roman" pitchFamily="18" charset="0"/>
                  <a:ea typeface="Noto Sans" panose="020B0502040504020204" pitchFamily="34"/>
                  <a:cs typeface="Times New Roman" pitchFamily="18" charset="0"/>
                </a:rPr>
                <a:t> К»</a:t>
              </a:r>
              <a:r>
                <a:rPr kumimoji="0" lang="uk-UA" sz="2000" i="0" u="none" strike="noStrike" kern="1200" cap="none" spc="0" normalizeH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ea typeface="Noto Sans" panose="020B0502040504020204" pitchFamily="34"/>
                  <a:cs typeface="Times New Roman" pitchFamily="18" charset="0"/>
                </a:rPr>
                <a:t> рентабельне, </a:t>
              </a:r>
              <a:r>
                <a:rPr kumimoji="0" lang="uk-UA" sz="2000" i="0" u="none" strike="noStrike" kern="1200" cap="none" spc="0" normalizeH="0" noProof="0" dirty="0" err="1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ea typeface="Noto Sans" panose="020B0502040504020204" pitchFamily="34"/>
                  <a:cs typeface="Times New Roman" pitchFamily="18" charset="0"/>
                </a:rPr>
                <a:t>конкурентноспроможне</a:t>
              </a:r>
              <a:r>
                <a:rPr kumimoji="0" lang="uk-UA" sz="2000" i="0" u="none" strike="noStrike" kern="1200" cap="none" spc="0" normalizeH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ea typeface="Noto Sans" panose="020B0502040504020204" pitchFamily="34"/>
                  <a:cs typeface="Times New Roman" pitchFamily="18" charset="0"/>
                </a:rPr>
                <a:t> та прибуткове.</a:t>
              </a:r>
              <a:endParaRPr kumimoji="0" lang="en-GB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Noto Sans" panose="020B0502040504020204" pitchFamily="34"/>
                <a:cs typeface="Times New Roman" pitchFamily="18" charset="0"/>
              </a:endParaRPr>
            </a:p>
          </p:txBody>
        </p:sp>
        <p:sp>
          <p:nvSpPr>
            <p:cNvPr id="48" name="Rectangle 1">
              <a:extLst>
                <a:ext uri="{FF2B5EF4-FFF2-40B4-BE49-F238E27FC236}">
                  <a16:creationId xmlns:a16="http://schemas.microsoft.com/office/drawing/2014/main" id="{0B7FFB8B-046C-42E6-8DAC-F3D090B92E10}"/>
                </a:ext>
              </a:extLst>
            </p:cNvPr>
            <p:cNvSpPr/>
            <p:nvPr/>
          </p:nvSpPr>
          <p:spPr>
            <a:xfrm>
              <a:off x="1101566" y="1867543"/>
              <a:ext cx="1550606" cy="68452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1735771" y="1314472"/>
              <a:ext cx="282194" cy="62180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effectLst>
                    <a:outerShdw blurRad="50800" dist="50800" dir="5400000" algn="ctr" rotWithShape="0">
                      <a:prstClr val="white"/>
                    </a:outerShdw>
                  </a:effectLst>
                  <a:latin typeface="Georgia" pitchFamily="18" charset="0"/>
                </a:rPr>
                <a:t>P</a:t>
              </a:r>
              <a:endParaRPr lang="ru-RU" sz="2800" dirty="0"/>
            </a:p>
          </p:txBody>
        </p:sp>
      </p:grpSp>
      <p:grpSp>
        <p:nvGrpSpPr>
          <p:cNvPr id="50" name="Группа 49"/>
          <p:cNvGrpSpPr/>
          <p:nvPr/>
        </p:nvGrpSpPr>
        <p:grpSpPr>
          <a:xfrm>
            <a:off x="1975751" y="3987375"/>
            <a:ext cx="3192846" cy="2084405"/>
            <a:chOff x="841281" y="3569333"/>
            <a:chExt cx="1979714" cy="2729042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363F73B-FCFF-45AF-9844-E45C003FBB3A}"/>
                </a:ext>
              </a:extLst>
            </p:cNvPr>
            <p:cNvSpPr txBox="1"/>
            <p:nvPr/>
          </p:nvSpPr>
          <p:spPr>
            <a:xfrm>
              <a:off x="841281" y="4364159"/>
              <a:ext cx="1979714" cy="1934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/>
                <a:t>1. Кадровий дефіцит. </a:t>
              </a:r>
              <a:endParaRPr lang="ru-RU" dirty="0"/>
            </a:p>
            <a:p>
              <a:r>
                <a:rPr lang="uk-UA" dirty="0"/>
                <a:t>2. Зміна доходів населення. </a:t>
              </a:r>
              <a:endParaRPr lang="ru-RU" dirty="0"/>
            </a:p>
            <a:p>
              <a:r>
                <a:rPr lang="uk-UA" dirty="0"/>
                <a:t>3. Низький рівень умов праці та техніки безпеки. </a:t>
              </a:r>
              <a:endParaRPr lang="ru-RU" dirty="0"/>
            </a:p>
            <a:p>
              <a:r>
                <a:rPr lang="uk-UA" dirty="0"/>
                <a:t>4. Демографічні зміни </a:t>
              </a:r>
              <a:endParaRPr lang="ru-RU" dirty="0"/>
            </a:p>
          </p:txBody>
        </p:sp>
        <p:sp>
          <p:nvSpPr>
            <p:cNvPr id="52" name="Rectangle 13">
              <a:extLst>
                <a:ext uri="{FF2B5EF4-FFF2-40B4-BE49-F238E27FC236}">
                  <a16:creationId xmlns:a16="http://schemas.microsoft.com/office/drawing/2014/main" id="{859A254B-3AD9-4711-A1D4-C903831287DD}"/>
                </a:ext>
              </a:extLst>
            </p:cNvPr>
            <p:cNvSpPr/>
            <p:nvPr/>
          </p:nvSpPr>
          <p:spPr>
            <a:xfrm>
              <a:off x="1081217" y="4178953"/>
              <a:ext cx="1486624" cy="76201"/>
            </a:xfrm>
            <a:prstGeom prst="rect">
              <a:avLst/>
            </a:prstGeom>
            <a:solidFill>
              <a:srgbClr val="0C1B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1701827" y="3569333"/>
              <a:ext cx="258623" cy="68503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effectLst>
                    <a:outerShdw blurRad="50800" dist="50800" dir="5400000" algn="ctr" rotWithShape="0">
                      <a:prstClr val="white"/>
                    </a:outerShdw>
                  </a:effectLst>
                  <a:latin typeface="Georgia" pitchFamily="18" charset="0"/>
                </a:rPr>
                <a:t>S</a:t>
              </a:r>
              <a:endParaRPr lang="ru-RU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034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3671172"/>
              </p:ext>
            </p:extLst>
          </p:nvPr>
        </p:nvGraphicFramePr>
        <p:xfrm>
          <a:off x="437743" y="252918"/>
          <a:ext cx="11371635" cy="6489573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1663432">
                  <a:extLst>
                    <a:ext uri="{9D8B030D-6E8A-4147-A177-3AD203B41FA5}">
                      <a16:colId xmlns:a16="http://schemas.microsoft.com/office/drawing/2014/main" val="2834842024"/>
                    </a:ext>
                  </a:extLst>
                </a:gridCol>
                <a:gridCol w="5917658">
                  <a:extLst>
                    <a:ext uri="{9D8B030D-6E8A-4147-A177-3AD203B41FA5}">
                      <a16:colId xmlns:a16="http://schemas.microsoft.com/office/drawing/2014/main" val="3621099635"/>
                    </a:ext>
                  </a:extLst>
                </a:gridCol>
                <a:gridCol w="3790545">
                  <a:extLst>
                    <a:ext uri="{9D8B030D-6E8A-4147-A177-3AD203B41FA5}">
                      <a16:colId xmlns:a16="http://schemas.microsoft.com/office/drawing/2014/main" val="2694995506"/>
                    </a:ext>
                  </a:extLst>
                </a:gridCol>
              </a:tblGrid>
              <a:tr h="1185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Можливості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608" marR="3960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Загрози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608" marR="39608" marT="0" marB="0" anchor="ctr"/>
                </a:tc>
                <a:extLst>
                  <a:ext uri="{0D108BD9-81ED-4DB2-BD59-A6C34878D82A}">
                    <a16:rowId xmlns:a16="http://schemas.microsoft.com/office/drawing/2014/main" val="3888205568"/>
                  </a:ext>
                </a:extLst>
              </a:tr>
              <a:tr h="16328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Політичні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608" marR="39608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Угода про асоціацію з ЄС (можливість спрощення митних процедур).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Політична нестабільність ( підписання довгострокових контрактів).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Уряд заохочує роздрібний бізнес, оскільки він забезпечує робочі місця для людей</a:t>
                      </a:r>
                      <a:r>
                        <a:rPr lang="uk-UA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Пряма взаємодія з людьми, а, отже існування соціальної відповідальності.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Часта зміна законодавчих та нормативних актів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  <a:extLst>
                  <a:ext uri="{0D108BD9-81ED-4DB2-BD59-A6C34878D82A}">
                    <a16:rowId xmlns:a16="http://schemas.microsoft.com/office/drawing/2014/main" val="817349932"/>
                  </a:ext>
                </a:extLst>
              </a:tr>
              <a:tr h="16537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Економічні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608" marR="39608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Дешева робоча сила: студентів, літніх працівників і людей з обмеженими можливостями можуть найняти на низьку заробітну плату.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Ринок монополістичної конкуренції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Сприятливі умови рекламного просування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Сприятлива експортно-імпортна політика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Курси валют, інфляція, зайнятість є основними факторами, що невпинно зростають.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  <a:extLst>
                  <a:ext uri="{0D108BD9-81ED-4DB2-BD59-A6C34878D82A}">
                    <a16:rowId xmlns:a16="http://schemas.microsoft.com/office/drawing/2014/main" val="1014242560"/>
                  </a:ext>
                </a:extLst>
              </a:tr>
              <a:tr h="11144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Соціальні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608" marR="39608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Розширення бізнесу в таких сферах як продукти харчування, одяг, торгівля бакалійними товарами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Надання додаткових послуг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Доступ до онлайн-магазину компанії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Кінцеві споживачі стають більш обізнаними про якість будівельних матеріалів. Вони вимагають хороший продукт за розумною ціною.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  <a:extLst>
                  <a:ext uri="{0D108BD9-81ED-4DB2-BD59-A6C34878D82A}">
                    <a16:rowId xmlns:a16="http://schemas.microsoft.com/office/drawing/2014/main" val="1791592923"/>
                  </a:ext>
                </a:extLst>
              </a:tr>
              <a:tr h="10024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Технологічні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608" marR="39608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uk-UA" sz="18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uk-UA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Нові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технології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Нові патенти, тенденції на ринку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Технологічні зміни в галузі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Основний недолік використання технологій це втрата робочих місць, що може бути шкідливою для Епіцентру, та вплинути на її імідж у суспільстві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608" marR="39608" marT="0" marB="0"/>
                </a:tc>
                <a:extLst>
                  <a:ext uri="{0D108BD9-81ED-4DB2-BD59-A6C34878D82A}">
                    <a16:rowId xmlns:a16="http://schemas.microsoft.com/office/drawing/2014/main" val="8288118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1543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кутник 4">
            <a:extLst>
              <a:ext uri="{FF2B5EF4-FFF2-40B4-BE49-F238E27FC236}">
                <a16:creationId xmlns:a16="http://schemas.microsoft.com/office/drawing/2014/main" id="{79C0FC2F-D085-4430-89FE-23B3F4AFEE3F}"/>
              </a:ext>
            </a:extLst>
          </p:cNvPr>
          <p:cNvSpPr/>
          <p:nvPr/>
        </p:nvSpPr>
        <p:spPr>
          <a:xfrm>
            <a:off x="0" y="2010437"/>
            <a:ext cx="12192000" cy="2981676"/>
          </a:xfrm>
          <a:prstGeom prst="rect">
            <a:avLst/>
          </a:prstGeom>
          <a:solidFill>
            <a:schemeClr val="accent1">
              <a:lumMod val="75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42427" y="460107"/>
            <a:ext cx="9880061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контексті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ваш продукт 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UA" sz="20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sz="9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7675"/>
            <a:r>
              <a:rPr lang="ru-UA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Наша продукція користуєтьсяя високим попитом, оскільки придбавши у нас товар, кожен може створити задумане.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8039" y="2779875"/>
            <a:ext cx="839624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до,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і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UA" sz="2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sz="9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7675"/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Продукція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Епіцентр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власну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оселю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оформити</a:t>
            </a:r>
            <a:r>
              <a:rPr lang="ru-RU" sz="2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ru-UA" sz="2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єр за своїм смаком.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8497" y="5203615"/>
            <a:ext cx="818223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можете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де є «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больові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точки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»?</a:t>
            </a:r>
            <a:endParaRPr lang="ru-UA" sz="24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sz="9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7675"/>
            <a:r>
              <a:rPr lang="ru-UA" sz="25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Больових точок немає, оскільки асортимент досить широки, і покупець може вибрати товар на свій смак.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76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кутник 4">
            <a:extLst>
              <a:ext uri="{FF2B5EF4-FFF2-40B4-BE49-F238E27FC236}">
                <a16:creationId xmlns:a16="http://schemas.microsoft.com/office/drawing/2014/main" id="{79C0FC2F-D085-4430-89FE-23B3F4AFEE3F}"/>
              </a:ext>
            </a:extLst>
          </p:cNvPr>
          <p:cNvSpPr/>
          <p:nvPr/>
        </p:nvSpPr>
        <p:spPr>
          <a:xfrm>
            <a:off x="0" y="4548799"/>
            <a:ext cx="12191999" cy="2309201"/>
          </a:xfrm>
          <a:prstGeom prst="rect">
            <a:avLst/>
          </a:prstGeom>
          <a:solidFill>
            <a:srgbClr val="FFC00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кутник 4">
            <a:extLst>
              <a:ext uri="{FF2B5EF4-FFF2-40B4-BE49-F238E27FC236}">
                <a16:creationId xmlns:a16="http://schemas.microsoft.com/office/drawing/2014/main" id="{79C0FC2F-D085-4430-89FE-23B3F4AFEE3F}"/>
              </a:ext>
            </a:extLst>
          </p:cNvPr>
          <p:cNvSpPr/>
          <p:nvPr/>
        </p:nvSpPr>
        <p:spPr>
          <a:xfrm>
            <a:off x="1" y="1"/>
            <a:ext cx="12192000" cy="2295728"/>
          </a:xfrm>
          <a:prstGeom prst="rect">
            <a:avLst/>
          </a:prstGeom>
          <a:solidFill>
            <a:srgbClr val="FFC00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97102" y="647728"/>
            <a:ext cx="8056949" cy="10002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назвати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альтернативними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вашої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/>
            <a:endParaRPr lang="ru-UA" sz="9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UA" sz="25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Будівельні матеріали з екологічної серовини.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8530" y="2702375"/>
            <a:ext cx="8076090" cy="1769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solidFill>
                  <a:srgbClr val="FF8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2400" b="1" dirty="0">
                <a:solidFill>
                  <a:srgbClr val="FF8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8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клієнти</a:t>
            </a:r>
            <a:r>
              <a:rPr lang="ru-RU" sz="2400" b="1" dirty="0">
                <a:solidFill>
                  <a:srgbClr val="FF8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8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вибирають</a:t>
            </a:r>
            <a:r>
              <a:rPr lang="ru-RU" sz="2400" b="1" dirty="0">
                <a:solidFill>
                  <a:srgbClr val="FF8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8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400" b="1" dirty="0">
                <a:solidFill>
                  <a:srgbClr val="FF8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ними</a:t>
            </a:r>
            <a:r>
              <a:rPr lang="ru-RU" sz="2400" b="1" dirty="0" smtClean="0">
                <a:solidFill>
                  <a:srgbClr val="FF8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ru-UA" sz="900" b="1" dirty="0" smtClean="0">
              <a:solidFill>
                <a:srgbClr val="FF80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7675"/>
            <a:r>
              <a:rPr lang="ru-UA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сьогодні покупці віддаюють перевагу еко-продукції, оскільки є актуальною екологічна проблема в світі.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16740" y="4842064"/>
            <a:ext cx="880353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зазвичай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орієнтується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ваша </a:t>
            </a:r>
            <a:r>
              <a:rPr lang="ru-RU" sz="24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галузь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/>
            <a:endParaRPr lang="ru-UA" sz="25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UA" sz="25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Найбільшу частку серед покупців займають люди віком</a:t>
            </a:r>
            <a:endParaRPr lang="ru-RU" sz="25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UA" sz="25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від 25 до 50 років. 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282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8">
            <a:extLst>
              <a:ext uri="{FF2B5EF4-FFF2-40B4-BE49-F238E27FC236}">
                <a16:creationId xmlns:a16="http://schemas.microsoft.com/office/drawing/2014/main" id="{6EB94913-D1E1-4946-993C-C8BEA398D999}"/>
              </a:ext>
            </a:extLst>
          </p:cNvPr>
          <p:cNvSpPr/>
          <p:nvPr/>
        </p:nvSpPr>
        <p:spPr>
          <a:xfrm>
            <a:off x="0" y="3998067"/>
            <a:ext cx="12192000" cy="2904585"/>
          </a:xfrm>
          <a:prstGeom prst="rect">
            <a:avLst/>
          </a:prstGeom>
          <a:solidFill>
            <a:srgbClr val="006600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37743" y="537932"/>
            <a:ext cx="5272393" cy="330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7675" algn="ctr"/>
            <a:r>
              <a:rPr lang="ru-RU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могли би </a:t>
            </a:r>
            <a:r>
              <a:rPr lang="ru-RU" sz="24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чинники</a:t>
            </a:r>
            <a:r>
              <a:rPr lang="en-US" sz="2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uk-UA" sz="2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якщо б переорієнтовувались на іншу групу покупців</a:t>
            </a:r>
            <a:r>
              <a:rPr lang="ru-RU" sz="2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400" b="1" dirty="0" smtClean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sz="900" b="1" dirty="0" smtClean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7675"/>
            <a:r>
              <a:rPr lang="ru-UA" sz="25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Випуск нової продукції, ореєнтовану на дітей, які матимуть змогу розвиватись в будівництві граючись.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74722" y="4596679"/>
            <a:ext cx="3686784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7675"/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стратегічні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у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вашій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ru-UA" sz="9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IKEA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UA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«Розетка»</a:t>
            </a:r>
            <a:endParaRPr lang="ru-UA" sz="25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sz="25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19089" y="537932"/>
            <a:ext cx="4951379" cy="2508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7675" algn="ctr"/>
            <a:r>
              <a:rPr lang="ru-RU" sz="24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клієнти</a:t>
            </a:r>
            <a:r>
              <a:rPr lang="ru-RU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вибирають</a:t>
            </a:r>
            <a:r>
              <a:rPr lang="ru-RU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вищого</a:t>
            </a:r>
            <a:r>
              <a:rPr lang="ru-RU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нижчого</a:t>
            </a:r>
            <a:r>
              <a:rPr lang="ru-RU" sz="24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ru-RU" sz="9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7675"/>
            <a:endParaRPr lang="ru-RU" sz="25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7675"/>
            <a:r>
              <a:rPr lang="ru-RU" sz="25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25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клієнти</a:t>
            </a:r>
            <a:r>
              <a:rPr lang="ru-RU" sz="25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обирають</a:t>
            </a:r>
            <a:r>
              <a:rPr lang="ru-RU" sz="25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продукцію</a:t>
            </a:r>
            <a:r>
              <a:rPr lang="ru-RU" sz="25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IKEA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через </a:t>
            </a:r>
            <a:r>
              <a:rPr lang="ru-RU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нищу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порівнянні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Епіцентром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80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 сполучна лінія 3">
            <a:extLst>
              <a:ext uri="{FF2B5EF4-FFF2-40B4-BE49-F238E27FC236}">
                <a16:creationId xmlns:a16="http://schemas.microsoft.com/office/drawing/2014/main" id="{BA83429D-A2C2-4A0B-AC6D-2F8EA93CF70D}"/>
              </a:ext>
            </a:extLst>
          </p:cNvPr>
          <p:cNvCxnSpPr/>
          <p:nvPr/>
        </p:nvCxnSpPr>
        <p:spPr>
          <a:xfrm>
            <a:off x="0" y="1106129"/>
            <a:ext cx="12192000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D818D896-D368-4CCD-9AC5-3FA0236F39DA}"/>
              </a:ext>
            </a:extLst>
          </p:cNvPr>
          <p:cNvSpPr txBox="1"/>
          <p:nvPr/>
        </p:nvSpPr>
        <p:spPr>
          <a:xfrm>
            <a:off x="1165123" y="248879"/>
            <a:ext cx="101468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 «</a:t>
            </a:r>
            <a:r>
              <a:rPr lang="uk-UA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Епіценр</a:t>
            </a:r>
            <a:r>
              <a:rPr lang="uk-UA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К»</a:t>
            </a:r>
            <a:endParaRPr lang="uk-UA" sz="36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трілка: п’ятикутник 6">
            <a:extLst>
              <a:ext uri="{FF2B5EF4-FFF2-40B4-BE49-F238E27FC236}">
                <a16:creationId xmlns:a16="http://schemas.microsoft.com/office/drawing/2014/main" id="{86E57E7C-9206-4634-8B03-DC45E2F19C86}"/>
              </a:ext>
            </a:extLst>
          </p:cNvPr>
          <p:cNvSpPr/>
          <p:nvPr/>
        </p:nvSpPr>
        <p:spPr>
          <a:xfrm>
            <a:off x="43134" y="2094280"/>
            <a:ext cx="1839555" cy="3657591"/>
          </a:xfrm>
          <a:prstGeom prst="homePlat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Стрілка: п’ятикутник 7">
            <a:extLst>
              <a:ext uri="{FF2B5EF4-FFF2-40B4-BE49-F238E27FC236}">
                <a16:creationId xmlns:a16="http://schemas.microsoft.com/office/drawing/2014/main" id="{C8475C17-6D38-4F19-BE35-152B7784008B}"/>
              </a:ext>
            </a:extLst>
          </p:cNvPr>
          <p:cNvSpPr/>
          <p:nvPr/>
        </p:nvSpPr>
        <p:spPr>
          <a:xfrm rot="10800000">
            <a:off x="10279166" y="2094283"/>
            <a:ext cx="1839555" cy="3657588"/>
          </a:xfrm>
          <a:prstGeom prst="homePlat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12EBFD32-651F-43C3-9C8E-2B8984CA91E8}"/>
              </a:ext>
            </a:extLst>
          </p:cNvPr>
          <p:cNvSpPr/>
          <p:nvPr/>
        </p:nvSpPr>
        <p:spPr>
          <a:xfrm>
            <a:off x="4547830" y="3168326"/>
            <a:ext cx="3119086" cy="1415837"/>
          </a:xfrm>
          <a:prstGeom prst="rect">
            <a:avLst/>
          </a:prstGeom>
          <a:solidFill>
            <a:srgbClr val="006600"/>
          </a:solidFill>
          <a:ln w="571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992E8D-D759-44BC-ABC1-9128E4D8BD5E}"/>
              </a:ext>
            </a:extLst>
          </p:cNvPr>
          <p:cNvSpPr txBox="1"/>
          <p:nvPr/>
        </p:nvSpPr>
        <p:spPr>
          <a:xfrm>
            <a:off x="135807" y="3583858"/>
            <a:ext cx="1560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SWOT</a:t>
            </a:r>
            <a:endParaRPr lang="uk-UA" sz="28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81147D6-D200-4C57-8ACC-096486CE90AF}"/>
              </a:ext>
            </a:extLst>
          </p:cNvPr>
          <p:cNvSpPr txBox="1"/>
          <p:nvPr/>
        </p:nvSpPr>
        <p:spPr>
          <a:xfrm>
            <a:off x="10412319" y="3583858"/>
            <a:ext cx="18395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PEST</a:t>
            </a:r>
            <a:endParaRPr lang="uk-UA" sz="28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C32ACB-A56D-4B86-B2EB-4B89224F5314}"/>
              </a:ext>
            </a:extLst>
          </p:cNvPr>
          <p:cNvSpPr txBox="1"/>
          <p:nvPr/>
        </p:nvSpPr>
        <p:spPr>
          <a:xfrm>
            <a:off x="4437800" y="3296754"/>
            <a:ext cx="33323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</a:p>
          <a:p>
            <a:pPr algn="ctr"/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endParaRPr lang="uk-UA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Пряма зі стрілкою 13">
            <a:extLst>
              <a:ext uri="{FF2B5EF4-FFF2-40B4-BE49-F238E27FC236}">
                <a16:creationId xmlns:a16="http://schemas.microsoft.com/office/drawing/2014/main" id="{5107A97F-EEBF-4302-A459-AF244EE88BCA}"/>
              </a:ext>
            </a:extLst>
          </p:cNvPr>
          <p:cNvCxnSpPr/>
          <p:nvPr/>
        </p:nvCxnSpPr>
        <p:spPr>
          <a:xfrm flipV="1">
            <a:off x="4739148" y="2637377"/>
            <a:ext cx="0" cy="530949"/>
          </a:xfrm>
          <a:prstGeom prst="straightConnector1">
            <a:avLst/>
          </a:prstGeom>
          <a:ln w="571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 зі стрілкою 15">
            <a:extLst>
              <a:ext uri="{FF2B5EF4-FFF2-40B4-BE49-F238E27FC236}">
                <a16:creationId xmlns:a16="http://schemas.microsoft.com/office/drawing/2014/main" id="{A07593B0-AB1A-4AAC-B0BA-929019DEACFF}"/>
              </a:ext>
            </a:extLst>
          </p:cNvPr>
          <p:cNvCxnSpPr>
            <a:cxnSpLocks/>
          </p:cNvCxnSpPr>
          <p:nvPr/>
        </p:nvCxnSpPr>
        <p:spPr>
          <a:xfrm flipV="1">
            <a:off x="7452851" y="2637377"/>
            <a:ext cx="0" cy="530950"/>
          </a:xfrm>
          <a:prstGeom prst="straightConnector1">
            <a:avLst/>
          </a:prstGeom>
          <a:ln w="571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 зі стрілкою 21">
            <a:extLst>
              <a:ext uri="{FF2B5EF4-FFF2-40B4-BE49-F238E27FC236}">
                <a16:creationId xmlns:a16="http://schemas.microsoft.com/office/drawing/2014/main" id="{4FC24D1C-D9AB-4363-9FE2-D634A6192DF4}"/>
              </a:ext>
            </a:extLst>
          </p:cNvPr>
          <p:cNvCxnSpPr>
            <a:cxnSpLocks/>
          </p:cNvCxnSpPr>
          <p:nvPr/>
        </p:nvCxnSpPr>
        <p:spPr>
          <a:xfrm>
            <a:off x="4739148" y="4601247"/>
            <a:ext cx="0" cy="502983"/>
          </a:xfrm>
          <a:prstGeom prst="straightConnector1">
            <a:avLst/>
          </a:prstGeom>
          <a:ln w="571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 зі стрілкою 24">
            <a:extLst>
              <a:ext uri="{FF2B5EF4-FFF2-40B4-BE49-F238E27FC236}">
                <a16:creationId xmlns:a16="http://schemas.microsoft.com/office/drawing/2014/main" id="{AD9C3ACA-629D-4126-8081-A046215C79D5}"/>
              </a:ext>
            </a:extLst>
          </p:cNvPr>
          <p:cNvCxnSpPr/>
          <p:nvPr/>
        </p:nvCxnSpPr>
        <p:spPr>
          <a:xfrm>
            <a:off x="7452851" y="4579522"/>
            <a:ext cx="0" cy="502983"/>
          </a:xfrm>
          <a:prstGeom prst="straightConnector1">
            <a:avLst/>
          </a:prstGeom>
          <a:ln w="571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F14CF624-9379-4147-8EA7-DE3256A391A0}"/>
              </a:ext>
            </a:extLst>
          </p:cNvPr>
          <p:cNvSpPr txBox="1"/>
          <p:nvPr/>
        </p:nvSpPr>
        <p:spPr>
          <a:xfrm>
            <a:off x="3819380" y="1322071"/>
            <a:ext cx="18395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endParaRPr lang="uk-UA" sz="24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9B41BCE-5FC6-42E8-9382-53F6D9451061}"/>
              </a:ext>
            </a:extLst>
          </p:cNvPr>
          <p:cNvSpPr txBox="1"/>
          <p:nvPr/>
        </p:nvSpPr>
        <p:spPr>
          <a:xfrm>
            <a:off x="6150989" y="1543994"/>
            <a:ext cx="28892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Проникнення</a:t>
            </a: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ринки</a:t>
            </a:r>
            <a:endParaRPr lang="ru-RU" sz="24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540817A-DEB9-440A-9859-4B19CF2E4964}"/>
              </a:ext>
            </a:extLst>
          </p:cNvPr>
          <p:cNvSpPr txBox="1"/>
          <p:nvPr/>
        </p:nvSpPr>
        <p:spPr>
          <a:xfrm>
            <a:off x="3454575" y="5380128"/>
            <a:ext cx="2432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 нових технологій</a:t>
            </a:r>
            <a:endParaRPr lang="uk-UA" sz="24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2F4F6BA-405E-4233-B5F8-A5A828039352}"/>
              </a:ext>
            </a:extLst>
          </p:cNvPr>
          <p:cNvSpPr txBox="1"/>
          <p:nvPr/>
        </p:nvSpPr>
        <p:spPr>
          <a:xfrm>
            <a:off x="6111756" y="5110913"/>
            <a:ext cx="27615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будівельно-господаських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гіпермаркетів</a:t>
            </a:r>
            <a:endParaRPr lang="ru-RU" sz="24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570ED53-288B-4B3A-9512-490FA409D93D}"/>
              </a:ext>
            </a:extLst>
          </p:cNvPr>
          <p:cNvSpPr txBox="1"/>
          <p:nvPr/>
        </p:nvSpPr>
        <p:spPr>
          <a:xfrm>
            <a:off x="2133601" y="3429000"/>
            <a:ext cx="18395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Погашення </a:t>
            </a:r>
          </a:p>
          <a:p>
            <a:pPr algn="ctr"/>
            <a:r>
              <a:rPr lang="uk-UA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боргу</a:t>
            </a:r>
          </a:p>
        </p:txBody>
      </p:sp>
      <p:cxnSp>
        <p:nvCxnSpPr>
          <p:cNvPr id="34" name="Пряма зі стрілкою 33">
            <a:extLst>
              <a:ext uri="{FF2B5EF4-FFF2-40B4-BE49-F238E27FC236}">
                <a16:creationId xmlns:a16="http://schemas.microsoft.com/office/drawing/2014/main" id="{31FD4F43-7663-4353-B307-AC09765AF51B}"/>
              </a:ext>
            </a:extLst>
          </p:cNvPr>
          <p:cNvCxnSpPr>
            <a:cxnSpLocks/>
          </p:cNvCxnSpPr>
          <p:nvPr/>
        </p:nvCxnSpPr>
        <p:spPr>
          <a:xfrm>
            <a:off x="3764821" y="3813720"/>
            <a:ext cx="776230" cy="0"/>
          </a:xfrm>
          <a:prstGeom prst="straightConnector1">
            <a:avLst/>
          </a:prstGeom>
          <a:ln w="571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 зі стрілкою 38">
            <a:extLst>
              <a:ext uri="{FF2B5EF4-FFF2-40B4-BE49-F238E27FC236}">
                <a16:creationId xmlns:a16="http://schemas.microsoft.com/office/drawing/2014/main" id="{8DDFD341-575A-47EF-BB0E-44CED760B141}"/>
              </a:ext>
            </a:extLst>
          </p:cNvPr>
          <p:cNvCxnSpPr>
            <a:cxnSpLocks/>
          </p:cNvCxnSpPr>
          <p:nvPr/>
        </p:nvCxnSpPr>
        <p:spPr>
          <a:xfrm flipH="1">
            <a:off x="7688596" y="3823504"/>
            <a:ext cx="732688" cy="1"/>
          </a:xfrm>
          <a:prstGeom prst="straightConnector1">
            <a:avLst/>
          </a:prstGeom>
          <a:ln w="571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3FC3C1BA-E4FC-40EB-BDF7-C44A37588E30}"/>
              </a:ext>
            </a:extLst>
          </p:cNvPr>
          <p:cNvSpPr txBox="1"/>
          <p:nvPr/>
        </p:nvSpPr>
        <p:spPr>
          <a:xfrm>
            <a:off x="8223588" y="3399192"/>
            <a:ext cx="18395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Скорочення дефіциту</a:t>
            </a:r>
          </a:p>
        </p:txBody>
      </p:sp>
      <p:pic>
        <p:nvPicPr>
          <p:cNvPr id="31" name="Picture 2" descr="C:\Users\Оксана\Desktop\799px-Epicentrk_logo.pn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338" r="76404"/>
          <a:stretch/>
        </p:blipFill>
        <p:spPr bwMode="auto">
          <a:xfrm>
            <a:off x="3192379" y="-82446"/>
            <a:ext cx="1131157" cy="127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804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accent1">
                <a:tint val="44500"/>
                <a:satMod val="160000"/>
              </a:schemeClr>
            </a:gs>
          </a:gsLst>
          <a:path path="rect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4DE26686-F0F8-4DA8-8A8B-69F5D1EAE8D5}"/>
              </a:ext>
            </a:extLst>
          </p:cNvPr>
          <p:cNvSpPr/>
          <p:nvPr/>
        </p:nvSpPr>
        <p:spPr>
          <a:xfrm>
            <a:off x="774168" y="0"/>
            <a:ext cx="10876546" cy="6858000"/>
          </a:xfrm>
          <a:prstGeom prst="rect">
            <a:avLst/>
          </a:prstGeom>
          <a:solidFill>
            <a:srgbClr val="2B1801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9" name="Пряма сполучна лінія 8">
            <a:extLst>
              <a:ext uri="{FF2B5EF4-FFF2-40B4-BE49-F238E27FC236}">
                <a16:creationId xmlns:a16="http://schemas.microsoft.com/office/drawing/2014/main" id="{AB299A19-9B5E-40B7-9A01-9F47165F8882}"/>
              </a:ext>
            </a:extLst>
          </p:cNvPr>
          <p:cNvCxnSpPr/>
          <p:nvPr/>
        </p:nvCxnSpPr>
        <p:spPr>
          <a:xfrm>
            <a:off x="1219200" y="529389"/>
            <a:ext cx="9609221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 сполучна лінія 13">
            <a:extLst>
              <a:ext uri="{FF2B5EF4-FFF2-40B4-BE49-F238E27FC236}">
                <a16:creationId xmlns:a16="http://schemas.microsoft.com/office/drawing/2014/main" id="{8B64B845-395D-433F-B8FE-C30D2466EEFC}"/>
              </a:ext>
            </a:extLst>
          </p:cNvPr>
          <p:cNvCxnSpPr/>
          <p:nvPr/>
        </p:nvCxnSpPr>
        <p:spPr>
          <a:xfrm flipH="1">
            <a:off x="1306749" y="5051237"/>
            <a:ext cx="2321668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1219200" y="1369982"/>
            <a:ext cx="773456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400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Ретельно</a:t>
            </a:r>
            <a:r>
              <a:rPr lang="ru-RU" sz="44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розроблена</a:t>
            </a:r>
            <a:r>
              <a:rPr lang="ru-RU" sz="4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4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4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беззастережно</a:t>
            </a:r>
            <a:r>
              <a:rPr lang="ru-RU" sz="4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призводить</a:t>
            </a:r>
            <a:r>
              <a:rPr lang="ru-RU" sz="4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противника до </a:t>
            </a:r>
            <a:r>
              <a:rPr lang="ru-RU" sz="4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повного</a:t>
            </a:r>
            <a:r>
              <a:rPr lang="ru-RU" sz="4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провалу</a:t>
            </a:r>
            <a:r>
              <a:rPr lang="ru-RU" sz="44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.»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Соловова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Тетяна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39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accent1">
                <a:tint val="44500"/>
                <a:satMod val="160000"/>
              </a:schemeClr>
            </a:gs>
          </a:gsLst>
          <a:path path="rect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6EB94913-D1E1-4946-993C-C8BEA398D999}"/>
              </a:ext>
            </a:extLst>
          </p:cNvPr>
          <p:cNvSpPr/>
          <p:nvPr/>
        </p:nvSpPr>
        <p:spPr>
          <a:xfrm>
            <a:off x="689811" y="0"/>
            <a:ext cx="10796336" cy="6865662"/>
          </a:xfrm>
          <a:prstGeom prst="rect">
            <a:avLst/>
          </a:prstGeom>
          <a:solidFill>
            <a:srgbClr val="2C2C27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cxnSp>
        <p:nvCxnSpPr>
          <p:cNvPr id="13" name="Пряма сполучна лінія 12">
            <a:extLst>
              <a:ext uri="{FF2B5EF4-FFF2-40B4-BE49-F238E27FC236}">
                <a16:creationId xmlns:a16="http://schemas.microsoft.com/office/drawing/2014/main" id="{38706B63-3BAF-48F3-AED1-E2A0B6911D2A}"/>
              </a:ext>
            </a:extLst>
          </p:cNvPr>
          <p:cNvCxnSpPr>
            <a:cxnSpLocks/>
          </p:cNvCxnSpPr>
          <p:nvPr/>
        </p:nvCxnSpPr>
        <p:spPr>
          <a:xfrm>
            <a:off x="1074821" y="609601"/>
            <a:ext cx="9930063" cy="0"/>
          </a:xfrm>
          <a:prstGeom prst="line">
            <a:avLst/>
          </a:prstGeom>
          <a:ln w="381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 сполучна лінія 14">
            <a:extLst>
              <a:ext uri="{FF2B5EF4-FFF2-40B4-BE49-F238E27FC236}">
                <a16:creationId xmlns:a16="http://schemas.microsoft.com/office/drawing/2014/main" id="{7F9FAB32-1AFE-4E05-B727-FBFB05F2E1D9}"/>
              </a:ext>
            </a:extLst>
          </p:cNvPr>
          <p:cNvCxnSpPr>
            <a:cxnSpLocks/>
          </p:cNvCxnSpPr>
          <p:nvPr/>
        </p:nvCxnSpPr>
        <p:spPr>
          <a:xfrm>
            <a:off x="1058779" y="6197058"/>
            <a:ext cx="5196106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кутник 25">
            <a:extLst>
              <a:ext uri="{FF2B5EF4-FFF2-40B4-BE49-F238E27FC236}">
                <a16:creationId xmlns:a16="http://schemas.microsoft.com/office/drawing/2014/main" id="{A51E079E-9B4B-4251-A4C1-2C1CDB9FD973}"/>
              </a:ext>
            </a:extLst>
          </p:cNvPr>
          <p:cNvSpPr/>
          <p:nvPr/>
        </p:nvSpPr>
        <p:spPr>
          <a:xfrm>
            <a:off x="834194" y="2675498"/>
            <a:ext cx="4708350" cy="1700453"/>
          </a:xfrm>
          <a:prstGeom prst="rect">
            <a:avLst/>
          </a:prstGeom>
          <a:solidFill>
            <a:srgbClr val="F1651F"/>
          </a:solidFill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7" name="Прямокутник 26">
            <a:extLst>
              <a:ext uri="{FF2B5EF4-FFF2-40B4-BE49-F238E27FC236}">
                <a16:creationId xmlns:a16="http://schemas.microsoft.com/office/drawing/2014/main" id="{0CD14636-D5AC-4BA2-A936-FDF420D574F1}"/>
              </a:ext>
            </a:extLst>
          </p:cNvPr>
          <p:cNvSpPr/>
          <p:nvPr/>
        </p:nvSpPr>
        <p:spPr>
          <a:xfrm>
            <a:off x="689811" y="2490713"/>
            <a:ext cx="4652224" cy="1700448"/>
          </a:xfrm>
          <a:prstGeom prst="rect">
            <a:avLst/>
          </a:prstGeom>
          <a:solidFill>
            <a:srgbClr val="ADC1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cxnSp>
        <p:nvCxnSpPr>
          <p:cNvPr id="29" name="Пряма сполучна лінія 28">
            <a:extLst>
              <a:ext uri="{FF2B5EF4-FFF2-40B4-BE49-F238E27FC236}">
                <a16:creationId xmlns:a16="http://schemas.microsoft.com/office/drawing/2014/main" id="{666488D8-9A06-463C-B5A8-FE7D173B7E63}"/>
              </a:ext>
            </a:extLst>
          </p:cNvPr>
          <p:cNvCxnSpPr/>
          <p:nvPr/>
        </p:nvCxnSpPr>
        <p:spPr>
          <a:xfrm>
            <a:off x="6696075" y="2352675"/>
            <a:ext cx="4172766" cy="14090"/>
          </a:xfrm>
          <a:prstGeom prst="line">
            <a:avLst/>
          </a:prstGeom>
          <a:ln w="38100">
            <a:solidFill>
              <a:srgbClr val="FF993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 сполучна лінія 31">
            <a:extLst>
              <a:ext uri="{FF2B5EF4-FFF2-40B4-BE49-F238E27FC236}">
                <a16:creationId xmlns:a16="http://schemas.microsoft.com/office/drawing/2014/main" id="{34392DE4-30C9-4DCA-B424-4BB8F5DC61C0}"/>
              </a:ext>
            </a:extLst>
          </p:cNvPr>
          <p:cNvCxnSpPr/>
          <p:nvPr/>
        </p:nvCxnSpPr>
        <p:spPr>
          <a:xfrm>
            <a:off x="5818260" y="4048049"/>
            <a:ext cx="5287890" cy="0"/>
          </a:xfrm>
          <a:prstGeom prst="line">
            <a:avLst/>
          </a:prstGeom>
          <a:ln w="38100">
            <a:solidFill>
              <a:srgbClr val="FFCC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586A8E8-3403-425C-8462-766083D3715B}"/>
              </a:ext>
            </a:extLst>
          </p:cNvPr>
          <p:cNvSpPr txBox="1"/>
          <p:nvPr/>
        </p:nvSpPr>
        <p:spPr>
          <a:xfrm>
            <a:off x="3083244" y="755004"/>
            <a:ext cx="44334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Ми </a:t>
            </a: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представляємо асортимент товарів формату «від і до»</a:t>
            </a:r>
            <a:endParaRPr lang="uk-UA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7552F1C-847D-4B6C-A582-F91E67D9F0E6}"/>
              </a:ext>
            </a:extLst>
          </p:cNvPr>
          <p:cNvSpPr txBox="1"/>
          <p:nvPr/>
        </p:nvSpPr>
        <p:spPr>
          <a:xfrm>
            <a:off x="8081727" y="886271"/>
            <a:ext cx="21481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8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ru-RU" sz="2800" b="1" dirty="0" smtClean="0">
                <a:solidFill>
                  <a:srgbClr val="FF8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UA" sz="2800" b="1" dirty="0" smtClean="0">
                <a:solidFill>
                  <a:srgbClr val="FF8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800" b="1" dirty="0" smtClean="0">
                <a:solidFill>
                  <a:srgbClr val="FF8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млн.</a:t>
            </a:r>
            <a:endParaRPr lang="uk-UA" sz="1400" dirty="0">
              <a:solidFill>
                <a:srgbClr val="FF80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оварів</a:t>
            </a: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асортименті</a:t>
            </a:r>
            <a:endParaRPr lang="uk-UA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02022E3-7DB8-4E2E-A38E-2F641861996A}"/>
              </a:ext>
            </a:extLst>
          </p:cNvPr>
          <p:cNvSpPr txBox="1"/>
          <p:nvPr/>
        </p:nvSpPr>
        <p:spPr>
          <a:xfrm>
            <a:off x="664489" y="4559453"/>
            <a:ext cx="82427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розвиваємось </a:t>
            </a: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 поширюємо мережі </a:t>
            </a:r>
            <a:r>
              <a:rPr lang="uk-UA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гіпермаркетів</a:t>
            </a: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по всій Україні та за її межами</a:t>
            </a: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uk-UA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3E15C92-AAE5-4C58-9AB6-BE459278D238}"/>
              </a:ext>
            </a:extLst>
          </p:cNvPr>
          <p:cNvSpPr txBox="1"/>
          <p:nvPr/>
        </p:nvSpPr>
        <p:spPr>
          <a:xfrm>
            <a:off x="4882123" y="2518125"/>
            <a:ext cx="344480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</a:t>
            </a: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ринку</a:t>
            </a:r>
          </a:p>
          <a:p>
            <a:pPr algn="r"/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роздрібної </a:t>
            </a:r>
            <a:endParaRPr lang="uk-UA" sz="2800" b="1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торгівлі</a:t>
            </a:r>
            <a:r>
              <a:rPr lang="ru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endParaRPr lang="uk-UA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A6EB490-A9D7-4298-867C-5E057B72C560}"/>
              </a:ext>
            </a:extLst>
          </p:cNvPr>
          <p:cNvSpPr txBox="1"/>
          <p:nvPr/>
        </p:nvSpPr>
        <p:spPr>
          <a:xfrm>
            <a:off x="8982148" y="2687593"/>
            <a:ext cx="19594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E6BA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млн.</a:t>
            </a:r>
            <a:endParaRPr lang="ru-RU" sz="1400" dirty="0">
              <a:solidFill>
                <a:srgbClr val="E6BA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ідвідувачів</a:t>
            </a: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endParaRPr lang="uk-UA" sz="11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5199D45-01A9-46EA-A294-2B9FC26AD237}"/>
              </a:ext>
            </a:extLst>
          </p:cNvPr>
          <p:cNvSpPr txBox="1"/>
          <p:nvPr/>
        </p:nvSpPr>
        <p:spPr>
          <a:xfrm>
            <a:off x="1058779" y="2724610"/>
            <a:ext cx="3736345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UA" sz="4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Місія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Епіцентр К</a:t>
            </a:r>
            <a:endParaRPr lang="uk-UA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Picture 2" descr="C:\Users\Оксана\Desktop\799px-Epicentrk_logo.png"/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rgbClr val="222A35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338" r="76404"/>
          <a:stretch/>
        </p:blipFill>
        <p:spPr bwMode="auto">
          <a:xfrm>
            <a:off x="1153066" y="2353214"/>
            <a:ext cx="1088601" cy="122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009016" y="5729334"/>
            <a:ext cx="5555607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забезпечуючи цим комфорт та </a:t>
            </a:r>
            <a:r>
              <a:rPr lang="ru-UA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широкий </a:t>
            </a:r>
            <a:r>
              <a:rPr lang="uk-UA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вибір </a:t>
            </a:r>
            <a:r>
              <a:rPr lang="uk-UA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для споживачів</a:t>
            </a:r>
            <a:endPara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A6EB490-A9D7-4298-867C-5E057B72C560}"/>
              </a:ext>
            </a:extLst>
          </p:cNvPr>
          <p:cNvSpPr txBox="1"/>
          <p:nvPr/>
        </p:nvSpPr>
        <p:spPr>
          <a:xfrm>
            <a:off x="8909391" y="4494001"/>
            <a:ext cx="19594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</a:t>
            </a:r>
            <a:endParaRPr lang="ru-RU" sz="1400" dirty="0">
              <a:solidFill>
                <a:srgbClr val="FFC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Торговельних</a:t>
            </a: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Центрів</a:t>
            </a:r>
            <a:endParaRPr lang="uk-UA" sz="11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411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accent1">
                <a:tint val="44500"/>
                <a:satMod val="160000"/>
              </a:schemeClr>
            </a:gs>
          </a:gsLst>
          <a:path path="rect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"/>
            <a:ext cx="12192000" cy="6858003"/>
          </a:xfrm>
          <a:prstGeom prst="rect">
            <a:avLst/>
          </a:prstGeom>
        </p:spPr>
      </p:pic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1A4F69D4-AC1C-4674-B74B-526620148DD8}"/>
              </a:ext>
            </a:extLst>
          </p:cNvPr>
          <p:cNvSpPr/>
          <p:nvPr/>
        </p:nvSpPr>
        <p:spPr>
          <a:xfrm>
            <a:off x="593558" y="-13552"/>
            <a:ext cx="11004884" cy="6858001"/>
          </a:xfrm>
          <a:prstGeom prst="rect">
            <a:avLst/>
          </a:prstGeom>
          <a:solidFill>
            <a:schemeClr val="bg1">
              <a:alpha val="68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1066800" y="203464"/>
            <a:ext cx="10058400" cy="646331"/>
            <a:chOff x="1074821" y="5958006"/>
            <a:chExt cx="10058400" cy="64633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B8349D3-CB8D-4ECB-AB87-CEEFD2B662D9}"/>
                </a:ext>
              </a:extLst>
            </p:cNvPr>
            <p:cNvSpPr txBox="1"/>
            <p:nvPr/>
          </p:nvSpPr>
          <p:spPr>
            <a:xfrm>
              <a:off x="3729790" y="5958006"/>
              <a:ext cx="474846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3600" b="1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Цілі за П. </a:t>
              </a:r>
              <a:r>
                <a:rPr lang="uk-UA" sz="3600" b="1" dirty="0" err="1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Друкером</a:t>
              </a:r>
              <a:endParaRPr lang="uk-UA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7" name="Пряма сполучна лінія 6">
              <a:extLst>
                <a:ext uri="{FF2B5EF4-FFF2-40B4-BE49-F238E27FC236}">
                  <a16:creationId xmlns:a16="http://schemas.microsoft.com/office/drawing/2014/main" id="{8E8F95CE-88D0-48EB-89D5-A51E4C18E82E}"/>
                </a:ext>
              </a:extLst>
            </p:cNvPr>
            <p:cNvCxnSpPr>
              <a:cxnSpLocks/>
            </p:cNvCxnSpPr>
            <p:nvPr/>
          </p:nvCxnSpPr>
          <p:spPr>
            <a:xfrm>
              <a:off x="1074821" y="6378589"/>
              <a:ext cx="2759245" cy="0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 сполучна лінія 9">
              <a:extLst>
                <a:ext uri="{FF2B5EF4-FFF2-40B4-BE49-F238E27FC236}">
                  <a16:creationId xmlns:a16="http://schemas.microsoft.com/office/drawing/2014/main" id="{F2A6955F-601C-4F3D-BB60-A5996984EE79}"/>
                </a:ext>
              </a:extLst>
            </p:cNvPr>
            <p:cNvCxnSpPr/>
            <p:nvPr/>
          </p:nvCxnSpPr>
          <p:spPr>
            <a:xfrm>
              <a:off x="8470231" y="6378589"/>
              <a:ext cx="2662990" cy="0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Прямоугольник 11"/>
          <p:cNvSpPr/>
          <p:nvPr/>
        </p:nvSpPr>
        <p:spPr>
          <a:xfrm>
            <a:off x="1014785" y="923812"/>
            <a:ext cx="2863273" cy="18186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Прибутковість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Чистий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20%,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становитиме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136 млн. дол.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454339" y="978637"/>
            <a:ext cx="3283322" cy="181864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позиція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ru-RU" sz="1200" b="1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лідерства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будівельних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збільшивши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експорт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ринки з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до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%.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8261927" y="982938"/>
            <a:ext cx="2863273" cy="152849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Інновації</a:t>
            </a:r>
            <a:endParaRPr lang="ru-RU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Випустити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керамічної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плитки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липні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2021 року.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985874" y="2983014"/>
            <a:ext cx="4382271" cy="18862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Потужності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дистрибуції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1 242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транспорту.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2021 року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подвоїти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елаваторні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подужності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2 млн.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тон.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765793" y="3042218"/>
            <a:ext cx="3158351" cy="16177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endParaRPr lang="ru-RU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b="1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заборгованості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39,4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%. 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161424" y="5025807"/>
            <a:ext cx="4689883" cy="181864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управлінні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b="1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рівноваги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змінами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стабільністю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премія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розмірі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5%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зарплати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топ 10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найперспективніших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177009" y="5025807"/>
            <a:ext cx="4331346" cy="181864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відповідальність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Спонсорство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найпрестижніших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змагань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Олімпійські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ігри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хворим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дітям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благодійність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млн. дол.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267856" y="3042218"/>
            <a:ext cx="3051198" cy="175145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Людські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b="1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Знизити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плинність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кадрів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10%.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персоналу.</a:t>
            </a:r>
          </a:p>
        </p:txBody>
      </p:sp>
    </p:spTree>
    <p:extLst>
      <p:ext uri="{BB962C8B-B14F-4D97-AF65-F5344CB8AC3E}">
        <p14:creationId xmlns:p14="http://schemas.microsoft.com/office/powerpoint/2010/main" val="358843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кутник 6">
            <a:extLst>
              <a:ext uri="{FF2B5EF4-FFF2-40B4-BE49-F238E27FC236}">
                <a16:creationId xmlns:a16="http://schemas.microsoft.com/office/drawing/2014/main" id="{9F0AE6CA-4D2E-4198-A19E-25B430E9C48E}"/>
              </a:ext>
            </a:extLst>
          </p:cNvPr>
          <p:cNvSpPr/>
          <p:nvPr/>
        </p:nvSpPr>
        <p:spPr>
          <a:xfrm>
            <a:off x="1074820" y="0"/>
            <a:ext cx="11117180" cy="6858000"/>
          </a:xfrm>
          <a:prstGeom prst="rect">
            <a:avLst/>
          </a:prstGeom>
          <a:solidFill>
            <a:srgbClr val="377988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6122270"/>
            <a:ext cx="12192000" cy="735729"/>
          </a:xfrm>
          <a:prstGeom prst="rect">
            <a:avLst/>
          </a:prstGeom>
          <a:solidFill>
            <a:srgbClr val="588C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/>
          <p:cNvSpPr>
            <a:spLocks/>
          </p:cNvSpPr>
          <p:nvPr/>
        </p:nvSpPr>
        <p:spPr bwMode="auto">
          <a:xfrm>
            <a:off x="4913131" y="2420403"/>
            <a:ext cx="4050827" cy="3672267"/>
          </a:xfrm>
          <a:custGeom>
            <a:avLst/>
            <a:gdLst>
              <a:gd name="T0" fmla="+- 0 6971 6352"/>
              <a:gd name="T1" fmla="*/ T0 w 6872"/>
              <a:gd name="T2" fmla="+- 0 10317 4051"/>
              <a:gd name="T3" fmla="*/ 10317 h 6266"/>
              <a:gd name="T4" fmla="+- 0 7047 6352"/>
              <a:gd name="T5" fmla="*/ T4 w 6872"/>
              <a:gd name="T6" fmla="+- 0 10177 4051"/>
              <a:gd name="T7" fmla="*/ 10177 h 6266"/>
              <a:gd name="T8" fmla="+- 0 7134 6352"/>
              <a:gd name="T9" fmla="*/ T8 w 6872"/>
              <a:gd name="T10" fmla="+- 0 10045 4051"/>
              <a:gd name="T11" fmla="*/ 10045 h 6266"/>
              <a:gd name="T12" fmla="+- 0 7231 6352"/>
              <a:gd name="T13" fmla="*/ T12 w 6872"/>
              <a:gd name="T14" fmla="+- 0 9921 4051"/>
              <a:gd name="T15" fmla="*/ 9921 h 6266"/>
              <a:gd name="T16" fmla="+- 0 7338 6352"/>
              <a:gd name="T17" fmla="*/ T16 w 6872"/>
              <a:gd name="T18" fmla="+- 0 9805 4051"/>
              <a:gd name="T19" fmla="*/ 9805 h 6266"/>
              <a:gd name="T20" fmla="+- 0 7454 6352"/>
              <a:gd name="T21" fmla="*/ T20 w 6872"/>
              <a:gd name="T22" fmla="+- 0 9697 4051"/>
              <a:gd name="T23" fmla="*/ 9697 h 6266"/>
              <a:gd name="T24" fmla="+- 0 7578 6352"/>
              <a:gd name="T25" fmla="*/ T24 w 6872"/>
              <a:gd name="T26" fmla="+- 0 9697 4051"/>
              <a:gd name="T27" fmla="*/ 9697 h 6266"/>
              <a:gd name="T28" fmla="+- 0 7694 6352"/>
              <a:gd name="T29" fmla="*/ T28 w 6872"/>
              <a:gd name="T30" fmla="+- 0 9805 4051"/>
              <a:gd name="T31" fmla="*/ 9805 h 6266"/>
              <a:gd name="T32" fmla="+- 0 7802 6352"/>
              <a:gd name="T33" fmla="*/ T32 w 6872"/>
              <a:gd name="T34" fmla="+- 0 9921 4051"/>
              <a:gd name="T35" fmla="*/ 9921 h 6266"/>
              <a:gd name="T36" fmla="+- 0 7899 6352"/>
              <a:gd name="T37" fmla="*/ T36 w 6872"/>
              <a:gd name="T38" fmla="+- 0 10045 4051"/>
              <a:gd name="T39" fmla="*/ 10045 h 6266"/>
              <a:gd name="T40" fmla="+- 0 7987 6352"/>
              <a:gd name="T41" fmla="*/ T40 w 6872"/>
              <a:gd name="T42" fmla="+- 0 10177 4051"/>
              <a:gd name="T43" fmla="*/ 10177 h 6266"/>
              <a:gd name="T44" fmla="+- 0 8063 6352"/>
              <a:gd name="T45" fmla="*/ T44 w 6872"/>
              <a:gd name="T46" fmla="+- 0 10317 4051"/>
              <a:gd name="T47" fmla="*/ 10317 h 6266"/>
              <a:gd name="T48" fmla="+- 0 11413 6352"/>
              <a:gd name="T49" fmla="*/ T48 w 6872"/>
              <a:gd name="T50" fmla="+- 0 10314 4051"/>
              <a:gd name="T51" fmla="*/ 10314 h 6266"/>
              <a:gd name="T52" fmla="+- 0 11483 6352"/>
              <a:gd name="T53" fmla="*/ T52 w 6872"/>
              <a:gd name="T54" fmla="+- 0 10181 4051"/>
              <a:gd name="T55" fmla="*/ 10181 h 6266"/>
              <a:gd name="T56" fmla="+- 0 11564 6352"/>
              <a:gd name="T57" fmla="*/ T56 w 6872"/>
              <a:gd name="T58" fmla="+- 0 10053 4051"/>
              <a:gd name="T59" fmla="*/ 10053 h 6266"/>
              <a:gd name="T60" fmla="+- 0 11655 6352"/>
              <a:gd name="T61" fmla="*/ T60 w 6872"/>
              <a:gd name="T62" fmla="+- 0 9929 4051"/>
              <a:gd name="T63" fmla="*/ 9929 h 6266"/>
              <a:gd name="T64" fmla="+- 0 11756 6352"/>
              <a:gd name="T65" fmla="*/ T64 w 6872"/>
              <a:gd name="T66" fmla="+- 0 9810 4051"/>
              <a:gd name="T67" fmla="*/ 9810 h 6266"/>
              <a:gd name="T68" fmla="+- 0 11866 6352"/>
              <a:gd name="T69" fmla="*/ T68 w 6872"/>
              <a:gd name="T70" fmla="+- 0 9696 4051"/>
              <a:gd name="T71" fmla="*/ 9696 h 6266"/>
              <a:gd name="T72" fmla="+- 0 11984 6352"/>
              <a:gd name="T73" fmla="*/ T72 w 6872"/>
              <a:gd name="T74" fmla="+- 0 9588 4051"/>
              <a:gd name="T75" fmla="*/ 9588 h 6266"/>
              <a:gd name="T76" fmla="+- 0 12109 6352"/>
              <a:gd name="T77" fmla="*/ T76 w 6872"/>
              <a:gd name="T78" fmla="+- 0 9588 4051"/>
              <a:gd name="T79" fmla="*/ 9588 h 6266"/>
              <a:gd name="T80" fmla="+- 0 12228 6352"/>
              <a:gd name="T81" fmla="*/ T80 w 6872"/>
              <a:gd name="T82" fmla="+- 0 9696 4051"/>
              <a:gd name="T83" fmla="*/ 9696 h 6266"/>
              <a:gd name="T84" fmla="+- 0 12338 6352"/>
              <a:gd name="T85" fmla="*/ T84 w 6872"/>
              <a:gd name="T86" fmla="+- 0 9810 4051"/>
              <a:gd name="T87" fmla="*/ 9810 h 6266"/>
              <a:gd name="T88" fmla="+- 0 12439 6352"/>
              <a:gd name="T89" fmla="*/ T88 w 6872"/>
              <a:gd name="T90" fmla="+- 0 9929 4051"/>
              <a:gd name="T91" fmla="*/ 9929 h 6266"/>
              <a:gd name="T92" fmla="+- 0 12530 6352"/>
              <a:gd name="T93" fmla="*/ T92 w 6872"/>
              <a:gd name="T94" fmla="+- 0 10053 4051"/>
              <a:gd name="T95" fmla="*/ 10053 h 6266"/>
              <a:gd name="T96" fmla="+- 0 12612 6352"/>
              <a:gd name="T97" fmla="*/ T96 w 6872"/>
              <a:gd name="T98" fmla="+- 0 10181 4051"/>
              <a:gd name="T99" fmla="*/ 10181 h 6266"/>
              <a:gd name="T100" fmla="+- 0 12683 6352"/>
              <a:gd name="T101" fmla="*/ T100 w 6872"/>
              <a:gd name="T102" fmla="+- 0 10314 4051"/>
              <a:gd name="T103" fmla="*/ 10314 h 6266"/>
              <a:gd name="T104" fmla="+- 0 11000 6352"/>
              <a:gd name="T105" fmla="*/ T104 w 6872"/>
              <a:gd name="T106" fmla="+- 0 7133 4051"/>
              <a:gd name="T107" fmla="*/ 7133 h 6266"/>
              <a:gd name="T108" fmla="+- 0 10850 6352"/>
              <a:gd name="T109" fmla="*/ T108 w 6872"/>
              <a:gd name="T110" fmla="+- 0 7102 4051"/>
              <a:gd name="T111" fmla="*/ 7102 h 6266"/>
              <a:gd name="T112" fmla="+- 0 10727 6352"/>
              <a:gd name="T113" fmla="*/ T112 w 6872"/>
              <a:gd name="T114" fmla="+- 0 7019 4051"/>
              <a:gd name="T115" fmla="*/ 7019 h 6266"/>
              <a:gd name="T116" fmla="+- 0 10644 6352"/>
              <a:gd name="T117" fmla="*/ T116 w 6872"/>
              <a:gd name="T118" fmla="+- 0 6896 4051"/>
              <a:gd name="T119" fmla="*/ 6896 h 6266"/>
              <a:gd name="T120" fmla="+- 0 10614 6352"/>
              <a:gd name="T121" fmla="*/ T120 w 6872"/>
              <a:gd name="T122" fmla="+- 0 6746 4051"/>
              <a:gd name="T123" fmla="*/ 6746 h 6266"/>
              <a:gd name="T124" fmla="+- 0 10622 6352"/>
              <a:gd name="T125" fmla="*/ T124 w 6872"/>
              <a:gd name="T126" fmla="+- 0 4360 4051"/>
              <a:gd name="T127" fmla="*/ 4360 h 6266"/>
              <a:gd name="T128" fmla="+- 0 10680 6352"/>
              <a:gd name="T129" fmla="*/ T128 w 6872"/>
              <a:gd name="T130" fmla="+- 0 4222 4051"/>
              <a:gd name="T131" fmla="*/ 4222 h 6266"/>
              <a:gd name="T132" fmla="+- 0 10784 6352"/>
              <a:gd name="T133" fmla="*/ T132 w 6872"/>
              <a:gd name="T134" fmla="+- 0 4117 4051"/>
              <a:gd name="T135" fmla="*/ 4117 h 6266"/>
              <a:gd name="T136" fmla="+- 0 10923 6352"/>
              <a:gd name="T137" fmla="*/ T136 w 6872"/>
              <a:gd name="T138" fmla="+- 0 4059 4051"/>
              <a:gd name="T139" fmla="*/ 4059 h 6266"/>
              <a:gd name="T140" fmla="+- 0 12837 6352"/>
              <a:gd name="T141" fmla="*/ T140 w 6872"/>
              <a:gd name="T142" fmla="+- 0 4051 4051"/>
              <a:gd name="T143" fmla="*/ 4051 h 6266"/>
              <a:gd name="T144" fmla="+- 0 12988 6352"/>
              <a:gd name="T145" fmla="*/ T144 w 6872"/>
              <a:gd name="T146" fmla="+- 0 4081 4051"/>
              <a:gd name="T147" fmla="*/ 4081 h 6266"/>
              <a:gd name="T148" fmla="+- 0 13110 6352"/>
              <a:gd name="T149" fmla="*/ T148 w 6872"/>
              <a:gd name="T150" fmla="+- 0 4164 4051"/>
              <a:gd name="T151" fmla="*/ 4164 h 6266"/>
              <a:gd name="T152" fmla="+- 0 13193 6352"/>
              <a:gd name="T153" fmla="*/ T152 w 6872"/>
              <a:gd name="T154" fmla="+- 0 4287 4051"/>
              <a:gd name="T155" fmla="*/ 4287 h 6266"/>
              <a:gd name="T156" fmla="+- 0 13224 6352"/>
              <a:gd name="T157" fmla="*/ T156 w 6872"/>
              <a:gd name="T158" fmla="+- 0 4438 4051"/>
              <a:gd name="T159" fmla="*/ 4438 h 6266"/>
              <a:gd name="T160" fmla="+- 0 13221 6352"/>
              <a:gd name="T161" fmla="*/ T160 w 6872"/>
              <a:gd name="T162" fmla="+- 0 6746 4051"/>
              <a:gd name="T163" fmla="*/ 6746 h 6266"/>
              <a:gd name="T164" fmla="+- 0 13191 6352"/>
              <a:gd name="T165" fmla="*/ T164 w 6872"/>
              <a:gd name="T166" fmla="+- 0 6896 4051"/>
              <a:gd name="T167" fmla="*/ 6896 h 6266"/>
              <a:gd name="T168" fmla="+- 0 13108 6352"/>
              <a:gd name="T169" fmla="*/ T168 w 6872"/>
              <a:gd name="T170" fmla="+- 0 7019 4051"/>
              <a:gd name="T171" fmla="*/ 7019 h 6266"/>
              <a:gd name="T172" fmla="+- 0 12985 6352"/>
              <a:gd name="T173" fmla="*/ T172 w 6872"/>
              <a:gd name="T174" fmla="+- 0 7102 4051"/>
              <a:gd name="T175" fmla="*/ 7102 h 6266"/>
              <a:gd name="T176" fmla="+- 0 12835 6352"/>
              <a:gd name="T177" fmla="*/ T176 w 6872"/>
              <a:gd name="T178" fmla="+- 0 7133 4051"/>
              <a:gd name="T179" fmla="*/ 7133 h 6266"/>
              <a:gd name="T180" fmla="+- 0 6739 6352"/>
              <a:gd name="T181" fmla="*/ T180 w 6872"/>
              <a:gd name="T182" fmla="+- 0 7822 4051"/>
              <a:gd name="T183" fmla="*/ 7822 h 6266"/>
              <a:gd name="T184" fmla="+- 0 6588 6352"/>
              <a:gd name="T185" fmla="*/ T184 w 6872"/>
              <a:gd name="T186" fmla="+- 0 7790 4051"/>
              <a:gd name="T187" fmla="*/ 7790 h 6266"/>
              <a:gd name="T188" fmla="+- 0 6465 6352"/>
              <a:gd name="T189" fmla="*/ T188 w 6872"/>
              <a:gd name="T190" fmla="+- 0 7707 4051"/>
              <a:gd name="T191" fmla="*/ 7707 h 6266"/>
              <a:gd name="T192" fmla="+- 0 6383 6352"/>
              <a:gd name="T193" fmla="*/ T192 w 6872"/>
              <a:gd name="T194" fmla="+- 0 7584 4051"/>
              <a:gd name="T195" fmla="*/ 7584 h 6266"/>
              <a:gd name="T196" fmla="+- 0 6352 6352"/>
              <a:gd name="T197" fmla="*/ T196 w 6872"/>
              <a:gd name="T198" fmla="+- 0 7433 4051"/>
              <a:gd name="T199" fmla="*/ 7433 h 6266"/>
              <a:gd name="T200" fmla="+- 0 6360 6352"/>
              <a:gd name="T201" fmla="*/ T200 w 6872"/>
              <a:gd name="T202" fmla="+- 0 5285 4051"/>
              <a:gd name="T203" fmla="*/ 5285 h 6266"/>
              <a:gd name="T204" fmla="+- 0 6419 6352"/>
              <a:gd name="T205" fmla="*/ T204 w 6872"/>
              <a:gd name="T206" fmla="+- 0 5146 4051"/>
              <a:gd name="T207" fmla="*/ 5146 h 6266"/>
              <a:gd name="T208" fmla="+- 0 6524 6352"/>
              <a:gd name="T209" fmla="*/ T208 w 6872"/>
              <a:gd name="T210" fmla="+- 0 5041 4051"/>
              <a:gd name="T211" fmla="*/ 5041 h 6266"/>
              <a:gd name="T212" fmla="+- 0 6662 6352"/>
              <a:gd name="T213" fmla="*/ T212 w 6872"/>
              <a:gd name="T214" fmla="+- 0 4983 4051"/>
              <a:gd name="T215" fmla="*/ 4983 h 6266"/>
              <a:gd name="T216" fmla="+- 0 8808 6352"/>
              <a:gd name="T217" fmla="*/ T216 w 6872"/>
              <a:gd name="T218" fmla="+- 0 4975 4051"/>
              <a:gd name="T219" fmla="*/ 4975 h 6266"/>
              <a:gd name="T220" fmla="+- 0 8959 6352"/>
              <a:gd name="T221" fmla="*/ T220 w 6872"/>
              <a:gd name="T222" fmla="+- 0 5005 4051"/>
              <a:gd name="T223" fmla="*/ 5005 h 6266"/>
              <a:gd name="T224" fmla="+- 0 9082 6352"/>
              <a:gd name="T225" fmla="*/ T224 w 6872"/>
              <a:gd name="T226" fmla="+- 0 5089 4051"/>
              <a:gd name="T227" fmla="*/ 5089 h 6266"/>
              <a:gd name="T228" fmla="+- 0 9166 6352"/>
              <a:gd name="T229" fmla="*/ T228 w 6872"/>
              <a:gd name="T230" fmla="+- 0 5212 4051"/>
              <a:gd name="T231" fmla="*/ 5212 h 6266"/>
              <a:gd name="T232" fmla="+- 0 9196 6352"/>
              <a:gd name="T233" fmla="*/ T232 w 6872"/>
              <a:gd name="T234" fmla="+- 0 5364 4051"/>
              <a:gd name="T235" fmla="*/ 5364 h 6266"/>
              <a:gd name="T236" fmla="+- 0 9188 6352"/>
              <a:gd name="T237" fmla="*/ T236 w 6872"/>
              <a:gd name="T238" fmla="+- 0 7511 4051"/>
              <a:gd name="T239" fmla="*/ 7511 h 6266"/>
              <a:gd name="T240" fmla="+- 0 9130 6352"/>
              <a:gd name="T241" fmla="*/ T240 w 6872"/>
              <a:gd name="T242" fmla="+- 0 7650 4051"/>
              <a:gd name="T243" fmla="*/ 7650 h 6266"/>
              <a:gd name="T244" fmla="+- 0 9025 6352"/>
              <a:gd name="T245" fmla="*/ T244 w 6872"/>
              <a:gd name="T246" fmla="+- 0 7755 4051"/>
              <a:gd name="T247" fmla="*/ 7755 h 6266"/>
              <a:gd name="T248" fmla="+- 0 8886 6352"/>
              <a:gd name="T249" fmla="*/ T248 w 6872"/>
              <a:gd name="T250" fmla="+- 0 7814 4051"/>
              <a:gd name="T251" fmla="*/ 7814 h 6266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  <a:cxn ang="0">
                <a:pos x="T185" y="T187"/>
              </a:cxn>
              <a:cxn ang="0">
                <a:pos x="T189" y="T191"/>
              </a:cxn>
              <a:cxn ang="0">
                <a:pos x="T193" y="T195"/>
              </a:cxn>
              <a:cxn ang="0">
                <a:pos x="T197" y="T199"/>
              </a:cxn>
              <a:cxn ang="0">
                <a:pos x="T201" y="T203"/>
              </a:cxn>
              <a:cxn ang="0">
                <a:pos x="T205" y="T207"/>
              </a:cxn>
              <a:cxn ang="0">
                <a:pos x="T209" y="T211"/>
              </a:cxn>
              <a:cxn ang="0">
                <a:pos x="T213" y="T215"/>
              </a:cxn>
              <a:cxn ang="0">
                <a:pos x="T217" y="T219"/>
              </a:cxn>
              <a:cxn ang="0">
                <a:pos x="T221" y="T223"/>
              </a:cxn>
              <a:cxn ang="0">
                <a:pos x="T225" y="T227"/>
              </a:cxn>
              <a:cxn ang="0">
                <a:pos x="T229" y="T231"/>
              </a:cxn>
              <a:cxn ang="0">
                <a:pos x="T233" y="T235"/>
              </a:cxn>
              <a:cxn ang="0">
                <a:pos x="T237" y="T239"/>
              </a:cxn>
              <a:cxn ang="0">
                <a:pos x="T241" y="T243"/>
              </a:cxn>
              <a:cxn ang="0">
                <a:pos x="T245" y="T247"/>
              </a:cxn>
              <a:cxn ang="0">
                <a:pos x="T249" y="T251"/>
              </a:cxn>
            </a:cxnLst>
            <a:rect l="0" t="0" r="r" b="b"/>
            <a:pathLst>
              <a:path w="6872" h="6266">
                <a:moveTo>
                  <a:pt x="1711" y="6266"/>
                </a:moveTo>
                <a:lnTo>
                  <a:pt x="619" y="6266"/>
                </a:lnTo>
                <a:lnTo>
                  <a:pt x="656" y="6195"/>
                </a:lnTo>
                <a:lnTo>
                  <a:pt x="695" y="6126"/>
                </a:lnTo>
                <a:lnTo>
                  <a:pt x="737" y="6059"/>
                </a:lnTo>
                <a:lnTo>
                  <a:pt x="782" y="5994"/>
                </a:lnTo>
                <a:lnTo>
                  <a:pt x="829" y="5931"/>
                </a:lnTo>
                <a:lnTo>
                  <a:pt x="879" y="5870"/>
                </a:lnTo>
                <a:lnTo>
                  <a:pt x="932" y="5811"/>
                </a:lnTo>
                <a:lnTo>
                  <a:pt x="986" y="5754"/>
                </a:lnTo>
                <a:lnTo>
                  <a:pt x="1043" y="5699"/>
                </a:lnTo>
                <a:lnTo>
                  <a:pt x="1102" y="5646"/>
                </a:lnTo>
                <a:lnTo>
                  <a:pt x="1164" y="5596"/>
                </a:lnTo>
                <a:lnTo>
                  <a:pt x="1226" y="5646"/>
                </a:lnTo>
                <a:lnTo>
                  <a:pt x="1285" y="5699"/>
                </a:lnTo>
                <a:lnTo>
                  <a:pt x="1342" y="5754"/>
                </a:lnTo>
                <a:lnTo>
                  <a:pt x="1397" y="5811"/>
                </a:lnTo>
                <a:lnTo>
                  <a:pt x="1450" y="5870"/>
                </a:lnTo>
                <a:lnTo>
                  <a:pt x="1500" y="5931"/>
                </a:lnTo>
                <a:lnTo>
                  <a:pt x="1547" y="5994"/>
                </a:lnTo>
                <a:lnTo>
                  <a:pt x="1592" y="6060"/>
                </a:lnTo>
                <a:lnTo>
                  <a:pt x="1635" y="6126"/>
                </a:lnTo>
                <a:lnTo>
                  <a:pt x="1674" y="6195"/>
                </a:lnTo>
                <a:lnTo>
                  <a:pt x="1711" y="6266"/>
                </a:lnTo>
                <a:close/>
                <a:moveTo>
                  <a:pt x="6331" y="6263"/>
                </a:moveTo>
                <a:lnTo>
                  <a:pt x="5061" y="6263"/>
                </a:lnTo>
                <a:lnTo>
                  <a:pt x="5095" y="6196"/>
                </a:lnTo>
                <a:lnTo>
                  <a:pt x="5131" y="6130"/>
                </a:lnTo>
                <a:lnTo>
                  <a:pt x="5171" y="6065"/>
                </a:lnTo>
                <a:lnTo>
                  <a:pt x="5212" y="6002"/>
                </a:lnTo>
                <a:lnTo>
                  <a:pt x="5256" y="5939"/>
                </a:lnTo>
                <a:lnTo>
                  <a:pt x="5303" y="5878"/>
                </a:lnTo>
                <a:lnTo>
                  <a:pt x="5352" y="5818"/>
                </a:lnTo>
                <a:lnTo>
                  <a:pt x="5404" y="5759"/>
                </a:lnTo>
                <a:lnTo>
                  <a:pt x="5457" y="5701"/>
                </a:lnTo>
                <a:lnTo>
                  <a:pt x="5514" y="5645"/>
                </a:lnTo>
                <a:lnTo>
                  <a:pt x="5572" y="5591"/>
                </a:lnTo>
                <a:lnTo>
                  <a:pt x="5632" y="5537"/>
                </a:lnTo>
                <a:lnTo>
                  <a:pt x="5695" y="5485"/>
                </a:lnTo>
                <a:lnTo>
                  <a:pt x="5757" y="5537"/>
                </a:lnTo>
                <a:lnTo>
                  <a:pt x="5818" y="5591"/>
                </a:lnTo>
                <a:lnTo>
                  <a:pt x="5876" y="5645"/>
                </a:lnTo>
                <a:lnTo>
                  <a:pt x="5932" y="5701"/>
                </a:lnTo>
                <a:lnTo>
                  <a:pt x="5986" y="5759"/>
                </a:lnTo>
                <a:lnTo>
                  <a:pt x="6038" y="5818"/>
                </a:lnTo>
                <a:lnTo>
                  <a:pt x="6087" y="5878"/>
                </a:lnTo>
                <a:lnTo>
                  <a:pt x="6134" y="5939"/>
                </a:lnTo>
                <a:lnTo>
                  <a:pt x="6178" y="6002"/>
                </a:lnTo>
                <a:lnTo>
                  <a:pt x="6220" y="6065"/>
                </a:lnTo>
                <a:lnTo>
                  <a:pt x="6260" y="6130"/>
                </a:lnTo>
                <a:lnTo>
                  <a:pt x="6297" y="6196"/>
                </a:lnTo>
                <a:lnTo>
                  <a:pt x="6331" y="6263"/>
                </a:lnTo>
                <a:close/>
                <a:moveTo>
                  <a:pt x="6483" y="3082"/>
                </a:moveTo>
                <a:lnTo>
                  <a:pt x="4648" y="3082"/>
                </a:lnTo>
                <a:lnTo>
                  <a:pt x="4571" y="3074"/>
                </a:lnTo>
                <a:lnTo>
                  <a:pt x="4498" y="3051"/>
                </a:lnTo>
                <a:lnTo>
                  <a:pt x="4432" y="3016"/>
                </a:lnTo>
                <a:lnTo>
                  <a:pt x="4375" y="2968"/>
                </a:lnTo>
                <a:lnTo>
                  <a:pt x="4328" y="2911"/>
                </a:lnTo>
                <a:lnTo>
                  <a:pt x="4292" y="2845"/>
                </a:lnTo>
                <a:lnTo>
                  <a:pt x="4270" y="2773"/>
                </a:lnTo>
                <a:lnTo>
                  <a:pt x="4262" y="2695"/>
                </a:lnTo>
                <a:lnTo>
                  <a:pt x="4262" y="387"/>
                </a:lnTo>
                <a:lnTo>
                  <a:pt x="4270" y="309"/>
                </a:lnTo>
                <a:lnTo>
                  <a:pt x="4292" y="236"/>
                </a:lnTo>
                <a:lnTo>
                  <a:pt x="4328" y="171"/>
                </a:lnTo>
                <a:lnTo>
                  <a:pt x="4375" y="113"/>
                </a:lnTo>
                <a:lnTo>
                  <a:pt x="4432" y="66"/>
                </a:lnTo>
                <a:lnTo>
                  <a:pt x="4498" y="30"/>
                </a:lnTo>
                <a:lnTo>
                  <a:pt x="4571" y="8"/>
                </a:lnTo>
                <a:lnTo>
                  <a:pt x="4648" y="0"/>
                </a:lnTo>
                <a:lnTo>
                  <a:pt x="6485" y="0"/>
                </a:lnTo>
                <a:lnTo>
                  <a:pt x="6563" y="8"/>
                </a:lnTo>
                <a:lnTo>
                  <a:pt x="6636" y="30"/>
                </a:lnTo>
                <a:lnTo>
                  <a:pt x="6701" y="66"/>
                </a:lnTo>
                <a:lnTo>
                  <a:pt x="6758" y="113"/>
                </a:lnTo>
                <a:lnTo>
                  <a:pt x="6806" y="171"/>
                </a:lnTo>
                <a:lnTo>
                  <a:pt x="6841" y="236"/>
                </a:lnTo>
                <a:lnTo>
                  <a:pt x="6864" y="309"/>
                </a:lnTo>
                <a:lnTo>
                  <a:pt x="6872" y="387"/>
                </a:lnTo>
                <a:lnTo>
                  <a:pt x="6872" y="2695"/>
                </a:lnTo>
                <a:lnTo>
                  <a:pt x="6869" y="2695"/>
                </a:lnTo>
                <a:lnTo>
                  <a:pt x="6862" y="2773"/>
                </a:lnTo>
                <a:lnTo>
                  <a:pt x="6839" y="2845"/>
                </a:lnTo>
                <a:lnTo>
                  <a:pt x="6803" y="2911"/>
                </a:lnTo>
                <a:lnTo>
                  <a:pt x="6756" y="2968"/>
                </a:lnTo>
                <a:lnTo>
                  <a:pt x="6699" y="3016"/>
                </a:lnTo>
                <a:lnTo>
                  <a:pt x="6633" y="3051"/>
                </a:lnTo>
                <a:lnTo>
                  <a:pt x="6561" y="3074"/>
                </a:lnTo>
                <a:lnTo>
                  <a:pt x="6483" y="3082"/>
                </a:lnTo>
                <a:close/>
                <a:moveTo>
                  <a:pt x="2456" y="3771"/>
                </a:moveTo>
                <a:lnTo>
                  <a:pt x="387" y="3771"/>
                </a:lnTo>
                <a:lnTo>
                  <a:pt x="309" y="3762"/>
                </a:lnTo>
                <a:lnTo>
                  <a:pt x="236" y="3739"/>
                </a:lnTo>
                <a:lnTo>
                  <a:pt x="170" y="3703"/>
                </a:lnTo>
                <a:lnTo>
                  <a:pt x="113" y="3656"/>
                </a:lnTo>
                <a:lnTo>
                  <a:pt x="66" y="3598"/>
                </a:lnTo>
                <a:lnTo>
                  <a:pt x="31" y="3533"/>
                </a:lnTo>
                <a:lnTo>
                  <a:pt x="8" y="3460"/>
                </a:lnTo>
                <a:lnTo>
                  <a:pt x="0" y="3382"/>
                </a:lnTo>
                <a:lnTo>
                  <a:pt x="0" y="1313"/>
                </a:lnTo>
                <a:lnTo>
                  <a:pt x="8" y="1234"/>
                </a:lnTo>
                <a:lnTo>
                  <a:pt x="31" y="1161"/>
                </a:lnTo>
                <a:lnTo>
                  <a:pt x="67" y="1095"/>
                </a:lnTo>
                <a:lnTo>
                  <a:pt x="114" y="1038"/>
                </a:lnTo>
                <a:lnTo>
                  <a:pt x="172" y="990"/>
                </a:lnTo>
                <a:lnTo>
                  <a:pt x="238" y="954"/>
                </a:lnTo>
                <a:lnTo>
                  <a:pt x="310" y="932"/>
                </a:lnTo>
                <a:lnTo>
                  <a:pt x="389" y="924"/>
                </a:lnTo>
                <a:lnTo>
                  <a:pt x="2456" y="924"/>
                </a:lnTo>
                <a:lnTo>
                  <a:pt x="2534" y="932"/>
                </a:lnTo>
                <a:lnTo>
                  <a:pt x="2607" y="954"/>
                </a:lnTo>
                <a:lnTo>
                  <a:pt x="2673" y="990"/>
                </a:lnTo>
                <a:lnTo>
                  <a:pt x="2730" y="1038"/>
                </a:lnTo>
                <a:lnTo>
                  <a:pt x="2778" y="1095"/>
                </a:lnTo>
                <a:lnTo>
                  <a:pt x="2814" y="1161"/>
                </a:lnTo>
                <a:lnTo>
                  <a:pt x="2836" y="1234"/>
                </a:lnTo>
                <a:lnTo>
                  <a:pt x="2844" y="1313"/>
                </a:lnTo>
                <a:lnTo>
                  <a:pt x="2844" y="3382"/>
                </a:lnTo>
                <a:lnTo>
                  <a:pt x="2836" y="3460"/>
                </a:lnTo>
                <a:lnTo>
                  <a:pt x="2814" y="3533"/>
                </a:lnTo>
                <a:lnTo>
                  <a:pt x="2778" y="3599"/>
                </a:lnTo>
                <a:lnTo>
                  <a:pt x="2730" y="3657"/>
                </a:lnTo>
                <a:lnTo>
                  <a:pt x="2673" y="3704"/>
                </a:lnTo>
                <a:lnTo>
                  <a:pt x="2607" y="3740"/>
                </a:lnTo>
                <a:lnTo>
                  <a:pt x="2534" y="3763"/>
                </a:lnTo>
                <a:lnTo>
                  <a:pt x="2456" y="377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5"/>
          <p:cNvSpPr>
            <a:spLocks/>
          </p:cNvSpPr>
          <p:nvPr/>
        </p:nvSpPr>
        <p:spPr bwMode="auto">
          <a:xfrm>
            <a:off x="6054048" y="5872889"/>
            <a:ext cx="1768995" cy="265486"/>
          </a:xfrm>
          <a:custGeom>
            <a:avLst/>
            <a:gdLst>
              <a:gd name="T0" fmla="+- 0 10906 8274"/>
              <a:gd name="T1" fmla="*/ T0 w 3001"/>
              <a:gd name="T2" fmla="+- 0 9866 9865"/>
              <a:gd name="T3" fmla="*/ 9866 h 453"/>
              <a:gd name="T4" fmla="+- 0 10905 8274"/>
              <a:gd name="T5" fmla="*/ T4 w 3001"/>
              <a:gd name="T6" fmla="+- 0 9865 9865"/>
              <a:gd name="T7" fmla="*/ 9865 h 453"/>
              <a:gd name="T8" fmla="+- 0 10907 8274"/>
              <a:gd name="T9" fmla="*/ T8 w 3001"/>
              <a:gd name="T10" fmla="+- 0 9865 9865"/>
              <a:gd name="T11" fmla="*/ 9865 h 453"/>
              <a:gd name="T12" fmla="+- 0 10906 8274"/>
              <a:gd name="T13" fmla="*/ T12 w 3001"/>
              <a:gd name="T14" fmla="+- 0 9866 9865"/>
              <a:gd name="T15" fmla="*/ 9866 h 453"/>
              <a:gd name="T16" fmla="+- 0 11274 8274"/>
              <a:gd name="T17" fmla="*/ T16 w 3001"/>
              <a:gd name="T18" fmla="+- 0 10317 9865"/>
              <a:gd name="T19" fmla="*/ 10317 h 453"/>
              <a:gd name="T20" fmla="+- 0 10538 8274"/>
              <a:gd name="T21" fmla="*/ T20 w 3001"/>
              <a:gd name="T22" fmla="+- 0 10317 9865"/>
              <a:gd name="T23" fmla="*/ 10317 h 453"/>
              <a:gd name="T24" fmla="+- 0 10578 8274"/>
              <a:gd name="T25" fmla="*/ T24 w 3001"/>
              <a:gd name="T26" fmla="+- 0 10242 9865"/>
              <a:gd name="T27" fmla="*/ 10242 h 453"/>
              <a:gd name="T28" fmla="+- 0 10622 8274"/>
              <a:gd name="T29" fmla="*/ T28 w 3001"/>
              <a:gd name="T30" fmla="+- 0 10171 9865"/>
              <a:gd name="T31" fmla="*/ 10171 h 453"/>
              <a:gd name="T32" fmla="+- 0 10671 8274"/>
              <a:gd name="T33" fmla="*/ T32 w 3001"/>
              <a:gd name="T34" fmla="+- 0 10103 9865"/>
              <a:gd name="T35" fmla="*/ 10103 h 453"/>
              <a:gd name="T36" fmla="+- 0 10724 8274"/>
              <a:gd name="T37" fmla="*/ T36 w 3001"/>
              <a:gd name="T38" fmla="+- 0 10038 9865"/>
              <a:gd name="T39" fmla="*/ 10038 h 453"/>
              <a:gd name="T40" fmla="+- 0 10781 8274"/>
              <a:gd name="T41" fmla="*/ T40 w 3001"/>
              <a:gd name="T42" fmla="+- 0 9976 9865"/>
              <a:gd name="T43" fmla="*/ 9976 h 453"/>
              <a:gd name="T44" fmla="+- 0 10842 8274"/>
              <a:gd name="T45" fmla="*/ T44 w 3001"/>
              <a:gd name="T46" fmla="+- 0 9918 9865"/>
              <a:gd name="T47" fmla="*/ 9918 h 453"/>
              <a:gd name="T48" fmla="+- 0 10906 8274"/>
              <a:gd name="T49" fmla="*/ T48 w 3001"/>
              <a:gd name="T50" fmla="+- 0 9866 9865"/>
              <a:gd name="T51" fmla="*/ 9866 h 453"/>
              <a:gd name="T52" fmla="+- 0 10970 8274"/>
              <a:gd name="T53" fmla="*/ T52 w 3001"/>
              <a:gd name="T54" fmla="+- 0 9918 9865"/>
              <a:gd name="T55" fmla="*/ 9918 h 453"/>
              <a:gd name="T56" fmla="+- 0 11031 8274"/>
              <a:gd name="T57" fmla="*/ T56 w 3001"/>
              <a:gd name="T58" fmla="+- 0 9976 9865"/>
              <a:gd name="T59" fmla="*/ 9976 h 453"/>
              <a:gd name="T60" fmla="+- 0 11088 8274"/>
              <a:gd name="T61" fmla="*/ T60 w 3001"/>
              <a:gd name="T62" fmla="+- 0 10038 9865"/>
              <a:gd name="T63" fmla="*/ 10038 h 453"/>
              <a:gd name="T64" fmla="+- 0 11141 8274"/>
              <a:gd name="T65" fmla="*/ T64 w 3001"/>
              <a:gd name="T66" fmla="+- 0 10103 9865"/>
              <a:gd name="T67" fmla="*/ 10103 h 453"/>
              <a:gd name="T68" fmla="+- 0 11190 8274"/>
              <a:gd name="T69" fmla="*/ T68 w 3001"/>
              <a:gd name="T70" fmla="+- 0 10171 9865"/>
              <a:gd name="T71" fmla="*/ 10171 h 453"/>
              <a:gd name="T72" fmla="+- 0 11234 8274"/>
              <a:gd name="T73" fmla="*/ T72 w 3001"/>
              <a:gd name="T74" fmla="+- 0 10242 9865"/>
              <a:gd name="T75" fmla="*/ 10242 h 453"/>
              <a:gd name="T76" fmla="+- 0 11274 8274"/>
              <a:gd name="T77" fmla="*/ T76 w 3001"/>
              <a:gd name="T78" fmla="+- 0 10317 9865"/>
              <a:gd name="T79" fmla="*/ 10317 h 453"/>
              <a:gd name="T80" fmla="+- 0 9010 8274"/>
              <a:gd name="T81" fmla="*/ T80 w 3001"/>
              <a:gd name="T82" fmla="+- 0 10317 9865"/>
              <a:gd name="T83" fmla="*/ 10317 h 453"/>
              <a:gd name="T84" fmla="+- 0 8274 8274"/>
              <a:gd name="T85" fmla="*/ T84 w 3001"/>
              <a:gd name="T86" fmla="+- 0 10317 9865"/>
              <a:gd name="T87" fmla="*/ 10317 h 453"/>
              <a:gd name="T88" fmla="+- 0 8313 8274"/>
              <a:gd name="T89" fmla="*/ T88 w 3001"/>
              <a:gd name="T90" fmla="+- 0 10242 9865"/>
              <a:gd name="T91" fmla="*/ 10242 h 453"/>
              <a:gd name="T92" fmla="+- 0 8358 8274"/>
              <a:gd name="T93" fmla="*/ T92 w 3001"/>
              <a:gd name="T94" fmla="+- 0 10171 9865"/>
              <a:gd name="T95" fmla="*/ 10171 h 453"/>
              <a:gd name="T96" fmla="+- 0 8407 8274"/>
              <a:gd name="T97" fmla="*/ T96 w 3001"/>
              <a:gd name="T98" fmla="+- 0 10103 9865"/>
              <a:gd name="T99" fmla="*/ 10103 h 453"/>
              <a:gd name="T100" fmla="+- 0 8460 8274"/>
              <a:gd name="T101" fmla="*/ T100 w 3001"/>
              <a:gd name="T102" fmla="+- 0 10038 9865"/>
              <a:gd name="T103" fmla="*/ 10038 h 453"/>
              <a:gd name="T104" fmla="+- 0 8517 8274"/>
              <a:gd name="T105" fmla="*/ T104 w 3001"/>
              <a:gd name="T106" fmla="+- 0 9976 9865"/>
              <a:gd name="T107" fmla="*/ 9976 h 453"/>
              <a:gd name="T108" fmla="+- 0 8578 8274"/>
              <a:gd name="T109" fmla="*/ T108 w 3001"/>
              <a:gd name="T110" fmla="+- 0 9918 9865"/>
              <a:gd name="T111" fmla="*/ 9918 h 453"/>
              <a:gd name="T112" fmla="+- 0 8643 8274"/>
              <a:gd name="T113" fmla="*/ T112 w 3001"/>
              <a:gd name="T114" fmla="+- 0 9865 9865"/>
              <a:gd name="T115" fmla="*/ 9865 h 453"/>
              <a:gd name="T116" fmla="+- 0 8707 8274"/>
              <a:gd name="T117" fmla="*/ T116 w 3001"/>
              <a:gd name="T118" fmla="+- 0 9919 9865"/>
              <a:gd name="T119" fmla="*/ 9919 h 453"/>
              <a:gd name="T120" fmla="+- 0 8768 8274"/>
              <a:gd name="T121" fmla="*/ T120 w 3001"/>
              <a:gd name="T122" fmla="+- 0 9976 9865"/>
              <a:gd name="T123" fmla="*/ 9976 h 453"/>
              <a:gd name="T124" fmla="+- 0 8825 8274"/>
              <a:gd name="T125" fmla="*/ T124 w 3001"/>
              <a:gd name="T126" fmla="+- 0 10038 9865"/>
              <a:gd name="T127" fmla="*/ 10038 h 453"/>
              <a:gd name="T128" fmla="+- 0 8877 8274"/>
              <a:gd name="T129" fmla="*/ T128 w 3001"/>
              <a:gd name="T130" fmla="+- 0 10103 9865"/>
              <a:gd name="T131" fmla="*/ 10103 h 453"/>
              <a:gd name="T132" fmla="+- 0 8926 8274"/>
              <a:gd name="T133" fmla="*/ T132 w 3001"/>
              <a:gd name="T134" fmla="+- 0 10171 9865"/>
              <a:gd name="T135" fmla="*/ 10171 h 453"/>
              <a:gd name="T136" fmla="+- 0 8970 8274"/>
              <a:gd name="T137" fmla="*/ T136 w 3001"/>
              <a:gd name="T138" fmla="+- 0 10242 9865"/>
              <a:gd name="T139" fmla="*/ 10242 h 453"/>
              <a:gd name="T140" fmla="+- 0 9010 8274"/>
              <a:gd name="T141" fmla="*/ T140 w 3001"/>
              <a:gd name="T142" fmla="+- 0 10317 9865"/>
              <a:gd name="T143" fmla="*/ 10317 h 453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</a:cxnLst>
            <a:rect l="0" t="0" r="r" b="b"/>
            <a:pathLst>
              <a:path w="3001" h="453">
                <a:moveTo>
                  <a:pt x="2632" y="1"/>
                </a:moveTo>
                <a:lnTo>
                  <a:pt x="2631" y="0"/>
                </a:lnTo>
                <a:lnTo>
                  <a:pt x="2633" y="0"/>
                </a:lnTo>
                <a:lnTo>
                  <a:pt x="2632" y="1"/>
                </a:lnTo>
                <a:close/>
                <a:moveTo>
                  <a:pt x="3000" y="452"/>
                </a:moveTo>
                <a:lnTo>
                  <a:pt x="2264" y="452"/>
                </a:lnTo>
                <a:lnTo>
                  <a:pt x="2304" y="377"/>
                </a:lnTo>
                <a:lnTo>
                  <a:pt x="2348" y="306"/>
                </a:lnTo>
                <a:lnTo>
                  <a:pt x="2397" y="238"/>
                </a:lnTo>
                <a:lnTo>
                  <a:pt x="2450" y="173"/>
                </a:lnTo>
                <a:lnTo>
                  <a:pt x="2507" y="111"/>
                </a:lnTo>
                <a:lnTo>
                  <a:pt x="2568" y="53"/>
                </a:lnTo>
                <a:lnTo>
                  <a:pt x="2632" y="1"/>
                </a:lnTo>
                <a:lnTo>
                  <a:pt x="2696" y="53"/>
                </a:lnTo>
                <a:lnTo>
                  <a:pt x="2757" y="111"/>
                </a:lnTo>
                <a:lnTo>
                  <a:pt x="2814" y="173"/>
                </a:lnTo>
                <a:lnTo>
                  <a:pt x="2867" y="238"/>
                </a:lnTo>
                <a:lnTo>
                  <a:pt x="2916" y="306"/>
                </a:lnTo>
                <a:lnTo>
                  <a:pt x="2960" y="377"/>
                </a:lnTo>
                <a:lnTo>
                  <a:pt x="3000" y="452"/>
                </a:lnTo>
                <a:close/>
                <a:moveTo>
                  <a:pt x="736" y="452"/>
                </a:moveTo>
                <a:lnTo>
                  <a:pt x="0" y="452"/>
                </a:lnTo>
                <a:lnTo>
                  <a:pt x="39" y="377"/>
                </a:lnTo>
                <a:lnTo>
                  <a:pt x="84" y="306"/>
                </a:lnTo>
                <a:lnTo>
                  <a:pt x="133" y="238"/>
                </a:lnTo>
                <a:lnTo>
                  <a:pt x="186" y="173"/>
                </a:lnTo>
                <a:lnTo>
                  <a:pt x="243" y="111"/>
                </a:lnTo>
                <a:lnTo>
                  <a:pt x="304" y="53"/>
                </a:lnTo>
                <a:lnTo>
                  <a:pt x="369" y="0"/>
                </a:lnTo>
                <a:lnTo>
                  <a:pt x="433" y="54"/>
                </a:lnTo>
                <a:lnTo>
                  <a:pt x="494" y="111"/>
                </a:lnTo>
                <a:lnTo>
                  <a:pt x="551" y="173"/>
                </a:lnTo>
                <a:lnTo>
                  <a:pt x="603" y="238"/>
                </a:lnTo>
                <a:lnTo>
                  <a:pt x="652" y="306"/>
                </a:lnTo>
                <a:lnTo>
                  <a:pt x="696" y="377"/>
                </a:lnTo>
                <a:lnTo>
                  <a:pt x="736" y="452"/>
                </a:lnTo>
                <a:close/>
              </a:path>
            </a:pathLst>
          </a:custGeom>
          <a:solidFill>
            <a:srgbClr val="588C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/>
          <p:cNvSpPr>
            <a:spLocks/>
          </p:cNvSpPr>
          <p:nvPr/>
        </p:nvSpPr>
        <p:spPr bwMode="auto">
          <a:xfrm>
            <a:off x="5009510" y="2361202"/>
            <a:ext cx="3738408" cy="3805304"/>
          </a:xfrm>
          <a:custGeom>
            <a:avLst/>
            <a:gdLst>
              <a:gd name="T0" fmla="+- 0 9648 6502"/>
              <a:gd name="T1" fmla="*/ T0 w 6342"/>
              <a:gd name="T2" fmla="+- 0 8511 3873"/>
              <a:gd name="T3" fmla="*/ 8511 h 6493"/>
              <a:gd name="T4" fmla="+- 0 9646 6502"/>
              <a:gd name="T5" fmla="*/ T4 w 6342"/>
              <a:gd name="T6" fmla="+- 0 7811 3873"/>
              <a:gd name="T7" fmla="*/ 7811 h 6493"/>
              <a:gd name="T8" fmla="+- 0 9648 6502"/>
              <a:gd name="T9" fmla="*/ T8 w 6342"/>
              <a:gd name="T10" fmla="+- 0 7793 3873"/>
              <a:gd name="T11" fmla="*/ 7793 h 6493"/>
              <a:gd name="T12" fmla="+- 0 8458 6502"/>
              <a:gd name="T13" fmla="*/ T12 w 6342"/>
              <a:gd name="T14" fmla="+- 0 3873 3873"/>
              <a:gd name="T15" fmla="*/ 3873 h 6493"/>
              <a:gd name="T16" fmla="+- 0 9650 6502"/>
              <a:gd name="T17" fmla="*/ T16 w 6342"/>
              <a:gd name="T18" fmla="+- 0 4912 3873"/>
              <a:gd name="T19" fmla="*/ 4912 h 6493"/>
              <a:gd name="T20" fmla="+- 0 9761 6502"/>
              <a:gd name="T21" fmla="*/ T20 w 6342"/>
              <a:gd name="T22" fmla="+- 0 7674 3873"/>
              <a:gd name="T23" fmla="*/ 7674 h 6493"/>
              <a:gd name="T24" fmla="+- 0 9765 6502"/>
              <a:gd name="T25" fmla="*/ T24 w 6342"/>
              <a:gd name="T26" fmla="+- 0 7826 3873"/>
              <a:gd name="T27" fmla="*/ 7826 h 6493"/>
              <a:gd name="T28" fmla="+- 0 9761 6502"/>
              <a:gd name="T29" fmla="*/ T28 w 6342"/>
              <a:gd name="T30" fmla="+- 0 4912 3873"/>
              <a:gd name="T31" fmla="*/ 4912 h 6493"/>
              <a:gd name="T32" fmla="+- 0 9650 6502"/>
              <a:gd name="T33" fmla="*/ T32 w 6342"/>
              <a:gd name="T34" fmla="+- 0 4373 3873"/>
              <a:gd name="T35" fmla="*/ 4373 h 6493"/>
              <a:gd name="T36" fmla="+- 0 9647 6502"/>
              <a:gd name="T37" fmla="*/ T36 w 6342"/>
              <a:gd name="T38" fmla="+- 0 4351 3873"/>
              <a:gd name="T39" fmla="*/ 4351 h 6493"/>
              <a:gd name="T40" fmla="+- 0 9650 6502"/>
              <a:gd name="T41" fmla="*/ T40 w 6342"/>
              <a:gd name="T42" fmla="+- 0 3873 3873"/>
              <a:gd name="T43" fmla="*/ 3873 h 6493"/>
              <a:gd name="T44" fmla="+- 0 9759 6502"/>
              <a:gd name="T45" fmla="*/ T44 w 6342"/>
              <a:gd name="T46" fmla="+- 0 4223 3873"/>
              <a:gd name="T47" fmla="*/ 4223 h 6493"/>
              <a:gd name="T48" fmla="+- 0 9761 6502"/>
              <a:gd name="T49" fmla="*/ T48 w 6342"/>
              <a:gd name="T50" fmla="+- 0 4377 3873"/>
              <a:gd name="T51" fmla="*/ 4377 h 6493"/>
              <a:gd name="T52" fmla="+- 0 9915 6502"/>
              <a:gd name="T53" fmla="*/ T52 w 6342"/>
              <a:gd name="T54" fmla="+- 0 4223 3873"/>
              <a:gd name="T55" fmla="*/ 4223 h 6493"/>
              <a:gd name="T56" fmla="+- 0 10108 6502"/>
              <a:gd name="T57" fmla="*/ T56 w 6342"/>
              <a:gd name="T58" fmla="+- 0 3873 3873"/>
              <a:gd name="T59" fmla="*/ 3873 h 6493"/>
              <a:gd name="T60" fmla="+- 0 9915 6502"/>
              <a:gd name="T61" fmla="*/ T60 w 6342"/>
              <a:gd name="T62" fmla="+- 0 4223 3873"/>
              <a:gd name="T63" fmla="*/ 4223 h 6493"/>
              <a:gd name="T64" fmla="+- 0 11428 6502"/>
              <a:gd name="T65" fmla="*/ T64 w 6342"/>
              <a:gd name="T66" fmla="+- 0 6007 3873"/>
              <a:gd name="T67" fmla="*/ 6007 h 6493"/>
              <a:gd name="T68" fmla="+- 0 12447 6502"/>
              <a:gd name="T69" fmla="*/ T68 w 6342"/>
              <a:gd name="T70" fmla="+- 0 4995 3873"/>
              <a:gd name="T71" fmla="*/ 4995 h 6493"/>
              <a:gd name="T72" fmla="+- 0 12481 6502"/>
              <a:gd name="T73" fmla="*/ T72 w 6342"/>
              <a:gd name="T74" fmla="+- 0 4995 3873"/>
              <a:gd name="T75" fmla="*/ 4995 h 6493"/>
              <a:gd name="T76" fmla="+- 0 12511 6502"/>
              <a:gd name="T77" fmla="*/ T76 w 6342"/>
              <a:gd name="T78" fmla="+- 0 5019 3873"/>
              <a:gd name="T79" fmla="*/ 5019 h 6493"/>
              <a:gd name="T80" fmla="+- 0 12516 6502"/>
              <a:gd name="T81" fmla="*/ T80 w 6342"/>
              <a:gd name="T82" fmla="+- 0 5059 3873"/>
              <a:gd name="T83" fmla="*/ 5059 h 6493"/>
              <a:gd name="T84" fmla="+- 0 11581 6502"/>
              <a:gd name="T85" fmla="*/ T84 w 6342"/>
              <a:gd name="T86" fmla="+- 0 6007 3873"/>
              <a:gd name="T87" fmla="*/ 6007 h 6493"/>
              <a:gd name="T88" fmla="+- 0 9761 6502"/>
              <a:gd name="T89" fmla="*/ T88 w 6342"/>
              <a:gd name="T90" fmla="+- 0 7674 3873"/>
              <a:gd name="T91" fmla="*/ 7674 h 6493"/>
              <a:gd name="T92" fmla="+- 0 11319 6502"/>
              <a:gd name="T93" fmla="*/ T92 w 6342"/>
              <a:gd name="T94" fmla="+- 0 5051 3873"/>
              <a:gd name="T95" fmla="*/ 5051 h 6493"/>
              <a:gd name="T96" fmla="+- 0 11335 6502"/>
              <a:gd name="T97" fmla="*/ T96 w 6342"/>
              <a:gd name="T98" fmla="+- 0 5012 3873"/>
              <a:gd name="T99" fmla="*/ 5012 h 6493"/>
              <a:gd name="T100" fmla="+- 0 11374 6502"/>
              <a:gd name="T101" fmla="*/ T100 w 6342"/>
              <a:gd name="T102" fmla="+- 0 4996 3873"/>
              <a:gd name="T103" fmla="*/ 4996 h 6493"/>
              <a:gd name="T104" fmla="+- 0 11412 6502"/>
              <a:gd name="T105" fmla="*/ T104 w 6342"/>
              <a:gd name="T106" fmla="+- 0 5012 3873"/>
              <a:gd name="T107" fmla="*/ 5012 h 6493"/>
              <a:gd name="T108" fmla="+- 0 11428 6502"/>
              <a:gd name="T109" fmla="*/ T108 w 6342"/>
              <a:gd name="T110" fmla="+- 0 5051 3873"/>
              <a:gd name="T111" fmla="*/ 5051 h 6493"/>
              <a:gd name="T112" fmla="+- 0 11581 6502"/>
              <a:gd name="T113" fmla="*/ T112 w 6342"/>
              <a:gd name="T114" fmla="+- 0 6007 3873"/>
              <a:gd name="T115" fmla="*/ 6007 h 6493"/>
              <a:gd name="T116" fmla="+- 0 8017 6502"/>
              <a:gd name="T117" fmla="*/ T116 w 6342"/>
              <a:gd name="T118" fmla="+- 0 6768 3873"/>
              <a:gd name="T119" fmla="*/ 6768 h 6493"/>
              <a:gd name="T120" fmla="+- 0 7909 6502"/>
              <a:gd name="T121" fmla="*/ T120 w 6342"/>
              <a:gd name="T122" fmla="+- 0 5507 3873"/>
              <a:gd name="T123" fmla="*/ 5507 h 6493"/>
              <a:gd name="T124" fmla="+- 0 7925 6502"/>
              <a:gd name="T125" fmla="*/ T124 w 6342"/>
              <a:gd name="T126" fmla="+- 0 5469 3873"/>
              <a:gd name="T127" fmla="*/ 5469 h 6493"/>
              <a:gd name="T128" fmla="+- 0 7963 6502"/>
              <a:gd name="T129" fmla="*/ T128 w 6342"/>
              <a:gd name="T130" fmla="+- 0 5453 3873"/>
              <a:gd name="T131" fmla="*/ 5453 h 6493"/>
              <a:gd name="T132" fmla="+- 0 8001 6502"/>
              <a:gd name="T133" fmla="*/ T132 w 6342"/>
              <a:gd name="T134" fmla="+- 0 5469 3873"/>
              <a:gd name="T135" fmla="*/ 5469 h 6493"/>
              <a:gd name="T136" fmla="+- 0 8017 6502"/>
              <a:gd name="T137" fmla="*/ T136 w 6342"/>
              <a:gd name="T138" fmla="+- 0 5507 3873"/>
              <a:gd name="T139" fmla="*/ 5507 h 6493"/>
              <a:gd name="T140" fmla="+- 0 9765 6502"/>
              <a:gd name="T141" fmla="*/ T140 w 6342"/>
              <a:gd name="T142" fmla="+- 0 10260 3873"/>
              <a:gd name="T143" fmla="*/ 10260 h 6493"/>
              <a:gd name="T144" fmla="+- 0 9654 6502"/>
              <a:gd name="T145" fmla="*/ T144 w 6342"/>
              <a:gd name="T146" fmla="+- 0 8663 3873"/>
              <a:gd name="T147" fmla="*/ 8663 h 6493"/>
              <a:gd name="T148" fmla="+- 0 7034 6502"/>
              <a:gd name="T149" fmla="*/ T148 w 6342"/>
              <a:gd name="T150" fmla="+- 0 6043 3873"/>
              <a:gd name="T151" fmla="*/ 6043 h 6493"/>
              <a:gd name="T152" fmla="+- 0 7027 6502"/>
              <a:gd name="T153" fmla="*/ T152 w 6342"/>
              <a:gd name="T154" fmla="+- 0 6035 3873"/>
              <a:gd name="T155" fmla="*/ 6035 h 6493"/>
              <a:gd name="T156" fmla="+- 0 7017 6502"/>
              <a:gd name="T157" fmla="*/ T156 w 6342"/>
              <a:gd name="T158" fmla="+- 0 5995 3873"/>
              <a:gd name="T159" fmla="*/ 5995 h 6493"/>
              <a:gd name="T160" fmla="+- 0 7038 6502"/>
              <a:gd name="T161" fmla="*/ T160 w 6342"/>
              <a:gd name="T162" fmla="+- 0 5959 3873"/>
              <a:gd name="T163" fmla="*/ 5959 h 6493"/>
              <a:gd name="T164" fmla="+- 0 7078 6502"/>
              <a:gd name="T165" fmla="*/ T164 w 6342"/>
              <a:gd name="T166" fmla="+- 0 5949 3873"/>
              <a:gd name="T167" fmla="*/ 5949 h 6493"/>
              <a:gd name="T168" fmla="+- 0 7114 6502"/>
              <a:gd name="T169" fmla="*/ T168 w 6342"/>
              <a:gd name="T170" fmla="+- 0 5970 3873"/>
              <a:gd name="T171" fmla="*/ 5970 h 6493"/>
              <a:gd name="T172" fmla="+- 0 8017 6502"/>
              <a:gd name="T173" fmla="*/ T172 w 6342"/>
              <a:gd name="T174" fmla="+- 0 6768 3873"/>
              <a:gd name="T175" fmla="*/ 6768 h 6493"/>
              <a:gd name="T176" fmla="+- 0 9648 6502"/>
              <a:gd name="T177" fmla="*/ T176 w 6342"/>
              <a:gd name="T178" fmla="+- 0 8511 3873"/>
              <a:gd name="T179" fmla="*/ 8511 h 6493"/>
              <a:gd name="T180" fmla="+- 0 9765 6502"/>
              <a:gd name="T181" fmla="*/ T180 w 6342"/>
              <a:gd name="T182" fmla="+- 0 10260 3873"/>
              <a:gd name="T183" fmla="*/ 10260 h 6493"/>
              <a:gd name="T184" fmla="+- 0 6538 6502"/>
              <a:gd name="T185" fmla="*/ T184 w 6342"/>
              <a:gd name="T186" fmla="+- 0 10365 3873"/>
              <a:gd name="T187" fmla="*/ 10365 h 6493"/>
              <a:gd name="T188" fmla="+- 0 6518 6502"/>
              <a:gd name="T189" fmla="*/ T188 w 6342"/>
              <a:gd name="T190" fmla="+- 0 10353 3873"/>
              <a:gd name="T191" fmla="*/ 10353 h 6493"/>
              <a:gd name="T192" fmla="+- 0 6502 6502"/>
              <a:gd name="T193" fmla="*/ T192 w 6342"/>
              <a:gd name="T194" fmla="+- 0 10314 3873"/>
              <a:gd name="T195" fmla="*/ 10314 h 6493"/>
              <a:gd name="T196" fmla="+- 0 6518 6502"/>
              <a:gd name="T197" fmla="*/ T196 w 6342"/>
              <a:gd name="T198" fmla="+- 0 10276 3873"/>
              <a:gd name="T199" fmla="*/ 10276 h 6493"/>
              <a:gd name="T200" fmla="+- 0 6556 6502"/>
              <a:gd name="T201" fmla="*/ T200 w 6342"/>
              <a:gd name="T202" fmla="+- 0 10260 3873"/>
              <a:gd name="T203" fmla="*/ 10260 h 6493"/>
              <a:gd name="T204" fmla="+- 0 12810 6502"/>
              <a:gd name="T205" fmla="*/ T204 w 6342"/>
              <a:gd name="T206" fmla="+- 0 10264 3873"/>
              <a:gd name="T207" fmla="*/ 10264 h 6493"/>
              <a:gd name="T208" fmla="+- 0 12839 6502"/>
              <a:gd name="T209" fmla="*/ T208 w 6342"/>
              <a:gd name="T210" fmla="+- 0 10293 3873"/>
              <a:gd name="T211" fmla="*/ 10293 h 6493"/>
              <a:gd name="T212" fmla="+- 0 12839 6502"/>
              <a:gd name="T213" fmla="*/ T212 w 6342"/>
              <a:gd name="T214" fmla="+- 0 10336 3873"/>
              <a:gd name="T215" fmla="*/ 10336 h 6493"/>
              <a:gd name="T216" fmla="+- 0 12810 6502"/>
              <a:gd name="T217" fmla="*/ T216 w 6342"/>
              <a:gd name="T218" fmla="+- 0 10365 3873"/>
              <a:gd name="T219" fmla="*/ 10365 h 6493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  <a:cxn ang="0">
                <a:pos x="T185" y="T187"/>
              </a:cxn>
              <a:cxn ang="0">
                <a:pos x="T189" y="T191"/>
              </a:cxn>
              <a:cxn ang="0">
                <a:pos x="T193" y="T195"/>
              </a:cxn>
              <a:cxn ang="0">
                <a:pos x="T197" y="T199"/>
              </a:cxn>
              <a:cxn ang="0">
                <a:pos x="T201" y="T203"/>
              </a:cxn>
              <a:cxn ang="0">
                <a:pos x="T205" y="T207"/>
              </a:cxn>
              <a:cxn ang="0">
                <a:pos x="T209" y="T211"/>
              </a:cxn>
              <a:cxn ang="0">
                <a:pos x="T213" y="T215"/>
              </a:cxn>
              <a:cxn ang="0">
                <a:pos x="T217" y="T219"/>
              </a:cxn>
            </a:cxnLst>
            <a:rect l="0" t="0" r="r" b="b"/>
            <a:pathLst>
              <a:path w="6342" h="6493">
                <a:moveTo>
                  <a:pt x="3263" y="4638"/>
                </a:moveTo>
                <a:lnTo>
                  <a:pt x="3146" y="4638"/>
                </a:lnTo>
                <a:lnTo>
                  <a:pt x="3146" y="3947"/>
                </a:lnTo>
                <a:lnTo>
                  <a:pt x="3144" y="3938"/>
                </a:lnTo>
                <a:lnTo>
                  <a:pt x="3144" y="3929"/>
                </a:lnTo>
                <a:lnTo>
                  <a:pt x="3146" y="3920"/>
                </a:lnTo>
                <a:lnTo>
                  <a:pt x="3146" y="1191"/>
                </a:lnTo>
                <a:lnTo>
                  <a:pt x="1956" y="0"/>
                </a:lnTo>
                <a:lnTo>
                  <a:pt x="2110" y="0"/>
                </a:lnTo>
                <a:lnTo>
                  <a:pt x="3148" y="1039"/>
                </a:lnTo>
                <a:lnTo>
                  <a:pt x="3259" y="1039"/>
                </a:lnTo>
                <a:lnTo>
                  <a:pt x="3259" y="3801"/>
                </a:lnTo>
                <a:lnTo>
                  <a:pt x="3415" y="3801"/>
                </a:lnTo>
                <a:lnTo>
                  <a:pt x="3263" y="3953"/>
                </a:lnTo>
                <a:lnTo>
                  <a:pt x="3263" y="4638"/>
                </a:lnTo>
                <a:close/>
                <a:moveTo>
                  <a:pt x="3259" y="1039"/>
                </a:moveTo>
                <a:lnTo>
                  <a:pt x="3148" y="1039"/>
                </a:lnTo>
                <a:lnTo>
                  <a:pt x="3148" y="500"/>
                </a:lnTo>
                <a:lnTo>
                  <a:pt x="3145" y="489"/>
                </a:lnTo>
                <a:lnTo>
                  <a:pt x="3145" y="478"/>
                </a:lnTo>
                <a:lnTo>
                  <a:pt x="3148" y="467"/>
                </a:lnTo>
                <a:lnTo>
                  <a:pt x="3148" y="0"/>
                </a:lnTo>
                <a:lnTo>
                  <a:pt x="3257" y="0"/>
                </a:lnTo>
                <a:lnTo>
                  <a:pt x="3257" y="350"/>
                </a:lnTo>
                <a:lnTo>
                  <a:pt x="3413" y="350"/>
                </a:lnTo>
                <a:lnTo>
                  <a:pt x="3259" y="504"/>
                </a:lnTo>
                <a:lnTo>
                  <a:pt x="3259" y="1039"/>
                </a:lnTo>
                <a:close/>
                <a:moveTo>
                  <a:pt x="3413" y="350"/>
                </a:moveTo>
                <a:lnTo>
                  <a:pt x="3257" y="350"/>
                </a:lnTo>
                <a:lnTo>
                  <a:pt x="3606" y="0"/>
                </a:lnTo>
                <a:lnTo>
                  <a:pt x="3762" y="0"/>
                </a:lnTo>
                <a:lnTo>
                  <a:pt x="3413" y="350"/>
                </a:lnTo>
                <a:close/>
                <a:moveTo>
                  <a:pt x="5079" y="2134"/>
                </a:moveTo>
                <a:lnTo>
                  <a:pt x="4926" y="2134"/>
                </a:lnTo>
                <a:lnTo>
                  <a:pt x="5929" y="1130"/>
                </a:lnTo>
                <a:lnTo>
                  <a:pt x="5945" y="1122"/>
                </a:lnTo>
                <a:lnTo>
                  <a:pt x="5962" y="1119"/>
                </a:lnTo>
                <a:lnTo>
                  <a:pt x="5979" y="1122"/>
                </a:lnTo>
                <a:lnTo>
                  <a:pt x="5994" y="1130"/>
                </a:lnTo>
                <a:lnTo>
                  <a:pt x="6009" y="1146"/>
                </a:lnTo>
                <a:lnTo>
                  <a:pt x="6015" y="1166"/>
                </a:lnTo>
                <a:lnTo>
                  <a:pt x="6014" y="1186"/>
                </a:lnTo>
                <a:lnTo>
                  <a:pt x="6005" y="1206"/>
                </a:lnTo>
                <a:lnTo>
                  <a:pt x="5079" y="2134"/>
                </a:lnTo>
                <a:close/>
                <a:moveTo>
                  <a:pt x="3415" y="3801"/>
                </a:moveTo>
                <a:lnTo>
                  <a:pt x="3259" y="3801"/>
                </a:lnTo>
                <a:lnTo>
                  <a:pt x="4817" y="2240"/>
                </a:lnTo>
                <a:lnTo>
                  <a:pt x="4817" y="1178"/>
                </a:lnTo>
                <a:lnTo>
                  <a:pt x="4822" y="1157"/>
                </a:lnTo>
                <a:lnTo>
                  <a:pt x="4833" y="1139"/>
                </a:lnTo>
                <a:lnTo>
                  <a:pt x="4851" y="1128"/>
                </a:lnTo>
                <a:lnTo>
                  <a:pt x="4872" y="1123"/>
                </a:lnTo>
                <a:lnTo>
                  <a:pt x="4893" y="1128"/>
                </a:lnTo>
                <a:lnTo>
                  <a:pt x="4910" y="1139"/>
                </a:lnTo>
                <a:lnTo>
                  <a:pt x="4922" y="1157"/>
                </a:lnTo>
                <a:lnTo>
                  <a:pt x="4926" y="1178"/>
                </a:lnTo>
                <a:lnTo>
                  <a:pt x="4926" y="2134"/>
                </a:lnTo>
                <a:lnTo>
                  <a:pt x="5079" y="2134"/>
                </a:lnTo>
                <a:lnTo>
                  <a:pt x="3415" y="3801"/>
                </a:lnTo>
                <a:close/>
                <a:moveTo>
                  <a:pt x="1515" y="2895"/>
                </a:moveTo>
                <a:lnTo>
                  <a:pt x="1407" y="2895"/>
                </a:lnTo>
                <a:lnTo>
                  <a:pt x="1407" y="1634"/>
                </a:lnTo>
                <a:lnTo>
                  <a:pt x="1411" y="1613"/>
                </a:lnTo>
                <a:lnTo>
                  <a:pt x="1423" y="1596"/>
                </a:lnTo>
                <a:lnTo>
                  <a:pt x="1440" y="1584"/>
                </a:lnTo>
                <a:lnTo>
                  <a:pt x="1461" y="1580"/>
                </a:lnTo>
                <a:lnTo>
                  <a:pt x="1482" y="1584"/>
                </a:lnTo>
                <a:lnTo>
                  <a:pt x="1499" y="1596"/>
                </a:lnTo>
                <a:lnTo>
                  <a:pt x="1511" y="1613"/>
                </a:lnTo>
                <a:lnTo>
                  <a:pt x="1515" y="1634"/>
                </a:lnTo>
                <a:lnTo>
                  <a:pt x="1515" y="2895"/>
                </a:lnTo>
                <a:close/>
                <a:moveTo>
                  <a:pt x="3263" y="6387"/>
                </a:moveTo>
                <a:lnTo>
                  <a:pt x="3152" y="6387"/>
                </a:lnTo>
                <a:lnTo>
                  <a:pt x="3152" y="4790"/>
                </a:lnTo>
                <a:lnTo>
                  <a:pt x="536" y="2173"/>
                </a:lnTo>
                <a:lnTo>
                  <a:pt x="532" y="2170"/>
                </a:lnTo>
                <a:lnTo>
                  <a:pt x="528" y="2166"/>
                </a:lnTo>
                <a:lnTo>
                  <a:pt x="525" y="2162"/>
                </a:lnTo>
                <a:lnTo>
                  <a:pt x="516" y="2143"/>
                </a:lnTo>
                <a:lnTo>
                  <a:pt x="515" y="2122"/>
                </a:lnTo>
                <a:lnTo>
                  <a:pt x="522" y="2102"/>
                </a:lnTo>
                <a:lnTo>
                  <a:pt x="536" y="2086"/>
                </a:lnTo>
                <a:lnTo>
                  <a:pt x="556" y="2077"/>
                </a:lnTo>
                <a:lnTo>
                  <a:pt x="576" y="2076"/>
                </a:lnTo>
                <a:lnTo>
                  <a:pt x="596" y="2083"/>
                </a:lnTo>
                <a:lnTo>
                  <a:pt x="612" y="2097"/>
                </a:lnTo>
                <a:lnTo>
                  <a:pt x="1407" y="2895"/>
                </a:lnTo>
                <a:lnTo>
                  <a:pt x="1515" y="2895"/>
                </a:lnTo>
                <a:lnTo>
                  <a:pt x="1515" y="3003"/>
                </a:lnTo>
                <a:lnTo>
                  <a:pt x="3146" y="4638"/>
                </a:lnTo>
                <a:lnTo>
                  <a:pt x="3263" y="4638"/>
                </a:lnTo>
                <a:lnTo>
                  <a:pt x="3263" y="6387"/>
                </a:lnTo>
                <a:close/>
                <a:moveTo>
                  <a:pt x="6306" y="6492"/>
                </a:moveTo>
                <a:lnTo>
                  <a:pt x="36" y="6492"/>
                </a:lnTo>
                <a:lnTo>
                  <a:pt x="33" y="6492"/>
                </a:lnTo>
                <a:lnTo>
                  <a:pt x="16" y="6480"/>
                </a:lnTo>
                <a:lnTo>
                  <a:pt x="4" y="6463"/>
                </a:lnTo>
                <a:lnTo>
                  <a:pt x="0" y="6441"/>
                </a:lnTo>
                <a:lnTo>
                  <a:pt x="4" y="6420"/>
                </a:lnTo>
                <a:lnTo>
                  <a:pt x="16" y="6403"/>
                </a:lnTo>
                <a:lnTo>
                  <a:pt x="33" y="6391"/>
                </a:lnTo>
                <a:lnTo>
                  <a:pt x="54" y="6387"/>
                </a:lnTo>
                <a:lnTo>
                  <a:pt x="6287" y="6387"/>
                </a:lnTo>
                <a:lnTo>
                  <a:pt x="6308" y="6391"/>
                </a:lnTo>
                <a:lnTo>
                  <a:pt x="6326" y="6403"/>
                </a:lnTo>
                <a:lnTo>
                  <a:pt x="6337" y="6420"/>
                </a:lnTo>
                <a:lnTo>
                  <a:pt x="6342" y="6442"/>
                </a:lnTo>
                <a:lnTo>
                  <a:pt x="6337" y="6463"/>
                </a:lnTo>
                <a:lnTo>
                  <a:pt x="6326" y="6480"/>
                </a:lnTo>
                <a:lnTo>
                  <a:pt x="6308" y="6492"/>
                </a:lnTo>
                <a:lnTo>
                  <a:pt x="6306" y="6492"/>
                </a:lnTo>
                <a:close/>
              </a:path>
            </a:pathLst>
          </a:custGeom>
          <a:solidFill>
            <a:srgbClr val="3C25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AutoShape 8"/>
              <p:cNvSpPr>
                <a:spLocks/>
              </p:cNvSpPr>
              <p:nvPr/>
            </p:nvSpPr>
            <p:spPr bwMode="auto">
              <a:xfrm>
                <a:off x="7930658" y="1769435"/>
                <a:ext cx="3894485" cy="2287733"/>
              </a:xfrm>
              <a:custGeom>
                <a:avLst/>
                <a:gdLst>
                  <a:gd name="T0" fmla="+- 0 14875 10483"/>
                  <a:gd name="T1" fmla="*/ T0 w 4510"/>
                  <a:gd name="T2" fmla="+- 0 7199 3998"/>
                  <a:gd name="T3" fmla="*/ 7199 h 3201"/>
                  <a:gd name="T4" fmla="+- 0 10646 10483"/>
                  <a:gd name="T5" fmla="*/ T4 w 4510"/>
                  <a:gd name="T6" fmla="+- 0 7199 3998"/>
                  <a:gd name="T7" fmla="*/ 7199 h 3201"/>
                  <a:gd name="T8" fmla="+- 0 10607 10483"/>
                  <a:gd name="T9" fmla="*/ T8 w 4510"/>
                  <a:gd name="T10" fmla="+- 0 7195 3998"/>
                  <a:gd name="T11" fmla="*/ 7195 h 3201"/>
                  <a:gd name="T12" fmla="+- 0 10575 10483"/>
                  <a:gd name="T13" fmla="*/ T12 w 4510"/>
                  <a:gd name="T14" fmla="+- 0 7184 3998"/>
                  <a:gd name="T15" fmla="*/ 7184 h 3201"/>
                  <a:gd name="T16" fmla="+- 0 10549 10483"/>
                  <a:gd name="T17" fmla="*/ T16 w 4510"/>
                  <a:gd name="T18" fmla="+- 0 7166 3998"/>
                  <a:gd name="T19" fmla="*/ 7166 h 3201"/>
                  <a:gd name="T20" fmla="+- 0 10531 10483"/>
                  <a:gd name="T21" fmla="*/ T20 w 4510"/>
                  <a:gd name="T22" fmla="+- 0 7143 3998"/>
                  <a:gd name="T23" fmla="*/ 7143 h 3201"/>
                  <a:gd name="T24" fmla="+- 0 10511 10483"/>
                  <a:gd name="T25" fmla="*/ T24 w 4510"/>
                  <a:gd name="T26" fmla="+- 0 7125 3998"/>
                  <a:gd name="T27" fmla="*/ 7125 h 3201"/>
                  <a:gd name="T28" fmla="+- 0 10496 10483"/>
                  <a:gd name="T29" fmla="*/ T28 w 4510"/>
                  <a:gd name="T30" fmla="+- 0 7102 3998"/>
                  <a:gd name="T31" fmla="*/ 7102 h 3201"/>
                  <a:gd name="T32" fmla="+- 0 10487 10483"/>
                  <a:gd name="T33" fmla="*/ T32 w 4510"/>
                  <a:gd name="T34" fmla="+- 0 7077 3998"/>
                  <a:gd name="T35" fmla="*/ 7077 h 3201"/>
                  <a:gd name="T36" fmla="+- 0 10483 10483"/>
                  <a:gd name="T37" fmla="*/ T36 w 4510"/>
                  <a:gd name="T38" fmla="+- 0 7049 3998"/>
                  <a:gd name="T39" fmla="*/ 7049 h 3201"/>
                  <a:gd name="T40" fmla="+- 0 10483 10483"/>
                  <a:gd name="T41" fmla="*/ T40 w 4510"/>
                  <a:gd name="T42" fmla="+- 0 4116 3998"/>
                  <a:gd name="T43" fmla="*/ 4116 h 3201"/>
                  <a:gd name="T44" fmla="+- 0 10493 10483"/>
                  <a:gd name="T45" fmla="*/ T44 w 4510"/>
                  <a:gd name="T46" fmla="+- 0 4071 3998"/>
                  <a:gd name="T47" fmla="*/ 4071 h 3201"/>
                  <a:gd name="T48" fmla="+- 0 10518 10483"/>
                  <a:gd name="T49" fmla="*/ T48 w 4510"/>
                  <a:gd name="T50" fmla="+- 0 4033 3998"/>
                  <a:gd name="T51" fmla="*/ 4033 h 3201"/>
                  <a:gd name="T52" fmla="+- 0 10556 10483"/>
                  <a:gd name="T53" fmla="*/ T52 w 4510"/>
                  <a:gd name="T54" fmla="+- 0 4008 3998"/>
                  <a:gd name="T55" fmla="*/ 4008 h 3201"/>
                  <a:gd name="T56" fmla="+- 0 10602 10483"/>
                  <a:gd name="T57" fmla="*/ T56 w 4510"/>
                  <a:gd name="T58" fmla="+- 0 3998 3998"/>
                  <a:gd name="T59" fmla="*/ 3998 h 3201"/>
                  <a:gd name="T60" fmla="+- 0 14845 10483"/>
                  <a:gd name="T61" fmla="*/ T60 w 4510"/>
                  <a:gd name="T62" fmla="+- 0 3998 3998"/>
                  <a:gd name="T63" fmla="*/ 3998 h 3201"/>
                  <a:gd name="T64" fmla="+- 0 14876 10483"/>
                  <a:gd name="T65" fmla="*/ T64 w 4510"/>
                  <a:gd name="T66" fmla="+- 0 4002 3998"/>
                  <a:gd name="T67" fmla="*/ 4002 h 3201"/>
                  <a:gd name="T68" fmla="+- 0 14889 10483"/>
                  <a:gd name="T69" fmla="*/ T68 w 4510"/>
                  <a:gd name="T70" fmla="+- 0 4008 3998"/>
                  <a:gd name="T71" fmla="*/ 4008 h 3201"/>
                  <a:gd name="T72" fmla="+- 0 10602 10483"/>
                  <a:gd name="T73" fmla="*/ T72 w 4510"/>
                  <a:gd name="T74" fmla="+- 0 4008 3998"/>
                  <a:gd name="T75" fmla="*/ 4008 h 3201"/>
                  <a:gd name="T76" fmla="+- 0 10560 10483"/>
                  <a:gd name="T77" fmla="*/ T76 w 4510"/>
                  <a:gd name="T78" fmla="+- 0 4016 3998"/>
                  <a:gd name="T79" fmla="*/ 4016 h 3201"/>
                  <a:gd name="T80" fmla="+- 0 10525 10483"/>
                  <a:gd name="T81" fmla="*/ T80 w 4510"/>
                  <a:gd name="T82" fmla="+- 0 4040 3998"/>
                  <a:gd name="T83" fmla="*/ 4040 h 3201"/>
                  <a:gd name="T84" fmla="+- 0 10501 10483"/>
                  <a:gd name="T85" fmla="*/ T84 w 4510"/>
                  <a:gd name="T86" fmla="+- 0 4074 3998"/>
                  <a:gd name="T87" fmla="*/ 4074 h 3201"/>
                  <a:gd name="T88" fmla="+- 0 10493 10483"/>
                  <a:gd name="T89" fmla="*/ T88 w 4510"/>
                  <a:gd name="T90" fmla="+- 0 4116 3998"/>
                  <a:gd name="T91" fmla="*/ 4116 h 3201"/>
                  <a:gd name="T92" fmla="+- 0 10493 10483"/>
                  <a:gd name="T93" fmla="*/ T92 w 4510"/>
                  <a:gd name="T94" fmla="+- 0 7049 3998"/>
                  <a:gd name="T95" fmla="*/ 7049 h 3201"/>
                  <a:gd name="T96" fmla="+- 0 10501 10483"/>
                  <a:gd name="T97" fmla="*/ T96 w 4510"/>
                  <a:gd name="T98" fmla="+- 0 7091 3998"/>
                  <a:gd name="T99" fmla="*/ 7091 h 3201"/>
                  <a:gd name="T100" fmla="+- 0 10525 10483"/>
                  <a:gd name="T101" fmla="*/ T100 w 4510"/>
                  <a:gd name="T102" fmla="+- 0 7126 3998"/>
                  <a:gd name="T103" fmla="*/ 7126 h 3201"/>
                  <a:gd name="T104" fmla="+- 0 10560 10483"/>
                  <a:gd name="T105" fmla="*/ T104 w 4510"/>
                  <a:gd name="T106" fmla="+- 0 7149 3998"/>
                  <a:gd name="T107" fmla="*/ 7149 h 3201"/>
                  <a:gd name="T108" fmla="+- 0 10602 10483"/>
                  <a:gd name="T109" fmla="*/ T108 w 4510"/>
                  <a:gd name="T110" fmla="+- 0 7157 3998"/>
                  <a:gd name="T111" fmla="*/ 7157 h 3201"/>
                  <a:gd name="T112" fmla="+- 0 14963 10483"/>
                  <a:gd name="T113" fmla="*/ T112 w 4510"/>
                  <a:gd name="T114" fmla="+- 0 7157 3998"/>
                  <a:gd name="T115" fmla="*/ 7157 h 3201"/>
                  <a:gd name="T116" fmla="+- 0 14958 10483"/>
                  <a:gd name="T117" fmla="*/ T116 w 4510"/>
                  <a:gd name="T118" fmla="+- 0 7164 3998"/>
                  <a:gd name="T119" fmla="*/ 7164 h 3201"/>
                  <a:gd name="T120" fmla="+- 0 14921 10483"/>
                  <a:gd name="T121" fmla="*/ T120 w 4510"/>
                  <a:gd name="T122" fmla="+- 0 7190 3998"/>
                  <a:gd name="T123" fmla="*/ 7190 h 3201"/>
                  <a:gd name="T124" fmla="+- 0 14875 10483"/>
                  <a:gd name="T125" fmla="*/ T124 w 4510"/>
                  <a:gd name="T126" fmla="+- 0 7199 3998"/>
                  <a:gd name="T127" fmla="*/ 7199 h 3201"/>
                  <a:gd name="T128" fmla="+- 0 14963 10483"/>
                  <a:gd name="T129" fmla="*/ T128 w 4510"/>
                  <a:gd name="T130" fmla="+- 0 7157 3998"/>
                  <a:gd name="T131" fmla="*/ 7157 h 3201"/>
                  <a:gd name="T132" fmla="+- 0 14845 10483"/>
                  <a:gd name="T133" fmla="*/ T132 w 4510"/>
                  <a:gd name="T134" fmla="+- 0 7157 3998"/>
                  <a:gd name="T135" fmla="*/ 7157 h 3201"/>
                  <a:gd name="T136" fmla="+- 0 14887 10483"/>
                  <a:gd name="T137" fmla="*/ T136 w 4510"/>
                  <a:gd name="T138" fmla="+- 0 7149 3998"/>
                  <a:gd name="T139" fmla="*/ 7149 h 3201"/>
                  <a:gd name="T140" fmla="+- 0 14922 10483"/>
                  <a:gd name="T141" fmla="*/ T140 w 4510"/>
                  <a:gd name="T142" fmla="+- 0 7125 3998"/>
                  <a:gd name="T143" fmla="*/ 7125 h 3201"/>
                  <a:gd name="T144" fmla="+- 0 14946 10483"/>
                  <a:gd name="T145" fmla="*/ T144 w 4510"/>
                  <a:gd name="T146" fmla="+- 0 7091 3998"/>
                  <a:gd name="T147" fmla="*/ 7091 h 3201"/>
                  <a:gd name="T148" fmla="+- 0 14954 10483"/>
                  <a:gd name="T149" fmla="*/ T148 w 4510"/>
                  <a:gd name="T150" fmla="+- 0 7049 3998"/>
                  <a:gd name="T151" fmla="*/ 7049 h 3201"/>
                  <a:gd name="T152" fmla="+- 0 14954 10483"/>
                  <a:gd name="T153" fmla="*/ T152 w 4510"/>
                  <a:gd name="T154" fmla="+- 0 4116 3998"/>
                  <a:gd name="T155" fmla="*/ 4116 h 3201"/>
                  <a:gd name="T156" fmla="+- 0 14946 10483"/>
                  <a:gd name="T157" fmla="*/ T156 w 4510"/>
                  <a:gd name="T158" fmla="+- 0 4074 3998"/>
                  <a:gd name="T159" fmla="*/ 4074 h 3201"/>
                  <a:gd name="T160" fmla="+- 0 14922 10483"/>
                  <a:gd name="T161" fmla="*/ T160 w 4510"/>
                  <a:gd name="T162" fmla="+- 0 4040 3998"/>
                  <a:gd name="T163" fmla="*/ 4040 h 3201"/>
                  <a:gd name="T164" fmla="+- 0 14887 10483"/>
                  <a:gd name="T165" fmla="*/ T164 w 4510"/>
                  <a:gd name="T166" fmla="+- 0 4016 3998"/>
                  <a:gd name="T167" fmla="*/ 4016 h 3201"/>
                  <a:gd name="T168" fmla="+- 0 14845 10483"/>
                  <a:gd name="T169" fmla="*/ T168 w 4510"/>
                  <a:gd name="T170" fmla="+- 0 4008 3998"/>
                  <a:gd name="T171" fmla="*/ 4008 h 3201"/>
                  <a:gd name="T172" fmla="+- 0 14889 10483"/>
                  <a:gd name="T173" fmla="*/ T172 w 4510"/>
                  <a:gd name="T174" fmla="+- 0 4008 3998"/>
                  <a:gd name="T175" fmla="*/ 4008 h 3201"/>
                  <a:gd name="T176" fmla="+- 0 14904 10483"/>
                  <a:gd name="T177" fmla="*/ T176 w 4510"/>
                  <a:gd name="T178" fmla="+- 0 4014 3998"/>
                  <a:gd name="T179" fmla="*/ 4014 h 3201"/>
                  <a:gd name="T180" fmla="+- 0 14927 10483"/>
                  <a:gd name="T181" fmla="*/ T180 w 4510"/>
                  <a:gd name="T182" fmla="+- 0 4031 3998"/>
                  <a:gd name="T183" fmla="*/ 4031 h 3201"/>
                  <a:gd name="T184" fmla="+- 0 14946 10483"/>
                  <a:gd name="T185" fmla="*/ T184 w 4510"/>
                  <a:gd name="T186" fmla="+- 0 4054 3998"/>
                  <a:gd name="T187" fmla="*/ 4054 h 3201"/>
                  <a:gd name="T188" fmla="+- 0 14965 10483"/>
                  <a:gd name="T189" fmla="*/ T188 w 4510"/>
                  <a:gd name="T190" fmla="+- 0 4073 3998"/>
                  <a:gd name="T191" fmla="*/ 4073 h 3201"/>
                  <a:gd name="T192" fmla="+- 0 14980 10483"/>
                  <a:gd name="T193" fmla="*/ T192 w 4510"/>
                  <a:gd name="T194" fmla="+- 0 4096 3998"/>
                  <a:gd name="T195" fmla="*/ 4096 h 3201"/>
                  <a:gd name="T196" fmla="+- 0 14990 10483"/>
                  <a:gd name="T197" fmla="*/ T196 w 4510"/>
                  <a:gd name="T198" fmla="+- 0 4125 3998"/>
                  <a:gd name="T199" fmla="*/ 4125 h 3201"/>
                  <a:gd name="T200" fmla="+- 0 14993 10483"/>
                  <a:gd name="T201" fmla="*/ T200 w 4510"/>
                  <a:gd name="T202" fmla="+- 0 4159 3998"/>
                  <a:gd name="T203" fmla="*/ 4159 h 3201"/>
                  <a:gd name="T204" fmla="+- 0 14993 10483"/>
                  <a:gd name="T205" fmla="*/ T204 w 4510"/>
                  <a:gd name="T206" fmla="+- 0 7081 3998"/>
                  <a:gd name="T207" fmla="*/ 7081 h 3201"/>
                  <a:gd name="T208" fmla="+- 0 14984 10483"/>
                  <a:gd name="T209" fmla="*/ T208 w 4510"/>
                  <a:gd name="T210" fmla="+- 0 7127 3998"/>
                  <a:gd name="T211" fmla="*/ 7127 h 3201"/>
                  <a:gd name="T212" fmla="+- 0 14963 10483"/>
                  <a:gd name="T213" fmla="*/ T212 w 4510"/>
                  <a:gd name="T214" fmla="+- 0 7157 3998"/>
                  <a:gd name="T215" fmla="*/ 7157 h 3201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</a:cxnLst>
                <a:rect l="0" t="0" r="r" b="b"/>
                <a:pathLst>
                  <a:path w="4510" h="3201">
                    <a:moveTo>
                      <a:pt x="4392" y="3201"/>
                    </a:moveTo>
                    <a:lnTo>
                      <a:pt x="163" y="3201"/>
                    </a:lnTo>
                    <a:lnTo>
                      <a:pt x="124" y="3197"/>
                    </a:lnTo>
                    <a:lnTo>
                      <a:pt x="92" y="3186"/>
                    </a:lnTo>
                    <a:lnTo>
                      <a:pt x="66" y="3168"/>
                    </a:lnTo>
                    <a:lnTo>
                      <a:pt x="48" y="3145"/>
                    </a:lnTo>
                    <a:lnTo>
                      <a:pt x="28" y="3127"/>
                    </a:lnTo>
                    <a:lnTo>
                      <a:pt x="13" y="3104"/>
                    </a:lnTo>
                    <a:lnTo>
                      <a:pt x="4" y="3079"/>
                    </a:lnTo>
                    <a:lnTo>
                      <a:pt x="0" y="3051"/>
                    </a:lnTo>
                    <a:lnTo>
                      <a:pt x="0" y="118"/>
                    </a:lnTo>
                    <a:lnTo>
                      <a:pt x="10" y="73"/>
                    </a:lnTo>
                    <a:lnTo>
                      <a:pt x="35" y="35"/>
                    </a:lnTo>
                    <a:lnTo>
                      <a:pt x="73" y="10"/>
                    </a:lnTo>
                    <a:lnTo>
                      <a:pt x="119" y="0"/>
                    </a:lnTo>
                    <a:lnTo>
                      <a:pt x="4362" y="0"/>
                    </a:lnTo>
                    <a:lnTo>
                      <a:pt x="4393" y="4"/>
                    </a:lnTo>
                    <a:lnTo>
                      <a:pt x="4406" y="10"/>
                    </a:lnTo>
                    <a:lnTo>
                      <a:pt x="119" y="10"/>
                    </a:lnTo>
                    <a:lnTo>
                      <a:pt x="77" y="18"/>
                    </a:lnTo>
                    <a:lnTo>
                      <a:pt x="42" y="42"/>
                    </a:lnTo>
                    <a:lnTo>
                      <a:pt x="18" y="76"/>
                    </a:lnTo>
                    <a:lnTo>
                      <a:pt x="10" y="118"/>
                    </a:lnTo>
                    <a:lnTo>
                      <a:pt x="10" y="3051"/>
                    </a:lnTo>
                    <a:lnTo>
                      <a:pt x="18" y="3093"/>
                    </a:lnTo>
                    <a:lnTo>
                      <a:pt x="42" y="3128"/>
                    </a:lnTo>
                    <a:lnTo>
                      <a:pt x="77" y="3151"/>
                    </a:lnTo>
                    <a:lnTo>
                      <a:pt x="119" y="3159"/>
                    </a:lnTo>
                    <a:lnTo>
                      <a:pt x="4480" y="3159"/>
                    </a:lnTo>
                    <a:lnTo>
                      <a:pt x="4475" y="3166"/>
                    </a:lnTo>
                    <a:lnTo>
                      <a:pt x="4438" y="3192"/>
                    </a:lnTo>
                    <a:lnTo>
                      <a:pt x="4392" y="3201"/>
                    </a:lnTo>
                    <a:close/>
                    <a:moveTo>
                      <a:pt x="4480" y="3159"/>
                    </a:moveTo>
                    <a:lnTo>
                      <a:pt x="4362" y="3159"/>
                    </a:lnTo>
                    <a:lnTo>
                      <a:pt x="4404" y="3151"/>
                    </a:lnTo>
                    <a:lnTo>
                      <a:pt x="4439" y="3127"/>
                    </a:lnTo>
                    <a:lnTo>
                      <a:pt x="4463" y="3093"/>
                    </a:lnTo>
                    <a:lnTo>
                      <a:pt x="4471" y="3051"/>
                    </a:lnTo>
                    <a:lnTo>
                      <a:pt x="4471" y="118"/>
                    </a:lnTo>
                    <a:lnTo>
                      <a:pt x="4463" y="76"/>
                    </a:lnTo>
                    <a:lnTo>
                      <a:pt x="4439" y="42"/>
                    </a:lnTo>
                    <a:lnTo>
                      <a:pt x="4404" y="18"/>
                    </a:lnTo>
                    <a:lnTo>
                      <a:pt x="4362" y="10"/>
                    </a:lnTo>
                    <a:lnTo>
                      <a:pt x="4406" y="10"/>
                    </a:lnTo>
                    <a:lnTo>
                      <a:pt x="4421" y="16"/>
                    </a:lnTo>
                    <a:lnTo>
                      <a:pt x="4444" y="33"/>
                    </a:lnTo>
                    <a:lnTo>
                      <a:pt x="4463" y="56"/>
                    </a:lnTo>
                    <a:lnTo>
                      <a:pt x="4482" y="75"/>
                    </a:lnTo>
                    <a:lnTo>
                      <a:pt x="4497" y="98"/>
                    </a:lnTo>
                    <a:lnTo>
                      <a:pt x="4507" y="127"/>
                    </a:lnTo>
                    <a:lnTo>
                      <a:pt x="4510" y="161"/>
                    </a:lnTo>
                    <a:lnTo>
                      <a:pt x="4510" y="3083"/>
                    </a:lnTo>
                    <a:lnTo>
                      <a:pt x="4501" y="3129"/>
                    </a:lnTo>
                    <a:lnTo>
                      <a:pt x="4480" y="3159"/>
                    </a:ln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uk-UA" sz="2000" b="1" dirty="0" smtClean="0">
                    <a:solidFill>
                      <a:schemeClr val="accent6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Розвиток </a:t>
                </a:r>
                <a:r>
                  <a:rPr lang="uk-UA" sz="2000" b="1" dirty="0" err="1" smtClean="0">
                    <a:solidFill>
                      <a:schemeClr val="accent6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інвестиці’йних</a:t>
                </a:r>
                <a:r>
                  <a:rPr lang="uk-UA" sz="2000" b="1" dirty="0" smtClean="0">
                    <a:solidFill>
                      <a:schemeClr val="accent6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бізнес-проектів</a:t>
                </a:r>
                <a:r>
                  <a:rPr lang="uk-UA" sz="2000" b="1" dirty="0">
                    <a:solidFill>
                      <a:schemeClr val="accent6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endParaRPr lang="uk-UA" sz="2000" b="1" dirty="0" smtClean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uk-U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Бізнес-проекти</a:t>
                </a:r>
                <a:r>
                  <a:rPr lang="uk-UA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"Спорттовари", "</a:t>
                </a:r>
                <a:r>
                  <a:rPr lang="uk-U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Епік</a:t>
                </a:r>
                <a:r>
                  <a:rPr lang="uk-UA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", "</a:t>
                </a:r>
                <a:r>
                  <a:rPr lang="uk-UA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Канцовари</a:t>
                </a:r>
                <a:r>
                  <a:rPr lang="uk-UA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", "Побутова </a:t>
                </a:r>
                <a:r>
                  <a:rPr lang="uk-U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техніка</a:t>
                </a:r>
                <a:r>
                  <a:rPr lang="uk-UA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", "</a:t>
                </a:r>
                <a:r>
                  <a:rPr lang="uk-U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Дитячі </a:t>
                </a:r>
                <a:r>
                  <a:rPr lang="uk-UA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товари" - магазини у </a:t>
                </a:r>
                <a:r>
                  <a:rPr lang="uk-U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середніх містах </a:t>
                </a:r>
                <a:r>
                  <a:rPr lang="uk-UA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площею до 5 тис</a:t>
                </a:r>
                <a:r>
                  <a:rPr lang="uk-UA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м</m:t>
                        </m:r>
                      </m:e>
                      <m:sup>
                        <m:r>
                          <a:rPr lang="en-US" sz="2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AutoShap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30658" y="1769435"/>
                <a:ext cx="3894485" cy="2287733"/>
              </a:xfrm>
              <a:custGeom>
                <a:avLst/>
                <a:gdLst>
                  <a:gd name="T0" fmla="+- 0 14875 10483"/>
                  <a:gd name="T1" fmla="*/ T0 w 4510"/>
                  <a:gd name="T2" fmla="+- 0 7199 3998"/>
                  <a:gd name="T3" fmla="*/ 7199 h 3201"/>
                  <a:gd name="T4" fmla="+- 0 10646 10483"/>
                  <a:gd name="T5" fmla="*/ T4 w 4510"/>
                  <a:gd name="T6" fmla="+- 0 7199 3998"/>
                  <a:gd name="T7" fmla="*/ 7199 h 3201"/>
                  <a:gd name="T8" fmla="+- 0 10607 10483"/>
                  <a:gd name="T9" fmla="*/ T8 w 4510"/>
                  <a:gd name="T10" fmla="+- 0 7195 3998"/>
                  <a:gd name="T11" fmla="*/ 7195 h 3201"/>
                  <a:gd name="T12" fmla="+- 0 10575 10483"/>
                  <a:gd name="T13" fmla="*/ T12 w 4510"/>
                  <a:gd name="T14" fmla="+- 0 7184 3998"/>
                  <a:gd name="T15" fmla="*/ 7184 h 3201"/>
                  <a:gd name="T16" fmla="+- 0 10549 10483"/>
                  <a:gd name="T17" fmla="*/ T16 w 4510"/>
                  <a:gd name="T18" fmla="+- 0 7166 3998"/>
                  <a:gd name="T19" fmla="*/ 7166 h 3201"/>
                  <a:gd name="T20" fmla="+- 0 10531 10483"/>
                  <a:gd name="T21" fmla="*/ T20 w 4510"/>
                  <a:gd name="T22" fmla="+- 0 7143 3998"/>
                  <a:gd name="T23" fmla="*/ 7143 h 3201"/>
                  <a:gd name="T24" fmla="+- 0 10511 10483"/>
                  <a:gd name="T25" fmla="*/ T24 w 4510"/>
                  <a:gd name="T26" fmla="+- 0 7125 3998"/>
                  <a:gd name="T27" fmla="*/ 7125 h 3201"/>
                  <a:gd name="T28" fmla="+- 0 10496 10483"/>
                  <a:gd name="T29" fmla="*/ T28 w 4510"/>
                  <a:gd name="T30" fmla="+- 0 7102 3998"/>
                  <a:gd name="T31" fmla="*/ 7102 h 3201"/>
                  <a:gd name="T32" fmla="+- 0 10487 10483"/>
                  <a:gd name="T33" fmla="*/ T32 w 4510"/>
                  <a:gd name="T34" fmla="+- 0 7077 3998"/>
                  <a:gd name="T35" fmla="*/ 7077 h 3201"/>
                  <a:gd name="T36" fmla="+- 0 10483 10483"/>
                  <a:gd name="T37" fmla="*/ T36 w 4510"/>
                  <a:gd name="T38" fmla="+- 0 7049 3998"/>
                  <a:gd name="T39" fmla="*/ 7049 h 3201"/>
                  <a:gd name="T40" fmla="+- 0 10483 10483"/>
                  <a:gd name="T41" fmla="*/ T40 w 4510"/>
                  <a:gd name="T42" fmla="+- 0 4116 3998"/>
                  <a:gd name="T43" fmla="*/ 4116 h 3201"/>
                  <a:gd name="T44" fmla="+- 0 10493 10483"/>
                  <a:gd name="T45" fmla="*/ T44 w 4510"/>
                  <a:gd name="T46" fmla="+- 0 4071 3998"/>
                  <a:gd name="T47" fmla="*/ 4071 h 3201"/>
                  <a:gd name="T48" fmla="+- 0 10518 10483"/>
                  <a:gd name="T49" fmla="*/ T48 w 4510"/>
                  <a:gd name="T50" fmla="+- 0 4033 3998"/>
                  <a:gd name="T51" fmla="*/ 4033 h 3201"/>
                  <a:gd name="T52" fmla="+- 0 10556 10483"/>
                  <a:gd name="T53" fmla="*/ T52 w 4510"/>
                  <a:gd name="T54" fmla="+- 0 4008 3998"/>
                  <a:gd name="T55" fmla="*/ 4008 h 3201"/>
                  <a:gd name="T56" fmla="+- 0 10602 10483"/>
                  <a:gd name="T57" fmla="*/ T56 w 4510"/>
                  <a:gd name="T58" fmla="+- 0 3998 3998"/>
                  <a:gd name="T59" fmla="*/ 3998 h 3201"/>
                  <a:gd name="T60" fmla="+- 0 14845 10483"/>
                  <a:gd name="T61" fmla="*/ T60 w 4510"/>
                  <a:gd name="T62" fmla="+- 0 3998 3998"/>
                  <a:gd name="T63" fmla="*/ 3998 h 3201"/>
                  <a:gd name="T64" fmla="+- 0 14876 10483"/>
                  <a:gd name="T65" fmla="*/ T64 w 4510"/>
                  <a:gd name="T66" fmla="+- 0 4002 3998"/>
                  <a:gd name="T67" fmla="*/ 4002 h 3201"/>
                  <a:gd name="T68" fmla="+- 0 14889 10483"/>
                  <a:gd name="T69" fmla="*/ T68 w 4510"/>
                  <a:gd name="T70" fmla="+- 0 4008 3998"/>
                  <a:gd name="T71" fmla="*/ 4008 h 3201"/>
                  <a:gd name="T72" fmla="+- 0 10602 10483"/>
                  <a:gd name="T73" fmla="*/ T72 w 4510"/>
                  <a:gd name="T74" fmla="+- 0 4008 3998"/>
                  <a:gd name="T75" fmla="*/ 4008 h 3201"/>
                  <a:gd name="T76" fmla="+- 0 10560 10483"/>
                  <a:gd name="T77" fmla="*/ T76 w 4510"/>
                  <a:gd name="T78" fmla="+- 0 4016 3998"/>
                  <a:gd name="T79" fmla="*/ 4016 h 3201"/>
                  <a:gd name="T80" fmla="+- 0 10525 10483"/>
                  <a:gd name="T81" fmla="*/ T80 w 4510"/>
                  <a:gd name="T82" fmla="+- 0 4040 3998"/>
                  <a:gd name="T83" fmla="*/ 4040 h 3201"/>
                  <a:gd name="T84" fmla="+- 0 10501 10483"/>
                  <a:gd name="T85" fmla="*/ T84 w 4510"/>
                  <a:gd name="T86" fmla="+- 0 4074 3998"/>
                  <a:gd name="T87" fmla="*/ 4074 h 3201"/>
                  <a:gd name="T88" fmla="+- 0 10493 10483"/>
                  <a:gd name="T89" fmla="*/ T88 w 4510"/>
                  <a:gd name="T90" fmla="+- 0 4116 3998"/>
                  <a:gd name="T91" fmla="*/ 4116 h 3201"/>
                  <a:gd name="T92" fmla="+- 0 10493 10483"/>
                  <a:gd name="T93" fmla="*/ T92 w 4510"/>
                  <a:gd name="T94" fmla="+- 0 7049 3998"/>
                  <a:gd name="T95" fmla="*/ 7049 h 3201"/>
                  <a:gd name="T96" fmla="+- 0 10501 10483"/>
                  <a:gd name="T97" fmla="*/ T96 w 4510"/>
                  <a:gd name="T98" fmla="+- 0 7091 3998"/>
                  <a:gd name="T99" fmla="*/ 7091 h 3201"/>
                  <a:gd name="T100" fmla="+- 0 10525 10483"/>
                  <a:gd name="T101" fmla="*/ T100 w 4510"/>
                  <a:gd name="T102" fmla="+- 0 7126 3998"/>
                  <a:gd name="T103" fmla="*/ 7126 h 3201"/>
                  <a:gd name="T104" fmla="+- 0 10560 10483"/>
                  <a:gd name="T105" fmla="*/ T104 w 4510"/>
                  <a:gd name="T106" fmla="+- 0 7149 3998"/>
                  <a:gd name="T107" fmla="*/ 7149 h 3201"/>
                  <a:gd name="T108" fmla="+- 0 10602 10483"/>
                  <a:gd name="T109" fmla="*/ T108 w 4510"/>
                  <a:gd name="T110" fmla="+- 0 7157 3998"/>
                  <a:gd name="T111" fmla="*/ 7157 h 3201"/>
                  <a:gd name="T112" fmla="+- 0 14963 10483"/>
                  <a:gd name="T113" fmla="*/ T112 w 4510"/>
                  <a:gd name="T114" fmla="+- 0 7157 3998"/>
                  <a:gd name="T115" fmla="*/ 7157 h 3201"/>
                  <a:gd name="T116" fmla="+- 0 14958 10483"/>
                  <a:gd name="T117" fmla="*/ T116 w 4510"/>
                  <a:gd name="T118" fmla="+- 0 7164 3998"/>
                  <a:gd name="T119" fmla="*/ 7164 h 3201"/>
                  <a:gd name="T120" fmla="+- 0 14921 10483"/>
                  <a:gd name="T121" fmla="*/ T120 w 4510"/>
                  <a:gd name="T122" fmla="+- 0 7190 3998"/>
                  <a:gd name="T123" fmla="*/ 7190 h 3201"/>
                  <a:gd name="T124" fmla="+- 0 14875 10483"/>
                  <a:gd name="T125" fmla="*/ T124 w 4510"/>
                  <a:gd name="T126" fmla="+- 0 7199 3998"/>
                  <a:gd name="T127" fmla="*/ 7199 h 3201"/>
                  <a:gd name="T128" fmla="+- 0 14963 10483"/>
                  <a:gd name="T129" fmla="*/ T128 w 4510"/>
                  <a:gd name="T130" fmla="+- 0 7157 3998"/>
                  <a:gd name="T131" fmla="*/ 7157 h 3201"/>
                  <a:gd name="T132" fmla="+- 0 14845 10483"/>
                  <a:gd name="T133" fmla="*/ T132 w 4510"/>
                  <a:gd name="T134" fmla="+- 0 7157 3998"/>
                  <a:gd name="T135" fmla="*/ 7157 h 3201"/>
                  <a:gd name="T136" fmla="+- 0 14887 10483"/>
                  <a:gd name="T137" fmla="*/ T136 w 4510"/>
                  <a:gd name="T138" fmla="+- 0 7149 3998"/>
                  <a:gd name="T139" fmla="*/ 7149 h 3201"/>
                  <a:gd name="T140" fmla="+- 0 14922 10483"/>
                  <a:gd name="T141" fmla="*/ T140 w 4510"/>
                  <a:gd name="T142" fmla="+- 0 7125 3998"/>
                  <a:gd name="T143" fmla="*/ 7125 h 3201"/>
                  <a:gd name="T144" fmla="+- 0 14946 10483"/>
                  <a:gd name="T145" fmla="*/ T144 w 4510"/>
                  <a:gd name="T146" fmla="+- 0 7091 3998"/>
                  <a:gd name="T147" fmla="*/ 7091 h 3201"/>
                  <a:gd name="T148" fmla="+- 0 14954 10483"/>
                  <a:gd name="T149" fmla="*/ T148 w 4510"/>
                  <a:gd name="T150" fmla="+- 0 7049 3998"/>
                  <a:gd name="T151" fmla="*/ 7049 h 3201"/>
                  <a:gd name="T152" fmla="+- 0 14954 10483"/>
                  <a:gd name="T153" fmla="*/ T152 w 4510"/>
                  <a:gd name="T154" fmla="+- 0 4116 3998"/>
                  <a:gd name="T155" fmla="*/ 4116 h 3201"/>
                  <a:gd name="T156" fmla="+- 0 14946 10483"/>
                  <a:gd name="T157" fmla="*/ T156 w 4510"/>
                  <a:gd name="T158" fmla="+- 0 4074 3998"/>
                  <a:gd name="T159" fmla="*/ 4074 h 3201"/>
                  <a:gd name="T160" fmla="+- 0 14922 10483"/>
                  <a:gd name="T161" fmla="*/ T160 w 4510"/>
                  <a:gd name="T162" fmla="+- 0 4040 3998"/>
                  <a:gd name="T163" fmla="*/ 4040 h 3201"/>
                  <a:gd name="T164" fmla="+- 0 14887 10483"/>
                  <a:gd name="T165" fmla="*/ T164 w 4510"/>
                  <a:gd name="T166" fmla="+- 0 4016 3998"/>
                  <a:gd name="T167" fmla="*/ 4016 h 3201"/>
                  <a:gd name="T168" fmla="+- 0 14845 10483"/>
                  <a:gd name="T169" fmla="*/ T168 w 4510"/>
                  <a:gd name="T170" fmla="+- 0 4008 3998"/>
                  <a:gd name="T171" fmla="*/ 4008 h 3201"/>
                  <a:gd name="T172" fmla="+- 0 14889 10483"/>
                  <a:gd name="T173" fmla="*/ T172 w 4510"/>
                  <a:gd name="T174" fmla="+- 0 4008 3998"/>
                  <a:gd name="T175" fmla="*/ 4008 h 3201"/>
                  <a:gd name="T176" fmla="+- 0 14904 10483"/>
                  <a:gd name="T177" fmla="*/ T176 w 4510"/>
                  <a:gd name="T178" fmla="+- 0 4014 3998"/>
                  <a:gd name="T179" fmla="*/ 4014 h 3201"/>
                  <a:gd name="T180" fmla="+- 0 14927 10483"/>
                  <a:gd name="T181" fmla="*/ T180 w 4510"/>
                  <a:gd name="T182" fmla="+- 0 4031 3998"/>
                  <a:gd name="T183" fmla="*/ 4031 h 3201"/>
                  <a:gd name="T184" fmla="+- 0 14946 10483"/>
                  <a:gd name="T185" fmla="*/ T184 w 4510"/>
                  <a:gd name="T186" fmla="+- 0 4054 3998"/>
                  <a:gd name="T187" fmla="*/ 4054 h 3201"/>
                  <a:gd name="T188" fmla="+- 0 14965 10483"/>
                  <a:gd name="T189" fmla="*/ T188 w 4510"/>
                  <a:gd name="T190" fmla="+- 0 4073 3998"/>
                  <a:gd name="T191" fmla="*/ 4073 h 3201"/>
                  <a:gd name="T192" fmla="+- 0 14980 10483"/>
                  <a:gd name="T193" fmla="*/ T192 w 4510"/>
                  <a:gd name="T194" fmla="+- 0 4096 3998"/>
                  <a:gd name="T195" fmla="*/ 4096 h 3201"/>
                  <a:gd name="T196" fmla="+- 0 14990 10483"/>
                  <a:gd name="T197" fmla="*/ T196 w 4510"/>
                  <a:gd name="T198" fmla="+- 0 4125 3998"/>
                  <a:gd name="T199" fmla="*/ 4125 h 3201"/>
                  <a:gd name="T200" fmla="+- 0 14993 10483"/>
                  <a:gd name="T201" fmla="*/ T200 w 4510"/>
                  <a:gd name="T202" fmla="+- 0 4159 3998"/>
                  <a:gd name="T203" fmla="*/ 4159 h 3201"/>
                  <a:gd name="T204" fmla="+- 0 14993 10483"/>
                  <a:gd name="T205" fmla="*/ T204 w 4510"/>
                  <a:gd name="T206" fmla="+- 0 7081 3998"/>
                  <a:gd name="T207" fmla="*/ 7081 h 3201"/>
                  <a:gd name="T208" fmla="+- 0 14984 10483"/>
                  <a:gd name="T209" fmla="*/ T208 w 4510"/>
                  <a:gd name="T210" fmla="+- 0 7127 3998"/>
                  <a:gd name="T211" fmla="*/ 7127 h 3201"/>
                  <a:gd name="T212" fmla="+- 0 14963 10483"/>
                  <a:gd name="T213" fmla="*/ T212 w 4510"/>
                  <a:gd name="T214" fmla="+- 0 7157 3998"/>
                  <a:gd name="T215" fmla="*/ 7157 h 3201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  <a:cxn ang="0">
                    <a:pos x="T205" y="T207"/>
                  </a:cxn>
                  <a:cxn ang="0">
                    <a:pos x="T209" y="T211"/>
                  </a:cxn>
                  <a:cxn ang="0">
                    <a:pos x="T213" y="T215"/>
                  </a:cxn>
                </a:cxnLst>
                <a:rect l="0" t="0" r="r" b="b"/>
                <a:pathLst>
                  <a:path w="4510" h="3201">
                    <a:moveTo>
                      <a:pt x="4392" y="3201"/>
                    </a:moveTo>
                    <a:lnTo>
                      <a:pt x="163" y="3201"/>
                    </a:lnTo>
                    <a:lnTo>
                      <a:pt x="124" y="3197"/>
                    </a:lnTo>
                    <a:lnTo>
                      <a:pt x="92" y="3186"/>
                    </a:lnTo>
                    <a:lnTo>
                      <a:pt x="66" y="3168"/>
                    </a:lnTo>
                    <a:lnTo>
                      <a:pt x="48" y="3145"/>
                    </a:lnTo>
                    <a:lnTo>
                      <a:pt x="28" y="3127"/>
                    </a:lnTo>
                    <a:lnTo>
                      <a:pt x="13" y="3104"/>
                    </a:lnTo>
                    <a:lnTo>
                      <a:pt x="4" y="3079"/>
                    </a:lnTo>
                    <a:lnTo>
                      <a:pt x="0" y="3051"/>
                    </a:lnTo>
                    <a:lnTo>
                      <a:pt x="0" y="118"/>
                    </a:lnTo>
                    <a:lnTo>
                      <a:pt x="10" y="73"/>
                    </a:lnTo>
                    <a:lnTo>
                      <a:pt x="35" y="35"/>
                    </a:lnTo>
                    <a:lnTo>
                      <a:pt x="73" y="10"/>
                    </a:lnTo>
                    <a:lnTo>
                      <a:pt x="119" y="0"/>
                    </a:lnTo>
                    <a:lnTo>
                      <a:pt x="4362" y="0"/>
                    </a:lnTo>
                    <a:lnTo>
                      <a:pt x="4393" y="4"/>
                    </a:lnTo>
                    <a:lnTo>
                      <a:pt x="4406" y="10"/>
                    </a:lnTo>
                    <a:lnTo>
                      <a:pt x="119" y="10"/>
                    </a:lnTo>
                    <a:lnTo>
                      <a:pt x="77" y="18"/>
                    </a:lnTo>
                    <a:lnTo>
                      <a:pt x="42" y="42"/>
                    </a:lnTo>
                    <a:lnTo>
                      <a:pt x="18" y="76"/>
                    </a:lnTo>
                    <a:lnTo>
                      <a:pt x="10" y="118"/>
                    </a:lnTo>
                    <a:lnTo>
                      <a:pt x="10" y="3051"/>
                    </a:lnTo>
                    <a:lnTo>
                      <a:pt x="18" y="3093"/>
                    </a:lnTo>
                    <a:lnTo>
                      <a:pt x="42" y="3128"/>
                    </a:lnTo>
                    <a:lnTo>
                      <a:pt x="77" y="3151"/>
                    </a:lnTo>
                    <a:lnTo>
                      <a:pt x="119" y="3159"/>
                    </a:lnTo>
                    <a:lnTo>
                      <a:pt x="4480" y="3159"/>
                    </a:lnTo>
                    <a:lnTo>
                      <a:pt x="4475" y="3166"/>
                    </a:lnTo>
                    <a:lnTo>
                      <a:pt x="4438" y="3192"/>
                    </a:lnTo>
                    <a:lnTo>
                      <a:pt x="4392" y="3201"/>
                    </a:lnTo>
                    <a:close/>
                    <a:moveTo>
                      <a:pt x="4480" y="3159"/>
                    </a:moveTo>
                    <a:lnTo>
                      <a:pt x="4362" y="3159"/>
                    </a:lnTo>
                    <a:lnTo>
                      <a:pt x="4404" y="3151"/>
                    </a:lnTo>
                    <a:lnTo>
                      <a:pt x="4439" y="3127"/>
                    </a:lnTo>
                    <a:lnTo>
                      <a:pt x="4463" y="3093"/>
                    </a:lnTo>
                    <a:lnTo>
                      <a:pt x="4471" y="3051"/>
                    </a:lnTo>
                    <a:lnTo>
                      <a:pt x="4471" y="118"/>
                    </a:lnTo>
                    <a:lnTo>
                      <a:pt x="4463" y="76"/>
                    </a:lnTo>
                    <a:lnTo>
                      <a:pt x="4439" y="42"/>
                    </a:lnTo>
                    <a:lnTo>
                      <a:pt x="4404" y="18"/>
                    </a:lnTo>
                    <a:lnTo>
                      <a:pt x="4362" y="10"/>
                    </a:lnTo>
                    <a:lnTo>
                      <a:pt x="4406" y="10"/>
                    </a:lnTo>
                    <a:lnTo>
                      <a:pt x="4421" y="16"/>
                    </a:lnTo>
                    <a:lnTo>
                      <a:pt x="4444" y="33"/>
                    </a:lnTo>
                    <a:lnTo>
                      <a:pt x="4463" y="56"/>
                    </a:lnTo>
                    <a:lnTo>
                      <a:pt x="4482" y="75"/>
                    </a:lnTo>
                    <a:lnTo>
                      <a:pt x="4497" y="98"/>
                    </a:lnTo>
                    <a:lnTo>
                      <a:pt x="4507" y="127"/>
                    </a:lnTo>
                    <a:lnTo>
                      <a:pt x="4510" y="161"/>
                    </a:lnTo>
                    <a:lnTo>
                      <a:pt x="4510" y="3083"/>
                    </a:lnTo>
                    <a:lnTo>
                      <a:pt x="4501" y="3129"/>
                    </a:lnTo>
                    <a:lnTo>
                      <a:pt x="4480" y="3159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1252" t="-1330" r="-939" b="-186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AutoShape 10"/>
          <p:cNvSpPr>
            <a:spLocks/>
          </p:cNvSpPr>
          <p:nvPr/>
        </p:nvSpPr>
        <p:spPr bwMode="auto">
          <a:xfrm>
            <a:off x="2278371" y="2524327"/>
            <a:ext cx="3889843" cy="1750979"/>
          </a:xfrm>
          <a:custGeom>
            <a:avLst/>
            <a:gdLst>
              <a:gd name="T0" fmla="+- 0 9187 4796"/>
              <a:gd name="T1" fmla="*/ T0 w 4510"/>
              <a:gd name="T2" fmla="+- 0 8050 4849"/>
              <a:gd name="T3" fmla="*/ 8050 h 3201"/>
              <a:gd name="T4" fmla="+- 0 4959 4796"/>
              <a:gd name="T5" fmla="*/ T4 w 4510"/>
              <a:gd name="T6" fmla="+- 0 8050 4849"/>
              <a:gd name="T7" fmla="*/ 8050 h 3201"/>
              <a:gd name="T8" fmla="+- 0 4919 4796"/>
              <a:gd name="T9" fmla="*/ T8 w 4510"/>
              <a:gd name="T10" fmla="+- 0 8046 4849"/>
              <a:gd name="T11" fmla="*/ 8046 h 3201"/>
              <a:gd name="T12" fmla="+- 0 4887 4796"/>
              <a:gd name="T13" fmla="*/ T12 w 4510"/>
              <a:gd name="T14" fmla="+- 0 8035 4849"/>
              <a:gd name="T15" fmla="*/ 8035 h 3201"/>
              <a:gd name="T16" fmla="+- 0 4862 4796"/>
              <a:gd name="T17" fmla="*/ T16 w 4510"/>
              <a:gd name="T18" fmla="+- 0 8017 4849"/>
              <a:gd name="T19" fmla="*/ 8017 h 3201"/>
              <a:gd name="T20" fmla="+- 0 4843 4796"/>
              <a:gd name="T21" fmla="*/ T20 w 4510"/>
              <a:gd name="T22" fmla="+- 0 7994 4849"/>
              <a:gd name="T23" fmla="*/ 7994 h 3201"/>
              <a:gd name="T24" fmla="+- 0 4824 4796"/>
              <a:gd name="T25" fmla="*/ T24 w 4510"/>
              <a:gd name="T26" fmla="+- 0 7976 4849"/>
              <a:gd name="T27" fmla="*/ 7976 h 3201"/>
              <a:gd name="T28" fmla="+- 0 4809 4796"/>
              <a:gd name="T29" fmla="*/ T28 w 4510"/>
              <a:gd name="T30" fmla="+- 0 7953 4849"/>
              <a:gd name="T31" fmla="*/ 7953 h 3201"/>
              <a:gd name="T32" fmla="+- 0 4799 4796"/>
              <a:gd name="T33" fmla="*/ T32 w 4510"/>
              <a:gd name="T34" fmla="+- 0 7928 4849"/>
              <a:gd name="T35" fmla="*/ 7928 h 3201"/>
              <a:gd name="T36" fmla="+- 0 4796 4796"/>
              <a:gd name="T37" fmla="*/ T36 w 4510"/>
              <a:gd name="T38" fmla="+- 0 7900 4849"/>
              <a:gd name="T39" fmla="*/ 7900 h 3201"/>
              <a:gd name="T40" fmla="+- 0 4796 4796"/>
              <a:gd name="T41" fmla="*/ T40 w 4510"/>
              <a:gd name="T42" fmla="+- 0 4967 4849"/>
              <a:gd name="T43" fmla="*/ 4967 h 3201"/>
              <a:gd name="T44" fmla="+- 0 4805 4796"/>
              <a:gd name="T45" fmla="*/ T44 w 4510"/>
              <a:gd name="T46" fmla="+- 0 4922 4849"/>
              <a:gd name="T47" fmla="*/ 4922 h 3201"/>
              <a:gd name="T48" fmla="+- 0 4831 4796"/>
              <a:gd name="T49" fmla="*/ T48 w 4510"/>
              <a:gd name="T50" fmla="+- 0 4884 4849"/>
              <a:gd name="T51" fmla="*/ 4884 h 3201"/>
              <a:gd name="T52" fmla="+- 0 4868 4796"/>
              <a:gd name="T53" fmla="*/ T52 w 4510"/>
              <a:gd name="T54" fmla="+- 0 4859 4849"/>
              <a:gd name="T55" fmla="*/ 4859 h 3201"/>
              <a:gd name="T56" fmla="+- 0 4914 4796"/>
              <a:gd name="T57" fmla="*/ T56 w 4510"/>
              <a:gd name="T58" fmla="+- 0 4849 4849"/>
              <a:gd name="T59" fmla="*/ 4849 h 3201"/>
              <a:gd name="T60" fmla="+- 0 9158 4796"/>
              <a:gd name="T61" fmla="*/ T60 w 4510"/>
              <a:gd name="T62" fmla="+- 0 4849 4849"/>
              <a:gd name="T63" fmla="*/ 4849 h 3201"/>
              <a:gd name="T64" fmla="+- 0 9189 4796"/>
              <a:gd name="T65" fmla="*/ T64 w 4510"/>
              <a:gd name="T66" fmla="+- 0 4853 4849"/>
              <a:gd name="T67" fmla="*/ 4853 h 3201"/>
              <a:gd name="T68" fmla="+- 0 9202 4796"/>
              <a:gd name="T69" fmla="*/ T68 w 4510"/>
              <a:gd name="T70" fmla="+- 0 4859 4849"/>
              <a:gd name="T71" fmla="*/ 4859 h 3201"/>
              <a:gd name="T72" fmla="+- 0 4914 4796"/>
              <a:gd name="T73" fmla="*/ T72 w 4510"/>
              <a:gd name="T74" fmla="+- 0 4859 4849"/>
              <a:gd name="T75" fmla="*/ 4859 h 3201"/>
              <a:gd name="T76" fmla="+- 0 4872 4796"/>
              <a:gd name="T77" fmla="*/ T76 w 4510"/>
              <a:gd name="T78" fmla="+- 0 4867 4849"/>
              <a:gd name="T79" fmla="*/ 4867 h 3201"/>
              <a:gd name="T80" fmla="+- 0 4838 4796"/>
              <a:gd name="T81" fmla="*/ T80 w 4510"/>
              <a:gd name="T82" fmla="+- 0 4891 4849"/>
              <a:gd name="T83" fmla="*/ 4891 h 3201"/>
              <a:gd name="T84" fmla="+- 0 4814 4796"/>
              <a:gd name="T85" fmla="*/ T84 w 4510"/>
              <a:gd name="T86" fmla="+- 0 4925 4849"/>
              <a:gd name="T87" fmla="*/ 4925 h 3201"/>
              <a:gd name="T88" fmla="+- 0 4805 4796"/>
              <a:gd name="T89" fmla="*/ T88 w 4510"/>
              <a:gd name="T90" fmla="+- 0 4967 4849"/>
              <a:gd name="T91" fmla="*/ 4967 h 3201"/>
              <a:gd name="T92" fmla="+- 0 4805 4796"/>
              <a:gd name="T93" fmla="*/ T92 w 4510"/>
              <a:gd name="T94" fmla="+- 0 7900 4849"/>
              <a:gd name="T95" fmla="*/ 7900 h 3201"/>
              <a:gd name="T96" fmla="+- 0 4814 4796"/>
              <a:gd name="T97" fmla="*/ T96 w 4510"/>
              <a:gd name="T98" fmla="+- 0 7942 4849"/>
              <a:gd name="T99" fmla="*/ 7942 h 3201"/>
              <a:gd name="T100" fmla="+- 0 4838 4796"/>
              <a:gd name="T101" fmla="*/ T100 w 4510"/>
              <a:gd name="T102" fmla="+- 0 7977 4849"/>
              <a:gd name="T103" fmla="*/ 7977 h 3201"/>
              <a:gd name="T104" fmla="+- 0 4872 4796"/>
              <a:gd name="T105" fmla="*/ T104 w 4510"/>
              <a:gd name="T106" fmla="+- 0 8000 4849"/>
              <a:gd name="T107" fmla="*/ 8000 h 3201"/>
              <a:gd name="T108" fmla="+- 0 4914 4796"/>
              <a:gd name="T109" fmla="*/ T108 w 4510"/>
              <a:gd name="T110" fmla="+- 0 8008 4849"/>
              <a:gd name="T111" fmla="*/ 8008 h 3201"/>
              <a:gd name="T112" fmla="+- 0 9276 4796"/>
              <a:gd name="T113" fmla="*/ T112 w 4510"/>
              <a:gd name="T114" fmla="+- 0 8008 4849"/>
              <a:gd name="T115" fmla="*/ 8008 h 3201"/>
              <a:gd name="T116" fmla="+- 0 9271 4796"/>
              <a:gd name="T117" fmla="*/ T116 w 4510"/>
              <a:gd name="T118" fmla="+- 0 8015 4849"/>
              <a:gd name="T119" fmla="*/ 8015 h 3201"/>
              <a:gd name="T120" fmla="+- 0 9233 4796"/>
              <a:gd name="T121" fmla="*/ T120 w 4510"/>
              <a:gd name="T122" fmla="+- 0 8041 4849"/>
              <a:gd name="T123" fmla="*/ 8041 h 3201"/>
              <a:gd name="T124" fmla="+- 0 9187 4796"/>
              <a:gd name="T125" fmla="*/ T124 w 4510"/>
              <a:gd name="T126" fmla="+- 0 8050 4849"/>
              <a:gd name="T127" fmla="*/ 8050 h 3201"/>
              <a:gd name="T128" fmla="+- 0 9276 4796"/>
              <a:gd name="T129" fmla="*/ T128 w 4510"/>
              <a:gd name="T130" fmla="+- 0 8008 4849"/>
              <a:gd name="T131" fmla="*/ 8008 h 3201"/>
              <a:gd name="T132" fmla="+- 0 9158 4796"/>
              <a:gd name="T133" fmla="*/ T132 w 4510"/>
              <a:gd name="T134" fmla="+- 0 8008 4849"/>
              <a:gd name="T135" fmla="*/ 8008 h 3201"/>
              <a:gd name="T136" fmla="+- 0 9200 4796"/>
              <a:gd name="T137" fmla="*/ T136 w 4510"/>
              <a:gd name="T138" fmla="+- 0 8000 4849"/>
              <a:gd name="T139" fmla="*/ 8000 h 3201"/>
              <a:gd name="T140" fmla="+- 0 9235 4796"/>
              <a:gd name="T141" fmla="*/ T140 w 4510"/>
              <a:gd name="T142" fmla="+- 0 7976 4849"/>
              <a:gd name="T143" fmla="*/ 7976 h 3201"/>
              <a:gd name="T144" fmla="+- 0 9258 4796"/>
              <a:gd name="T145" fmla="*/ T144 w 4510"/>
              <a:gd name="T146" fmla="+- 0 7942 4849"/>
              <a:gd name="T147" fmla="*/ 7942 h 3201"/>
              <a:gd name="T148" fmla="+- 0 9267 4796"/>
              <a:gd name="T149" fmla="*/ T148 w 4510"/>
              <a:gd name="T150" fmla="+- 0 7900 4849"/>
              <a:gd name="T151" fmla="*/ 7900 h 3201"/>
              <a:gd name="T152" fmla="+- 0 9267 4796"/>
              <a:gd name="T153" fmla="*/ T152 w 4510"/>
              <a:gd name="T154" fmla="+- 0 4967 4849"/>
              <a:gd name="T155" fmla="*/ 4967 h 3201"/>
              <a:gd name="T156" fmla="+- 0 9258 4796"/>
              <a:gd name="T157" fmla="*/ T156 w 4510"/>
              <a:gd name="T158" fmla="+- 0 4925 4849"/>
              <a:gd name="T159" fmla="*/ 4925 h 3201"/>
              <a:gd name="T160" fmla="+- 0 9235 4796"/>
              <a:gd name="T161" fmla="*/ T160 w 4510"/>
              <a:gd name="T162" fmla="+- 0 4891 4849"/>
              <a:gd name="T163" fmla="*/ 4891 h 3201"/>
              <a:gd name="T164" fmla="+- 0 9200 4796"/>
              <a:gd name="T165" fmla="*/ T164 w 4510"/>
              <a:gd name="T166" fmla="+- 0 4867 4849"/>
              <a:gd name="T167" fmla="*/ 4867 h 3201"/>
              <a:gd name="T168" fmla="+- 0 9158 4796"/>
              <a:gd name="T169" fmla="*/ T168 w 4510"/>
              <a:gd name="T170" fmla="+- 0 4859 4849"/>
              <a:gd name="T171" fmla="*/ 4859 h 3201"/>
              <a:gd name="T172" fmla="+- 0 9202 4796"/>
              <a:gd name="T173" fmla="*/ T172 w 4510"/>
              <a:gd name="T174" fmla="+- 0 4859 4849"/>
              <a:gd name="T175" fmla="*/ 4859 h 3201"/>
              <a:gd name="T176" fmla="+- 0 9216 4796"/>
              <a:gd name="T177" fmla="*/ T176 w 4510"/>
              <a:gd name="T178" fmla="+- 0 4865 4849"/>
              <a:gd name="T179" fmla="*/ 4865 h 3201"/>
              <a:gd name="T180" fmla="+- 0 9240 4796"/>
              <a:gd name="T181" fmla="*/ T180 w 4510"/>
              <a:gd name="T182" fmla="+- 0 4882 4849"/>
              <a:gd name="T183" fmla="*/ 4882 h 3201"/>
              <a:gd name="T184" fmla="+- 0 9258 4796"/>
              <a:gd name="T185" fmla="*/ T184 w 4510"/>
              <a:gd name="T186" fmla="+- 0 4905 4849"/>
              <a:gd name="T187" fmla="*/ 4905 h 3201"/>
              <a:gd name="T188" fmla="+- 0 9278 4796"/>
              <a:gd name="T189" fmla="*/ T188 w 4510"/>
              <a:gd name="T190" fmla="+- 0 4924 4849"/>
              <a:gd name="T191" fmla="*/ 4924 h 3201"/>
              <a:gd name="T192" fmla="+- 0 9293 4796"/>
              <a:gd name="T193" fmla="*/ T192 w 4510"/>
              <a:gd name="T194" fmla="+- 0 4947 4849"/>
              <a:gd name="T195" fmla="*/ 4947 h 3201"/>
              <a:gd name="T196" fmla="+- 0 9302 4796"/>
              <a:gd name="T197" fmla="*/ T196 w 4510"/>
              <a:gd name="T198" fmla="+- 0 4976 4849"/>
              <a:gd name="T199" fmla="*/ 4976 h 3201"/>
              <a:gd name="T200" fmla="+- 0 9306 4796"/>
              <a:gd name="T201" fmla="*/ T200 w 4510"/>
              <a:gd name="T202" fmla="+- 0 5010 4849"/>
              <a:gd name="T203" fmla="*/ 5010 h 3201"/>
              <a:gd name="T204" fmla="+- 0 9306 4796"/>
              <a:gd name="T205" fmla="*/ T204 w 4510"/>
              <a:gd name="T206" fmla="+- 0 7932 4849"/>
              <a:gd name="T207" fmla="*/ 7932 h 3201"/>
              <a:gd name="T208" fmla="+- 0 9296 4796"/>
              <a:gd name="T209" fmla="*/ T208 w 4510"/>
              <a:gd name="T210" fmla="+- 0 7978 4849"/>
              <a:gd name="T211" fmla="*/ 7978 h 3201"/>
              <a:gd name="T212" fmla="+- 0 9276 4796"/>
              <a:gd name="T213" fmla="*/ T212 w 4510"/>
              <a:gd name="T214" fmla="+- 0 8008 4849"/>
              <a:gd name="T215" fmla="*/ 8008 h 3201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  <a:cxn ang="0">
                <a:pos x="T185" y="T187"/>
              </a:cxn>
              <a:cxn ang="0">
                <a:pos x="T189" y="T191"/>
              </a:cxn>
              <a:cxn ang="0">
                <a:pos x="T193" y="T195"/>
              </a:cxn>
              <a:cxn ang="0">
                <a:pos x="T197" y="T199"/>
              </a:cxn>
              <a:cxn ang="0">
                <a:pos x="T201" y="T203"/>
              </a:cxn>
              <a:cxn ang="0">
                <a:pos x="T205" y="T207"/>
              </a:cxn>
              <a:cxn ang="0">
                <a:pos x="T209" y="T211"/>
              </a:cxn>
              <a:cxn ang="0">
                <a:pos x="T213" y="T215"/>
              </a:cxn>
            </a:cxnLst>
            <a:rect l="0" t="0" r="r" b="b"/>
            <a:pathLst>
              <a:path w="4510" h="3201">
                <a:moveTo>
                  <a:pt x="4391" y="3201"/>
                </a:moveTo>
                <a:lnTo>
                  <a:pt x="163" y="3201"/>
                </a:lnTo>
                <a:lnTo>
                  <a:pt x="123" y="3197"/>
                </a:lnTo>
                <a:lnTo>
                  <a:pt x="91" y="3186"/>
                </a:lnTo>
                <a:lnTo>
                  <a:pt x="66" y="3168"/>
                </a:lnTo>
                <a:lnTo>
                  <a:pt x="47" y="3145"/>
                </a:lnTo>
                <a:lnTo>
                  <a:pt x="28" y="3127"/>
                </a:lnTo>
                <a:lnTo>
                  <a:pt x="13" y="3104"/>
                </a:lnTo>
                <a:lnTo>
                  <a:pt x="3" y="3079"/>
                </a:lnTo>
                <a:lnTo>
                  <a:pt x="0" y="3051"/>
                </a:lnTo>
                <a:lnTo>
                  <a:pt x="0" y="118"/>
                </a:lnTo>
                <a:lnTo>
                  <a:pt x="9" y="73"/>
                </a:lnTo>
                <a:lnTo>
                  <a:pt x="35" y="35"/>
                </a:lnTo>
                <a:lnTo>
                  <a:pt x="72" y="10"/>
                </a:lnTo>
                <a:lnTo>
                  <a:pt x="118" y="0"/>
                </a:lnTo>
                <a:lnTo>
                  <a:pt x="4362" y="0"/>
                </a:lnTo>
                <a:lnTo>
                  <a:pt x="4393" y="4"/>
                </a:lnTo>
                <a:lnTo>
                  <a:pt x="4406" y="10"/>
                </a:lnTo>
                <a:lnTo>
                  <a:pt x="118" y="10"/>
                </a:lnTo>
                <a:lnTo>
                  <a:pt x="76" y="18"/>
                </a:lnTo>
                <a:lnTo>
                  <a:pt x="42" y="42"/>
                </a:lnTo>
                <a:lnTo>
                  <a:pt x="18" y="76"/>
                </a:lnTo>
                <a:lnTo>
                  <a:pt x="9" y="118"/>
                </a:lnTo>
                <a:lnTo>
                  <a:pt x="9" y="3051"/>
                </a:lnTo>
                <a:lnTo>
                  <a:pt x="18" y="3093"/>
                </a:lnTo>
                <a:lnTo>
                  <a:pt x="42" y="3128"/>
                </a:lnTo>
                <a:lnTo>
                  <a:pt x="76" y="3151"/>
                </a:lnTo>
                <a:lnTo>
                  <a:pt x="118" y="3159"/>
                </a:lnTo>
                <a:lnTo>
                  <a:pt x="4480" y="3159"/>
                </a:lnTo>
                <a:lnTo>
                  <a:pt x="4475" y="3166"/>
                </a:lnTo>
                <a:lnTo>
                  <a:pt x="4437" y="3192"/>
                </a:lnTo>
                <a:lnTo>
                  <a:pt x="4391" y="3201"/>
                </a:lnTo>
                <a:close/>
                <a:moveTo>
                  <a:pt x="4480" y="3159"/>
                </a:moveTo>
                <a:lnTo>
                  <a:pt x="4362" y="3159"/>
                </a:lnTo>
                <a:lnTo>
                  <a:pt x="4404" y="3151"/>
                </a:lnTo>
                <a:lnTo>
                  <a:pt x="4439" y="3127"/>
                </a:lnTo>
                <a:lnTo>
                  <a:pt x="4462" y="3093"/>
                </a:lnTo>
                <a:lnTo>
                  <a:pt x="4471" y="3051"/>
                </a:lnTo>
                <a:lnTo>
                  <a:pt x="4471" y="118"/>
                </a:lnTo>
                <a:lnTo>
                  <a:pt x="4462" y="76"/>
                </a:lnTo>
                <a:lnTo>
                  <a:pt x="4439" y="42"/>
                </a:lnTo>
                <a:lnTo>
                  <a:pt x="4404" y="18"/>
                </a:lnTo>
                <a:lnTo>
                  <a:pt x="4362" y="10"/>
                </a:lnTo>
                <a:lnTo>
                  <a:pt x="4406" y="10"/>
                </a:lnTo>
                <a:lnTo>
                  <a:pt x="4420" y="16"/>
                </a:lnTo>
                <a:lnTo>
                  <a:pt x="4444" y="33"/>
                </a:lnTo>
                <a:lnTo>
                  <a:pt x="4462" y="56"/>
                </a:lnTo>
                <a:lnTo>
                  <a:pt x="4482" y="75"/>
                </a:lnTo>
                <a:lnTo>
                  <a:pt x="4497" y="98"/>
                </a:lnTo>
                <a:lnTo>
                  <a:pt x="4506" y="127"/>
                </a:lnTo>
                <a:lnTo>
                  <a:pt x="4510" y="161"/>
                </a:lnTo>
                <a:lnTo>
                  <a:pt x="4510" y="3083"/>
                </a:lnTo>
                <a:lnTo>
                  <a:pt x="4500" y="3129"/>
                </a:lnTo>
                <a:lnTo>
                  <a:pt x="4480" y="3159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uk-UA" sz="2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Започаткуання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нових </a:t>
            </a:r>
            <a:r>
              <a:rPr lang="uk-UA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інвестиційних бізнес-проектів</a:t>
            </a: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Проникнення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розвиток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будівельно-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господаських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гіпермаркетів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і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нших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AutoShape 12"/>
          <p:cNvSpPr>
            <a:spLocks/>
          </p:cNvSpPr>
          <p:nvPr/>
        </p:nvSpPr>
        <p:spPr bwMode="auto">
          <a:xfrm>
            <a:off x="3847573" y="328637"/>
            <a:ext cx="3940355" cy="2062165"/>
          </a:xfrm>
          <a:custGeom>
            <a:avLst/>
            <a:gdLst>
              <a:gd name="T0" fmla="+- 0 11788 7397"/>
              <a:gd name="T1" fmla="*/ T0 w 4510"/>
              <a:gd name="T2" fmla="+- 0 3868 667"/>
              <a:gd name="T3" fmla="*/ 3868 h 3201"/>
              <a:gd name="T4" fmla="+- 0 7560 7397"/>
              <a:gd name="T5" fmla="*/ T4 w 4510"/>
              <a:gd name="T6" fmla="+- 0 3868 667"/>
              <a:gd name="T7" fmla="*/ 3868 h 3201"/>
              <a:gd name="T8" fmla="+- 0 7520 7397"/>
              <a:gd name="T9" fmla="*/ T8 w 4510"/>
              <a:gd name="T10" fmla="+- 0 3864 667"/>
              <a:gd name="T11" fmla="*/ 3864 h 3201"/>
              <a:gd name="T12" fmla="+- 0 7488 7397"/>
              <a:gd name="T13" fmla="*/ T12 w 4510"/>
              <a:gd name="T14" fmla="+- 0 3852 667"/>
              <a:gd name="T15" fmla="*/ 3852 h 3201"/>
              <a:gd name="T16" fmla="+- 0 7463 7397"/>
              <a:gd name="T17" fmla="*/ T16 w 4510"/>
              <a:gd name="T18" fmla="+- 0 3835 667"/>
              <a:gd name="T19" fmla="*/ 3835 h 3201"/>
              <a:gd name="T20" fmla="+- 0 7444 7397"/>
              <a:gd name="T21" fmla="*/ T20 w 4510"/>
              <a:gd name="T22" fmla="+- 0 3812 667"/>
              <a:gd name="T23" fmla="*/ 3812 h 3201"/>
              <a:gd name="T24" fmla="+- 0 7425 7397"/>
              <a:gd name="T25" fmla="*/ T24 w 4510"/>
              <a:gd name="T26" fmla="+- 0 3794 667"/>
              <a:gd name="T27" fmla="*/ 3794 h 3201"/>
              <a:gd name="T28" fmla="+- 0 7410 7397"/>
              <a:gd name="T29" fmla="*/ T28 w 4510"/>
              <a:gd name="T30" fmla="+- 0 3771 667"/>
              <a:gd name="T31" fmla="*/ 3771 h 3201"/>
              <a:gd name="T32" fmla="+- 0 7400 7397"/>
              <a:gd name="T33" fmla="*/ T32 w 4510"/>
              <a:gd name="T34" fmla="+- 0 3746 667"/>
              <a:gd name="T35" fmla="*/ 3746 h 3201"/>
              <a:gd name="T36" fmla="+- 0 7397 7397"/>
              <a:gd name="T37" fmla="*/ T36 w 4510"/>
              <a:gd name="T38" fmla="+- 0 3718 667"/>
              <a:gd name="T39" fmla="*/ 3718 h 3201"/>
              <a:gd name="T40" fmla="+- 0 7397 7397"/>
              <a:gd name="T41" fmla="*/ T40 w 4510"/>
              <a:gd name="T42" fmla="+- 0 785 667"/>
              <a:gd name="T43" fmla="*/ 785 h 3201"/>
              <a:gd name="T44" fmla="+- 0 7406 7397"/>
              <a:gd name="T45" fmla="*/ T44 w 4510"/>
              <a:gd name="T46" fmla="+- 0 739 667"/>
              <a:gd name="T47" fmla="*/ 739 h 3201"/>
              <a:gd name="T48" fmla="+- 0 7432 7397"/>
              <a:gd name="T49" fmla="*/ T48 w 4510"/>
              <a:gd name="T50" fmla="+- 0 702 667"/>
              <a:gd name="T51" fmla="*/ 702 h 3201"/>
              <a:gd name="T52" fmla="+- 0 7469 7397"/>
              <a:gd name="T53" fmla="*/ T52 w 4510"/>
              <a:gd name="T54" fmla="+- 0 677 667"/>
              <a:gd name="T55" fmla="*/ 677 h 3201"/>
              <a:gd name="T56" fmla="+- 0 7515 7397"/>
              <a:gd name="T57" fmla="*/ T56 w 4510"/>
              <a:gd name="T58" fmla="+- 0 667 667"/>
              <a:gd name="T59" fmla="*/ 667 h 3201"/>
              <a:gd name="T60" fmla="+- 0 11759 7397"/>
              <a:gd name="T61" fmla="*/ T60 w 4510"/>
              <a:gd name="T62" fmla="+- 0 667 667"/>
              <a:gd name="T63" fmla="*/ 667 h 3201"/>
              <a:gd name="T64" fmla="+- 0 11790 7397"/>
              <a:gd name="T65" fmla="*/ T64 w 4510"/>
              <a:gd name="T66" fmla="+- 0 671 667"/>
              <a:gd name="T67" fmla="*/ 671 h 3201"/>
              <a:gd name="T68" fmla="+- 0 11803 7397"/>
              <a:gd name="T69" fmla="*/ T68 w 4510"/>
              <a:gd name="T70" fmla="+- 0 677 667"/>
              <a:gd name="T71" fmla="*/ 677 h 3201"/>
              <a:gd name="T72" fmla="+- 0 7515 7397"/>
              <a:gd name="T73" fmla="*/ T72 w 4510"/>
              <a:gd name="T74" fmla="+- 0 677 667"/>
              <a:gd name="T75" fmla="*/ 677 h 3201"/>
              <a:gd name="T76" fmla="+- 0 7473 7397"/>
              <a:gd name="T77" fmla="*/ T76 w 4510"/>
              <a:gd name="T78" fmla="+- 0 685 667"/>
              <a:gd name="T79" fmla="*/ 685 h 3201"/>
              <a:gd name="T80" fmla="+- 0 7439 7397"/>
              <a:gd name="T81" fmla="*/ T80 w 4510"/>
              <a:gd name="T82" fmla="+- 0 709 667"/>
              <a:gd name="T83" fmla="*/ 709 h 3201"/>
              <a:gd name="T84" fmla="+- 0 7415 7397"/>
              <a:gd name="T85" fmla="*/ T84 w 4510"/>
              <a:gd name="T86" fmla="+- 0 743 667"/>
              <a:gd name="T87" fmla="*/ 743 h 3201"/>
              <a:gd name="T88" fmla="+- 0 7407 7397"/>
              <a:gd name="T89" fmla="*/ T88 w 4510"/>
              <a:gd name="T90" fmla="+- 0 785 667"/>
              <a:gd name="T91" fmla="*/ 785 h 3201"/>
              <a:gd name="T92" fmla="+- 0 7407 7397"/>
              <a:gd name="T93" fmla="*/ T92 w 4510"/>
              <a:gd name="T94" fmla="+- 0 3718 667"/>
              <a:gd name="T95" fmla="*/ 3718 h 3201"/>
              <a:gd name="T96" fmla="+- 0 7415 7397"/>
              <a:gd name="T97" fmla="*/ T96 w 4510"/>
              <a:gd name="T98" fmla="+- 0 3760 667"/>
              <a:gd name="T99" fmla="*/ 3760 h 3201"/>
              <a:gd name="T100" fmla="+- 0 7439 7397"/>
              <a:gd name="T101" fmla="*/ T100 w 4510"/>
              <a:gd name="T102" fmla="+- 0 3795 667"/>
              <a:gd name="T103" fmla="*/ 3795 h 3201"/>
              <a:gd name="T104" fmla="+- 0 7473 7397"/>
              <a:gd name="T105" fmla="*/ T104 w 4510"/>
              <a:gd name="T106" fmla="+- 0 3818 667"/>
              <a:gd name="T107" fmla="*/ 3818 h 3201"/>
              <a:gd name="T108" fmla="+- 0 7515 7397"/>
              <a:gd name="T109" fmla="*/ T108 w 4510"/>
              <a:gd name="T110" fmla="+- 0 3826 667"/>
              <a:gd name="T111" fmla="*/ 3826 h 3201"/>
              <a:gd name="T112" fmla="+- 0 11877 7397"/>
              <a:gd name="T113" fmla="*/ T112 w 4510"/>
              <a:gd name="T114" fmla="+- 0 3826 667"/>
              <a:gd name="T115" fmla="*/ 3826 h 3201"/>
              <a:gd name="T116" fmla="+- 0 11872 7397"/>
              <a:gd name="T117" fmla="*/ T116 w 4510"/>
              <a:gd name="T118" fmla="+- 0 3833 667"/>
              <a:gd name="T119" fmla="*/ 3833 h 3201"/>
              <a:gd name="T120" fmla="+- 0 11834 7397"/>
              <a:gd name="T121" fmla="*/ T120 w 4510"/>
              <a:gd name="T122" fmla="+- 0 3859 667"/>
              <a:gd name="T123" fmla="*/ 3859 h 3201"/>
              <a:gd name="T124" fmla="+- 0 11788 7397"/>
              <a:gd name="T125" fmla="*/ T124 w 4510"/>
              <a:gd name="T126" fmla="+- 0 3868 667"/>
              <a:gd name="T127" fmla="*/ 3868 h 3201"/>
              <a:gd name="T128" fmla="+- 0 11877 7397"/>
              <a:gd name="T129" fmla="*/ T128 w 4510"/>
              <a:gd name="T130" fmla="+- 0 3826 667"/>
              <a:gd name="T131" fmla="*/ 3826 h 3201"/>
              <a:gd name="T132" fmla="+- 0 11759 7397"/>
              <a:gd name="T133" fmla="*/ T132 w 4510"/>
              <a:gd name="T134" fmla="+- 0 3826 667"/>
              <a:gd name="T135" fmla="*/ 3826 h 3201"/>
              <a:gd name="T136" fmla="+- 0 11801 7397"/>
              <a:gd name="T137" fmla="*/ T136 w 4510"/>
              <a:gd name="T138" fmla="+- 0 3818 667"/>
              <a:gd name="T139" fmla="*/ 3818 h 3201"/>
              <a:gd name="T140" fmla="+- 0 11836 7397"/>
              <a:gd name="T141" fmla="*/ T140 w 4510"/>
              <a:gd name="T142" fmla="+- 0 3794 667"/>
              <a:gd name="T143" fmla="*/ 3794 h 3201"/>
              <a:gd name="T144" fmla="+- 0 11859 7397"/>
              <a:gd name="T145" fmla="*/ T144 w 4510"/>
              <a:gd name="T146" fmla="+- 0 3760 667"/>
              <a:gd name="T147" fmla="*/ 3760 h 3201"/>
              <a:gd name="T148" fmla="+- 0 11868 7397"/>
              <a:gd name="T149" fmla="*/ T148 w 4510"/>
              <a:gd name="T150" fmla="+- 0 3718 667"/>
              <a:gd name="T151" fmla="*/ 3718 h 3201"/>
              <a:gd name="T152" fmla="+- 0 11868 7397"/>
              <a:gd name="T153" fmla="*/ T152 w 4510"/>
              <a:gd name="T154" fmla="+- 0 785 667"/>
              <a:gd name="T155" fmla="*/ 785 h 3201"/>
              <a:gd name="T156" fmla="+- 0 11859 7397"/>
              <a:gd name="T157" fmla="*/ T156 w 4510"/>
              <a:gd name="T158" fmla="+- 0 743 667"/>
              <a:gd name="T159" fmla="*/ 743 h 3201"/>
              <a:gd name="T160" fmla="+- 0 11836 7397"/>
              <a:gd name="T161" fmla="*/ T160 w 4510"/>
              <a:gd name="T162" fmla="+- 0 709 667"/>
              <a:gd name="T163" fmla="*/ 709 h 3201"/>
              <a:gd name="T164" fmla="+- 0 11801 7397"/>
              <a:gd name="T165" fmla="*/ T164 w 4510"/>
              <a:gd name="T166" fmla="+- 0 685 667"/>
              <a:gd name="T167" fmla="*/ 685 h 3201"/>
              <a:gd name="T168" fmla="+- 0 11759 7397"/>
              <a:gd name="T169" fmla="*/ T168 w 4510"/>
              <a:gd name="T170" fmla="+- 0 677 667"/>
              <a:gd name="T171" fmla="*/ 677 h 3201"/>
              <a:gd name="T172" fmla="+- 0 11803 7397"/>
              <a:gd name="T173" fmla="*/ T172 w 4510"/>
              <a:gd name="T174" fmla="+- 0 677 667"/>
              <a:gd name="T175" fmla="*/ 677 h 3201"/>
              <a:gd name="T176" fmla="+- 0 11817 7397"/>
              <a:gd name="T177" fmla="*/ T176 w 4510"/>
              <a:gd name="T178" fmla="+- 0 683 667"/>
              <a:gd name="T179" fmla="*/ 683 h 3201"/>
              <a:gd name="T180" fmla="+- 0 11841 7397"/>
              <a:gd name="T181" fmla="*/ T180 w 4510"/>
              <a:gd name="T182" fmla="+- 0 700 667"/>
              <a:gd name="T183" fmla="*/ 700 h 3201"/>
              <a:gd name="T184" fmla="+- 0 11859 7397"/>
              <a:gd name="T185" fmla="*/ T184 w 4510"/>
              <a:gd name="T186" fmla="+- 0 723 667"/>
              <a:gd name="T187" fmla="*/ 723 h 3201"/>
              <a:gd name="T188" fmla="+- 0 11879 7397"/>
              <a:gd name="T189" fmla="*/ T188 w 4510"/>
              <a:gd name="T190" fmla="+- 0 742 667"/>
              <a:gd name="T191" fmla="*/ 742 h 3201"/>
              <a:gd name="T192" fmla="+- 0 11894 7397"/>
              <a:gd name="T193" fmla="*/ T192 w 4510"/>
              <a:gd name="T194" fmla="+- 0 765 667"/>
              <a:gd name="T195" fmla="*/ 765 h 3201"/>
              <a:gd name="T196" fmla="+- 0 11903 7397"/>
              <a:gd name="T197" fmla="*/ T196 w 4510"/>
              <a:gd name="T198" fmla="+- 0 794 667"/>
              <a:gd name="T199" fmla="*/ 794 h 3201"/>
              <a:gd name="T200" fmla="+- 0 11907 7397"/>
              <a:gd name="T201" fmla="*/ T200 w 4510"/>
              <a:gd name="T202" fmla="+- 0 828 667"/>
              <a:gd name="T203" fmla="*/ 828 h 3201"/>
              <a:gd name="T204" fmla="+- 0 11907 7397"/>
              <a:gd name="T205" fmla="*/ T204 w 4510"/>
              <a:gd name="T206" fmla="+- 0 3750 667"/>
              <a:gd name="T207" fmla="*/ 3750 h 3201"/>
              <a:gd name="T208" fmla="+- 0 11897 7397"/>
              <a:gd name="T209" fmla="*/ T208 w 4510"/>
              <a:gd name="T210" fmla="+- 0 3796 667"/>
              <a:gd name="T211" fmla="*/ 3796 h 3201"/>
              <a:gd name="T212" fmla="+- 0 11877 7397"/>
              <a:gd name="T213" fmla="*/ T212 w 4510"/>
              <a:gd name="T214" fmla="+- 0 3826 667"/>
              <a:gd name="T215" fmla="*/ 3826 h 3201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  <a:cxn ang="0">
                <a:pos x="T185" y="T187"/>
              </a:cxn>
              <a:cxn ang="0">
                <a:pos x="T189" y="T191"/>
              </a:cxn>
              <a:cxn ang="0">
                <a:pos x="T193" y="T195"/>
              </a:cxn>
              <a:cxn ang="0">
                <a:pos x="T197" y="T199"/>
              </a:cxn>
              <a:cxn ang="0">
                <a:pos x="T201" y="T203"/>
              </a:cxn>
              <a:cxn ang="0">
                <a:pos x="T205" y="T207"/>
              </a:cxn>
              <a:cxn ang="0">
                <a:pos x="T209" y="T211"/>
              </a:cxn>
              <a:cxn ang="0">
                <a:pos x="T213" y="T215"/>
              </a:cxn>
            </a:cxnLst>
            <a:rect l="0" t="0" r="r" b="b"/>
            <a:pathLst>
              <a:path w="4510" h="3201">
                <a:moveTo>
                  <a:pt x="4391" y="3201"/>
                </a:moveTo>
                <a:lnTo>
                  <a:pt x="163" y="3201"/>
                </a:lnTo>
                <a:lnTo>
                  <a:pt x="123" y="3197"/>
                </a:lnTo>
                <a:lnTo>
                  <a:pt x="91" y="3185"/>
                </a:lnTo>
                <a:lnTo>
                  <a:pt x="66" y="3168"/>
                </a:lnTo>
                <a:lnTo>
                  <a:pt x="47" y="3145"/>
                </a:lnTo>
                <a:lnTo>
                  <a:pt x="28" y="3127"/>
                </a:lnTo>
                <a:lnTo>
                  <a:pt x="13" y="3104"/>
                </a:lnTo>
                <a:lnTo>
                  <a:pt x="3" y="3079"/>
                </a:lnTo>
                <a:lnTo>
                  <a:pt x="0" y="3051"/>
                </a:lnTo>
                <a:lnTo>
                  <a:pt x="0" y="118"/>
                </a:lnTo>
                <a:lnTo>
                  <a:pt x="9" y="72"/>
                </a:lnTo>
                <a:lnTo>
                  <a:pt x="35" y="35"/>
                </a:lnTo>
                <a:lnTo>
                  <a:pt x="72" y="10"/>
                </a:lnTo>
                <a:lnTo>
                  <a:pt x="118" y="0"/>
                </a:lnTo>
                <a:lnTo>
                  <a:pt x="4362" y="0"/>
                </a:lnTo>
                <a:lnTo>
                  <a:pt x="4393" y="4"/>
                </a:lnTo>
                <a:lnTo>
                  <a:pt x="4406" y="10"/>
                </a:lnTo>
                <a:lnTo>
                  <a:pt x="118" y="10"/>
                </a:lnTo>
                <a:lnTo>
                  <a:pt x="76" y="18"/>
                </a:lnTo>
                <a:lnTo>
                  <a:pt x="42" y="42"/>
                </a:lnTo>
                <a:lnTo>
                  <a:pt x="18" y="76"/>
                </a:lnTo>
                <a:lnTo>
                  <a:pt x="10" y="118"/>
                </a:lnTo>
                <a:lnTo>
                  <a:pt x="10" y="3051"/>
                </a:lnTo>
                <a:lnTo>
                  <a:pt x="18" y="3093"/>
                </a:lnTo>
                <a:lnTo>
                  <a:pt x="42" y="3128"/>
                </a:lnTo>
                <a:lnTo>
                  <a:pt x="76" y="3151"/>
                </a:lnTo>
                <a:lnTo>
                  <a:pt x="118" y="3159"/>
                </a:lnTo>
                <a:lnTo>
                  <a:pt x="4480" y="3159"/>
                </a:lnTo>
                <a:lnTo>
                  <a:pt x="4475" y="3166"/>
                </a:lnTo>
                <a:lnTo>
                  <a:pt x="4437" y="3192"/>
                </a:lnTo>
                <a:lnTo>
                  <a:pt x="4391" y="3201"/>
                </a:lnTo>
                <a:close/>
                <a:moveTo>
                  <a:pt x="4480" y="3159"/>
                </a:moveTo>
                <a:lnTo>
                  <a:pt x="4362" y="3159"/>
                </a:lnTo>
                <a:lnTo>
                  <a:pt x="4404" y="3151"/>
                </a:lnTo>
                <a:lnTo>
                  <a:pt x="4439" y="3127"/>
                </a:lnTo>
                <a:lnTo>
                  <a:pt x="4462" y="3093"/>
                </a:lnTo>
                <a:lnTo>
                  <a:pt x="4471" y="3051"/>
                </a:lnTo>
                <a:lnTo>
                  <a:pt x="4471" y="118"/>
                </a:lnTo>
                <a:lnTo>
                  <a:pt x="4462" y="76"/>
                </a:lnTo>
                <a:lnTo>
                  <a:pt x="4439" y="42"/>
                </a:lnTo>
                <a:lnTo>
                  <a:pt x="4404" y="18"/>
                </a:lnTo>
                <a:lnTo>
                  <a:pt x="4362" y="10"/>
                </a:lnTo>
                <a:lnTo>
                  <a:pt x="4406" y="10"/>
                </a:lnTo>
                <a:lnTo>
                  <a:pt x="4420" y="16"/>
                </a:lnTo>
                <a:lnTo>
                  <a:pt x="4444" y="33"/>
                </a:lnTo>
                <a:lnTo>
                  <a:pt x="4462" y="56"/>
                </a:lnTo>
                <a:lnTo>
                  <a:pt x="4482" y="75"/>
                </a:lnTo>
                <a:lnTo>
                  <a:pt x="4497" y="98"/>
                </a:lnTo>
                <a:lnTo>
                  <a:pt x="4506" y="127"/>
                </a:lnTo>
                <a:lnTo>
                  <a:pt x="4510" y="161"/>
                </a:lnTo>
                <a:lnTo>
                  <a:pt x="4510" y="3083"/>
                </a:lnTo>
                <a:lnTo>
                  <a:pt x="4500" y="3129"/>
                </a:lnTo>
                <a:lnTo>
                  <a:pt x="4480" y="3159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удосконалення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торгівельних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центрів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tabLst>
                <a:tab pos="273050" algn="l"/>
              </a:tabLs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	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Гіпермаркет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Епіцентр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</a:p>
          <a:p>
            <a:pPr algn="ctr">
              <a:tabLst>
                <a:tab pos="273050" algn="l"/>
              </a:tabLs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	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Гіпермаркетів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"Нова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Лінія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</a:p>
          <a:p>
            <a:pPr algn="ctr">
              <a:tabLst>
                <a:tab pos="273050" algn="l"/>
              </a:tabLs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	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Віртуальної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A451570D-B590-4DF8-83B1-CF0A50F3DBA4}"/>
              </a:ext>
            </a:extLst>
          </p:cNvPr>
          <p:cNvSpPr/>
          <p:nvPr/>
        </p:nvSpPr>
        <p:spPr>
          <a:xfrm>
            <a:off x="422428" y="243191"/>
            <a:ext cx="2286000" cy="2177212"/>
          </a:xfrm>
          <a:prstGeom prst="ellipse">
            <a:avLst/>
          </a:prstGeom>
          <a:solidFill>
            <a:srgbClr val="FFFF00">
              <a:alpha val="68000"/>
            </a:srgbClr>
          </a:solidFill>
          <a:ln w="193675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Дерево цілей</a:t>
            </a:r>
            <a:endParaRPr lang="uk-UA" sz="36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432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 сполучна лінія 3">
            <a:extLst>
              <a:ext uri="{FF2B5EF4-FFF2-40B4-BE49-F238E27FC236}">
                <a16:creationId xmlns:a16="http://schemas.microsoft.com/office/drawing/2014/main" id="{BA83429D-A2C2-4A0B-AC6D-2F8EA93CF70D}"/>
              </a:ext>
            </a:extLst>
          </p:cNvPr>
          <p:cNvCxnSpPr/>
          <p:nvPr/>
        </p:nvCxnSpPr>
        <p:spPr>
          <a:xfrm>
            <a:off x="10562" y="1430228"/>
            <a:ext cx="12192000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F121B4BD-35D0-4676-B119-E541FF25F118}"/>
              </a:ext>
            </a:extLst>
          </p:cNvPr>
          <p:cNvSpPr txBox="1"/>
          <p:nvPr/>
        </p:nvSpPr>
        <p:spPr>
          <a:xfrm>
            <a:off x="1235241" y="229899"/>
            <a:ext cx="10475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rgbClr val="4848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 </a:t>
            </a:r>
            <a:r>
              <a:rPr lang="uk-UA" sz="3600" b="1" dirty="0">
                <a:solidFill>
                  <a:srgbClr val="4848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впливу на діяльність </a:t>
            </a:r>
          </a:p>
          <a:p>
            <a:pPr algn="ctr"/>
            <a:r>
              <a:rPr lang="uk-UA" sz="3600" b="1" dirty="0">
                <a:solidFill>
                  <a:srgbClr val="4848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 «</a:t>
            </a:r>
            <a:r>
              <a:rPr lang="uk-UA" sz="3600" b="1" dirty="0" smtClean="0">
                <a:solidFill>
                  <a:srgbClr val="4848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Епіцентр К</a:t>
            </a:r>
            <a:r>
              <a:rPr lang="uk-UA" sz="3600" b="1" dirty="0">
                <a:solidFill>
                  <a:srgbClr val="4848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n-US" sz="3600" b="1" dirty="0">
                <a:solidFill>
                  <a:srgbClr val="4848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b="1" dirty="0">
              <a:solidFill>
                <a:srgbClr val="48484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 сполучна лінія 5">
            <a:extLst>
              <a:ext uri="{FF2B5EF4-FFF2-40B4-BE49-F238E27FC236}">
                <a16:creationId xmlns:a16="http://schemas.microsoft.com/office/drawing/2014/main" id="{D58EC7D8-68B4-4942-90E4-073B3BDC57A2}"/>
              </a:ext>
            </a:extLst>
          </p:cNvPr>
          <p:cNvCxnSpPr/>
          <p:nvPr/>
        </p:nvCxnSpPr>
        <p:spPr>
          <a:xfrm>
            <a:off x="6103319" y="1561643"/>
            <a:ext cx="0" cy="5166334"/>
          </a:xfrm>
          <a:prstGeom prst="line">
            <a:avLst/>
          </a:prstGeom>
          <a:ln w="38100">
            <a:solidFill>
              <a:srgbClr val="4848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2D15BAD-3ACB-450A-AA93-34DF2A844ED5}"/>
              </a:ext>
            </a:extLst>
          </p:cNvPr>
          <p:cNvSpPr txBox="1"/>
          <p:nvPr/>
        </p:nvSpPr>
        <p:spPr>
          <a:xfrm>
            <a:off x="198517" y="1564472"/>
            <a:ext cx="58072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 ВНУТРІШНЬОГО СЕРЕДОВИЩА</a:t>
            </a:r>
            <a:endParaRPr lang="uk-UA" sz="2400" b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2" descr="C:\Users\Оксана\Desktop\799px-Epicentrk_logo.pn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338" r="76404"/>
          <a:stretch/>
        </p:blipFill>
        <p:spPr bwMode="auto">
          <a:xfrm>
            <a:off x="10807409" y="5500415"/>
            <a:ext cx="1088601" cy="122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88770" y="2273313"/>
            <a:ext cx="6096000" cy="446898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lnSpc>
                <a:spcPct val="110000"/>
              </a:lnSpc>
              <a:buClr>
                <a:srgbClr val="640000"/>
              </a:buClr>
              <a:buSzPct val="75000"/>
              <a:buFont typeface="Wingdings" panose="05000000000000000000" pitchFamily="2" charset="2"/>
              <a:buChar char="q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якість продукції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0000"/>
              </a:lnSpc>
              <a:buClr>
                <a:srgbClr val="640000"/>
              </a:buClr>
              <a:buSzPct val="75000"/>
              <a:buFont typeface="Wingdings" panose="05000000000000000000" pitchFamily="2" charset="2"/>
              <a:buChar char="q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 та результативність роботи науково-дослідних підрозділів.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0000"/>
              </a:lnSpc>
              <a:buClr>
                <a:srgbClr val="640000"/>
              </a:buClr>
              <a:buSzPct val="75000"/>
              <a:buFont typeface="Wingdings" panose="05000000000000000000" pitchFamily="2" charset="2"/>
              <a:buChar char="q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 технологій, що використовуються, та стан засобів праці.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0000"/>
              </a:lnSpc>
              <a:buClr>
                <a:srgbClr val="640000"/>
              </a:buClr>
              <a:buSzPct val="75000"/>
              <a:buFont typeface="Wingdings" panose="05000000000000000000" pitchFamily="2" charset="2"/>
              <a:buChar char="q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 роботи с постачальниками.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0000"/>
              </a:lnSpc>
              <a:buClr>
                <a:srgbClr val="640000"/>
              </a:buClr>
              <a:buSzPct val="75000"/>
              <a:buFont typeface="Wingdings" panose="05000000000000000000" pitchFamily="2" charset="2"/>
              <a:buChar char="q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 оплати праці.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0000"/>
              </a:lnSpc>
              <a:buClr>
                <a:srgbClr val="640000"/>
              </a:buClr>
              <a:buSzPct val="75000"/>
              <a:buFont typeface="Wingdings" panose="05000000000000000000" pitchFamily="2" charset="2"/>
              <a:buChar char="q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екологічність виробництва.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0000"/>
              </a:lnSpc>
              <a:buClr>
                <a:srgbClr val="640000"/>
              </a:buClr>
              <a:buSzPct val="75000"/>
              <a:buFont typeface="Wingdings" panose="05000000000000000000" pitchFamily="2" charset="2"/>
              <a:buChar char="q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збут (характер каналів розподілу, рентабельність продажу).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0000"/>
              </a:lnSpc>
              <a:buClr>
                <a:srgbClr val="640000"/>
              </a:buClr>
              <a:buSzPct val="75000"/>
              <a:buFont typeface="Wingdings" panose="05000000000000000000" pitchFamily="2" charset="2"/>
              <a:buChar char="q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фінансова стабільність підприємства.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0000"/>
              </a:lnSpc>
              <a:buClr>
                <a:srgbClr val="640000"/>
              </a:buClr>
              <a:buSzPct val="75000"/>
              <a:buFont typeface="Wingdings" panose="05000000000000000000" pitchFamily="2" charset="2"/>
              <a:buChar char="q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рентабельність діяльності.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0000"/>
              </a:lnSpc>
              <a:buClr>
                <a:srgbClr val="640000"/>
              </a:buClr>
              <a:buSzPct val="75000"/>
              <a:buFont typeface="Wingdings" panose="05000000000000000000" pitchFamily="2" charset="2"/>
              <a:buChar char="q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 підвищення кваліфікації персоналу.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2D15BAD-3ACB-450A-AA93-34DF2A844ED5}"/>
              </a:ext>
            </a:extLst>
          </p:cNvPr>
          <p:cNvSpPr txBox="1"/>
          <p:nvPr/>
        </p:nvSpPr>
        <p:spPr>
          <a:xfrm>
            <a:off x="6298465" y="1564472"/>
            <a:ext cx="58072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 ЗОВНІШНЬОГО СЕРЕДОВИЩА</a:t>
            </a:r>
            <a:endParaRPr lang="uk-UA" sz="24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84770" y="2395469"/>
            <a:ext cx="4685490" cy="3791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10000"/>
              </a:lnSpc>
              <a:buClr>
                <a:srgbClr val="006600"/>
              </a:buClr>
              <a:buSzPct val="75000"/>
              <a:buFont typeface="Wingdings" panose="05000000000000000000" pitchFamily="2" charset="2"/>
              <a:buChar char="q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загроза з боку потенційних конкурентів, та вплив існуючих.</a:t>
            </a:r>
          </a:p>
          <a:p>
            <a:pPr marL="342900" indent="-342900">
              <a:lnSpc>
                <a:spcPct val="110000"/>
              </a:lnSpc>
              <a:buClr>
                <a:srgbClr val="006600"/>
              </a:buClr>
              <a:buSzPct val="75000"/>
              <a:buFont typeface="Wingdings" panose="05000000000000000000" pitchFamily="2" charset="2"/>
              <a:buChar char="q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податкова система.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0000"/>
              </a:lnSpc>
              <a:buClr>
                <a:srgbClr val="006600"/>
              </a:buClr>
              <a:buSzPct val="75000"/>
              <a:buFont typeface="Wingdings" panose="05000000000000000000" pitchFamily="2" charset="2"/>
              <a:buChar char="q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екологічні обмеження.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0000"/>
              </a:lnSpc>
              <a:buClr>
                <a:srgbClr val="006600"/>
              </a:buClr>
              <a:buSzPct val="75000"/>
              <a:buFont typeface="Wingdings" panose="05000000000000000000" pitchFamily="2" charset="2"/>
              <a:buChar char="q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темпи зростання економіки.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0000"/>
              </a:lnSpc>
              <a:buClr>
                <a:srgbClr val="006600"/>
              </a:buClr>
              <a:buSzPct val="75000"/>
              <a:buFont typeface="Wingdings" panose="05000000000000000000" pitchFamily="2" charset="2"/>
              <a:buChar char="q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 попиту та пропозиції.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0000"/>
              </a:lnSpc>
              <a:buClr>
                <a:srgbClr val="006600"/>
              </a:buClr>
              <a:buSzPct val="75000"/>
              <a:buFont typeface="Wingdings" panose="05000000000000000000" pitchFamily="2" charset="2"/>
              <a:buChar char="q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сталість курсів валют.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0000"/>
              </a:lnSpc>
              <a:buClr>
                <a:srgbClr val="006600"/>
              </a:buClr>
              <a:buSzPct val="75000"/>
              <a:buFont typeface="Wingdings" panose="05000000000000000000" pitchFamily="2" charset="2"/>
              <a:buChar char="q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 науково-технічного прогресу.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0000"/>
              </a:lnSpc>
              <a:buClr>
                <a:srgbClr val="006600"/>
              </a:buClr>
              <a:buSzPct val="75000"/>
              <a:buFont typeface="Wingdings" panose="05000000000000000000" pitchFamily="2" charset="2"/>
              <a:buChar char="q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 доступності нових технологій. 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60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 сполучна лінія 3">
            <a:extLst>
              <a:ext uri="{FF2B5EF4-FFF2-40B4-BE49-F238E27FC236}">
                <a16:creationId xmlns:a16="http://schemas.microsoft.com/office/drawing/2014/main" id="{BA83429D-A2C2-4A0B-AC6D-2F8EA93CF70D}"/>
              </a:ext>
            </a:extLst>
          </p:cNvPr>
          <p:cNvCxnSpPr/>
          <p:nvPr/>
        </p:nvCxnSpPr>
        <p:spPr>
          <a:xfrm>
            <a:off x="0" y="1106129"/>
            <a:ext cx="12192000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9546ABEA-B89E-425A-8E80-617D373618B7}"/>
              </a:ext>
            </a:extLst>
          </p:cNvPr>
          <p:cNvSpPr txBox="1"/>
          <p:nvPr/>
        </p:nvSpPr>
        <p:spPr>
          <a:xfrm>
            <a:off x="1160521" y="267785"/>
            <a:ext cx="101386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SWOT-</a:t>
            </a:r>
            <a:r>
              <a:rPr lang="uk-UA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</a:p>
          <a:p>
            <a:pPr algn="ctr"/>
            <a:endParaRPr lang="uk-UA" sz="36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CFFBA24-E125-44EF-9032-0D651A83F54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45"/>
          <a:stretch/>
        </p:blipFill>
        <p:spPr>
          <a:xfrm>
            <a:off x="4363905" y="2090408"/>
            <a:ext cx="3485953" cy="35333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02A8371-1883-4DF1-AF18-4B1FDACAFF48}"/>
              </a:ext>
            </a:extLst>
          </p:cNvPr>
          <p:cNvSpPr txBox="1"/>
          <p:nvPr/>
        </p:nvSpPr>
        <p:spPr>
          <a:xfrm>
            <a:off x="345230" y="1179362"/>
            <a:ext cx="3985673" cy="3062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Сильні сторони:</a:t>
            </a:r>
          </a:p>
          <a:p>
            <a:pPr algn="ctr"/>
            <a:endParaRPr lang="uk-UA" sz="9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31800" indent="-342900">
              <a:buClr>
                <a:srgbClr val="FF6600"/>
              </a:buClr>
              <a:buFont typeface="Wingdings" panose="05000000000000000000" pitchFamily="2" charset="2"/>
              <a:buChar char="§"/>
              <a:tabLst>
                <a:tab pos="357188" algn="l"/>
              </a:tabLst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Топ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ecommerce 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Україні;</a:t>
            </a:r>
          </a:p>
          <a:p>
            <a:pPr marL="431800" indent="-342900">
              <a:buClr>
                <a:srgbClr val="FF6600"/>
              </a:buClr>
              <a:buFont typeface="Wingdings" panose="05000000000000000000" pitchFamily="2" charset="2"/>
              <a:buChar char="§"/>
              <a:tabLst>
                <a:tab pos="357188" algn="l"/>
              </a:tabLst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Понад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млн. товарів в асортименті;</a:t>
            </a:r>
          </a:p>
          <a:p>
            <a:pPr marL="431800" indent="-342900">
              <a:buClr>
                <a:srgbClr val="FF6600"/>
              </a:buClr>
              <a:buFont typeface="Wingdings" panose="05000000000000000000" pitchFamily="2" charset="2"/>
              <a:buChar char="§"/>
              <a:tabLst>
                <a:tab pos="357188" algn="l"/>
              </a:tabLst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Довіра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споживачів;</a:t>
            </a:r>
          </a:p>
          <a:p>
            <a:pPr marL="431800" indent="-342900">
              <a:buClr>
                <a:srgbClr val="FF6600"/>
              </a:buClr>
              <a:buFont typeface="Wingdings" panose="05000000000000000000" pitchFamily="2" charset="2"/>
              <a:buChar char="§"/>
              <a:tabLst>
                <a:tab pos="357188" algn="l"/>
              </a:tabLst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Висока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якість продукції; </a:t>
            </a:r>
          </a:p>
          <a:p>
            <a:pPr marL="431800" indent="-342900">
              <a:buClr>
                <a:srgbClr val="FF6600"/>
              </a:buClr>
              <a:buFont typeface="Wingdings" panose="05000000000000000000" pitchFamily="2" charset="2"/>
              <a:buChar char="§"/>
              <a:tabLst>
                <a:tab pos="357188" algn="l"/>
              </a:tabLst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Масштабний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ринок збуту;</a:t>
            </a:r>
          </a:p>
          <a:p>
            <a:pPr marL="431800" indent="-342900">
              <a:buClr>
                <a:srgbClr val="FF6600"/>
              </a:buClr>
              <a:buFont typeface="Wingdings" panose="05000000000000000000" pitchFamily="2" charset="2"/>
              <a:buChar char="§"/>
              <a:tabLst>
                <a:tab pos="357188" algn="l"/>
              </a:tabLst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Епіцентр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 освоює нові напрямки діяльності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7A0429-408A-429F-B13E-E4CE9880DB3C}"/>
              </a:ext>
            </a:extLst>
          </p:cNvPr>
          <p:cNvSpPr txBox="1"/>
          <p:nvPr/>
        </p:nvSpPr>
        <p:spPr>
          <a:xfrm>
            <a:off x="7703528" y="1595998"/>
            <a:ext cx="4236125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Слабкі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9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Високі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оперативні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Залежність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постачальників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Велика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D82875-04B3-4205-9B20-908E3C83F704}"/>
              </a:ext>
            </a:extLst>
          </p:cNvPr>
          <p:cNvSpPr txBox="1"/>
          <p:nvPr/>
        </p:nvSpPr>
        <p:spPr>
          <a:xfrm>
            <a:off x="7882860" y="3857062"/>
            <a:ext cx="4056793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Загрози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9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ru-RU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Слабка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рекламна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ru-RU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рентабельності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товару;</a:t>
            </a:r>
          </a:p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ru-RU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Зміна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 по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ціні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видах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ru-RU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Загострення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B0244E2-BF62-4A82-A13D-812CC6849EA2}"/>
              </a:ext>
            </a:extLst>
          </p:cNvPr>
          <p:cNvSpPr txBox="1"/>
          <p:nvPr/>
        </p:nvSpPr>
        <p:spPr>
          <a:xfrm>
            <a:off x="853714" y="4322971"/>
            <a:ext cx="4504081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9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Clr>
                <a:srgbClr val="18AE7C"/>
              </a:buClr>
              <a:buFont typeface="Wingdings" panose="05000000000000000000" pitchFamily="2" charset="2"/>
              <a:buChar char="§"/>
            </a:pPr>
            <a:r>
              <a:rPr lang="ru-RU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Вихід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новий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>
              <a:buClr>
                <a:srgbClr val="18AE7C"/>
              </a:buClr>
              <a:buFont typeface="Wingdings" panose="05000000000000000000" pitchFamily="2" charset="2"/>
              <a:buChar char="§"/>
            </a:pPr>
            <a:r>
              <a:rPr lang="ru-RU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Розширення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ринку та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випуск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товару;</a:t>
            </a:r>
          </a:p>
          <a:p>
            <a:pPr marL="457200" indent="-457200">
              <a:buClr>
                <a:srgbClr val="18AE7C"/>
              </a:buClr>
              <a:buFont typeface="Wingdings" panose="05000000000000000000" pitchFamily="2" charset="2"/>
              <a:buChar char="§"/>
            </a:pPr>
            <a:r>
              <a:rPr lang="ru-RU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виготовлення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>
              <a:buClr>
                <a:srgbClr val="18AE7C"/>
              </a:buClr>
              <a:buFont typeface="Wingdings" panose="05000000000000000000" pitchFamily="2" charset="2"/>
              <a:buChar char="§"/>
            </a:pPr>
            <a:r>
              <a:rPr lang="ru-RU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експорту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6D930B2-3696-4376-AAEB-2DF1666650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853714" y="1626246"/>
            <a:ext cx="2968704" cy="45719"/>
          </a:xfrm>
          <a:prstGeom prst="rect">
            <a:avLst/>
          </a:prstGeom>
        </p:spPr>
      </p:pic>
      <p:cxnSp>
        <p:nvCxnSpPr>
          <p:cNvPr id="27" name="Пряма сполучна лінія 26">
            <a:extLst>
              <a:ext uri="{FF2B5EF4-FFF2-40B4-BE49-F238E27FC236}">
                <a16:creationId xmlns:a16="http://schemas.microsoft.com/office/drawing/2014/main" id="{ACC31B50-BA27-4975-A246-AAAF43DE0778}"/>
              </a:ext>
            </a:extLst>
          </p:cNvPr>
          <p:cNvCxnSpPr/>
          <p:nvPr/>
        </p:nvCxnSpPr>
        <p:spPr>
          <a:xfrm flipV="1">
            <a:off x="8953111" y="4318517"/>
            <a:ext cx="1916290" cy="4454"/>
          </a:xfrm>
          <a:prstGeom prst="line">
            <a:avLst/>
          </a:prstGeom>
          <a:ln w="38100">
            <a:solidFill>
              <a:srgbClr val="FBB6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F0594FE2-68D9-47D9-AACD-DF24F6CE08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2748" y="2060272"/>
            <a:ext cx="2637684" cy="45719"/>
          </a:xfrm>
          <a:prstGeom prst="rect">
            <a:avLst/>
          </a:prstGeom>
        </p:spPr>
      </p:pic>
      <p:pic>
        <p:nvPicPr>
          <p:cNvPr id="26" name="Picture 2" descr="C:\Users\Оксана\Desktop\799px-Epicentrk_logo.png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338" r="76404"/>
          <a:stretch/>
        </p:blipFill>
        <p:spPr bwMode="auto">
          <a:xfrm>
            <a:off x="267653" y="-62082"/>
            <a:ext cx="1088601" cy="122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6049559" y="2634960"/>
            <a:ext cx="2882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663496" y="4348094"/>
            <a:ext cx="2882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669861" y="3701763"/>
            <a:ext cx="2882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992740" y="3332432"/>
            <a:ext cx="2882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38" name="Пряма сполучна лінія 26">
            <a:extLst>
              <a:ext uri="{FF2B5EF4-FFF2-40B4-BE49-F238E27FC236}">
                <a16:creationId xmlns:a16="http://schemas.microsoft.com/office/drawing/2014/main" id="{ACC31B50-BA27-4975-A246-AAAF43DE0778}"/>
              </a:ext>
            </a:extLst>
          </p:cNvPr>
          <p:cNvCxnSpPr/>
          <p:nvPr/>
        </p:nvCxnSpPr>
        <p:spPr>
          <a:xfrm>
            <a:off x="1966142" y="4809519"/>
            <a:ext cx="2171394" cy="2172"/>
          </a:xfrm>
          <a:prstGeom prst="line">
            <a:avLst/>
          </a:prstGeom>
          <a:ln w="38100">
            <a:solidFill>
              <a:srgbClr val="0084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547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4">
            <a:extLst>
              <a:ext uri="{FF2B5EF4-FFF2-40B4-BE49-F238E27FC236}">
                <a16:creationId xmlns:a16="http://schemas.microsoft.com/office/drawing/2014/main" id="{79C0FC2F-D085-4430-89FE-23B3F4AFEE3F}"/>
              </a:ext>
            </a:extLst>
          </p:cNvPr>
          <p:cNvSpPr/>
          <p:nvPr/>
        </p:nvSpPr>
        <p:spPr>
          <a:xfrm>
            <a:off x="0" y="1364526"/>
            <a:ext cx="12191999" cy="5493473"/>
          </a:xfrm>
          <a:prstGeom prst="rect">
            <a:avLst/>
          </a:prstGeom>
          <a:solidFill>
            <a:srgbClr val="00847B">
              <a:alpha val="6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7963104"/>
              </p:ext>
            </p:extLst>
          </p:nvPr>
        </p:nvGraphicFramePr>
        <p:xfrm>
          <a:off x="2155438" y="1532985"/>
          <a:ext cx="7992888" cy="5191935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998009">
                  <a:extLst>
                    <a:ext uri="{9D8B030D-6E8A-4147-A177-3AD203B41FA5}">
                      <a16:colId xmlns:a16="http://schemas.microsoft.com/office/drawing/2014/main" val="1149166104"/>
                    </a:ext>
                  </a:extLst>
                </a:gridCol>
                <a:gridCol w="1972539">
                  <a:extLst>
                    <a:ext uri="{9D8B030D-6E8A-4147-A177-3AD203B41FA5}">
                      <a16:colId xmlns:a16="http://schemas.microsoft.com/office/drawing/2014/main" val="4101454444"/>
                    </a:ext>
                  </a:extLst>
                </a:gridCol>
                <a:gridCol w="2023477">
                  <a:extLst>
                    <a:ext uri="{9D8B030D-6E8A-4147-A177-3AD203B41FA5}">
                      <a16:colId xmlns:a16="http://schemas.microsoft.com/office/drawing/2014/main" val="716601741"/>
                    </a:ext>
                  </a:extLst>
                </a:gridCol>
                <a:gridCol w="1998863">
                  <a:extLst>
                    <a:ext uri="{9D8B030D-6E8A-4147-A177-3AD203B41FA5}">
                      <a16:colId xmlns:a16="http://schemas.microsoft.com/office/drawing/2014/main" val="3959565411"/>
                    </a:ext>
                  </a:extLst>
                </a:gridCol>
              </a:tblGrid>
              <a:tr h="9864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Ймовірність використання можливості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Сильний вплив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Помірний вплив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Слабкий вплив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6755415"/>
                  </a:ext>
                </a:extLst>
              </a:tr>
              <a:tr h="15088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Висока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Розширення</a:t>
                      </a:r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ринку та </a:t>
                      </a:r>
                      <a:r>
                        <a:rPr lang="ru-RU" sz="18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випуск</a:t>
                      </a:r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нового</a:t>
                      </a:r>
                      <a:r>
                        <a:rPr lang="ru-RU" sz="1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товару</a:t>
                      </a:r>
                      <a:endParaRPr lang="ru-RU" dirty="0" smtClean="0"/>
                    </a:p>
                    <a:p>
                      <a:pPr lvl="0" algn="ctr"/>
                      <a:endParaRPr lang="uk-UA" sz="18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EC430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Збільшення</a:t>
                      </a:r>
                      <a:r>
                        <a:rPr lang="ru-RU" sz="18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експорту</a:t>
                      </a:r>
                      <a:endParaRPr lang="ru-RU" sz="1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EC430E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51435" marR="51435" marT="0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9739107"/>
                  </a:ext>
                </a:extLst>
              </a:tr>
              <a:tr h="15088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Середня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Вихід</a:t>
                      </a:r>
                      <a:r>
                        <a:rPr lang="uk-UA" sz="18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новий ринок</a:t>
                      </a:r>
                      <a:endParaRPr lang="uk-UA" sz="18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EC43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Використання</a:t>
                      </a:r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нових</a:t>
                      </a:r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технологій</a:t>
                      </a:r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виготовлення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652647"/>
                  </a:ext>
                </a:extLst>
              </a:tr>
              <a:tr h="11877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Низька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081607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28FC9F1-71A3-4F2B-BDF9-D4013D7AD7B2}"/>
              </a:ext>
            </a:extLst>
          </p:cNvPr>
          <p:cNvSpPr txBox="1"/>
          <p:nvPr/>
        </p:nvSpPr>
        <p:spPr>
          <a:xfrm>
            <a:off x="1038725" y="164198"/>
            <a:ext cx="107888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Матриця можливостей</a:t>
            </a:r>
            <a:endParaRPr lang="en-US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 «</a:t>
            </a:r>
            <a:r>
              <a:rPr lang="uk-UA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Епіцентр К</a:t>
            </a:r>
            <a:r>
              <a:rPr lang="uk-UA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»:</a:t>
            </a:r>
          </a:p>
        </p:txBody>
      </p:sp>
      <p:cxnSp>
        <p:nvCxnSpPr>
          <p:cNvPr id="7" name="Пряма сполучна лінія 3">
            <a:extLst>
              <a:ext uri="{FF2B5EF4-FFF2-40B4-BE49-F238E27FC236}">
                <a16:creationId xmlns:a16="http://schemas.microsoft.com/office/drawing/2014/main" id="{BA83429D-A2C2-4A0B-AC6D-2F8EA93CF70D}"/>
              </a:ext>
            </a:extLst>
          </p:cNvPr>
          <p:cNvCxnSpPr/>
          <p:nvPr/>
        </p:nvCxnSpPr>
        <p:spPr>
          <a:xfrm>
            <a:off x="0" y="1364527"/>
            <a:ext cx="12192000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4877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4">
            <a:extLst>
              <a:ext uri="{FF2B5EF4-FFF2-40B4-BE49-F238E27FC236}">
                <a16:creationId xmlns:a16="http://schemas.microsoft.com/office/drawing/2014/main" id="{79C0FC2F-D085-4430-89FE-23B3F4AFEE3F}"/>
              </a:ext>
            </a:extLst>
          </p:cNvPr>
          <p:cNvSpPr/>
          <p:nvPr/>
        </p:nvSpPr>
        <p:spPr>
          <a:xfrm>
            <a:off x="0" y="1364526"/>
            <a:ext cx="12191999" cy="5493473"/>
          </a:xfrm>
          <a:prstGeom prst="rect">
            <a:avLst/>
          </a:prstGeom>
          <a:solidFill>
            <a:srgbClr val="FFC00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8FC9F1-71A3-4F2B-BDF9-D4013D7AD7B2}"/>
              </a:ext>
            </a:extLst>
          </p:cNvPr>
          <p:cNvSpPr txBox="1"/>
          <p:nvPr/>
        </p:nvSpPr>
        <p:spPr>
          <a:xfrm>
            <a:off x="1038725" y="164198"/>
            <a:ext cx="107888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Матриця </a:t>
            </a:r>
            <a:r>
              <a:rPr lang="ru-RU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загроз</a:t>
            </a:r>
            <a:endParaRPr lang="en-US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 «</a:t>
            </a:r>
            <a:r>
              <a:rPr lang="uk-UA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Епіцентр К</a:t>
            </a:r>
            <a:r>
              <a:rPr lang="uk-UA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»:</a:t>
            </a:r>
          </a:p>
        </p:txBody>
      </p:sp>
      <p:cxnSp>
        <p:nvCxnSpPr>
          <p:cNvPr id="7" name="Пряма сполучна лінія 3">
            <a:extLst>
              <a:ext uri="{FF2B5EF4-FFF2-40B4-BE49-F238E27FC236}">
                <a16:creationId xmlns:a16="http://schemas.microsoft.com/office/drawing/2014/main" id="{BA83429D-A2C2-4A0B-AC6D-2F8EA93CF70D}"/>
              </a:ext>
            </a:extLst>
          </p:cNvPr>
          <p:cNvCxnSpPr/>
          <p:nvPr/>
        </p:nvCxnSpPr>
        <p:spPr>
          <a:xfrm>
            <a:off x="0" y="1364527"/>
            <a:ext cx="12192000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2126777"/>
              </p:ext>
            </p:extLst>
          </p:nvPr>
        </p:nvGraphicFramePr>
        <p:xfrm>
          <a:off x="2280124" y="1484794"/>
          <a:ext cx="8306070" cy="5252936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661214">
                  <a:extLst>
                    <a:ext uri="{9D8B030D-6E8A-4147-A177-3AD203B41FA5}">
                      <a16:colId xmlns:a16="http://schemas.microsoft.com/office/drawing/2014/main" val="699574596"/>
                    </a:ext>
                  </a:extLst>
                </a:gridCol>
                <a:gridCol w="1661214">
                  <a:extLst>
                    <a:ext uri="{9D8B030D-6E8A-4147-A177-3AD203B41FA5}">
                      <a16:colId xmlns:a16="http://schemas.microsoft.com/office/drawing/2014/main" val="4056879446"/>
                    </a:ext>
                  </a:extLst>
                </a:gridCol>
                <a:gridCol w="1661214">
                  <a:extLst>
                    <a:ext uri="{9D8B030D-6E8A-4147-A177-3AD203B41FA5}">
                      <a16:colId xmlns:a16="http://schemas.microsoft.com/office/drawing/2014/main" val="3656438778"/>
                    </a:ext>
                  </a:extLst>
                </a:gridCol>
                <a:gridCol w="1661214">
                  <a:extLst>
                    <a:ext uri="{9D8B030D-6E8A-4147-A177-3AD203B41FA5}">
                      <a16:colId xmlns:a16="http://schemas.microsoft.com/office/drawing/2014/main" val="2467529249"/>
                    </a:ext>
                  </a:extLst>
                </a:gridCol>
                <a:gridCol w="1661214">
                  <a:extLst>
                    <a:ext uri="{9D8B030D-6E8A-4147-A177-3AD203B41FA5}">
                      <a16:colId xmlns:a16="http://schemas.microsoft.com/office/drawing/2014/main" val="2807741658"/>
                    </a:ext>
                  </a:extLst>
                </a:gridCol>
              </a:tblGrid>
              <a:tr h="10202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Ймовірність використання можливості</a:t>
                      </a:r>
                      <a:endParaRPr lang="ru-RU" sz="18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Руйнування</a:t>
                      </a:r>
                      <a:endParaRPr lang="ru-RU" sz="18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Критичний стан</a:t>
                      </a:r>
                      <a:endParaRPr lang="ru-RU" sz="18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Важкий стан</a:t>
                      </a:r>
                      <a:endParaRPr lang="ru-RU" sz="18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«Легкі удари»</a:t>
                      </a:r>
                      <a:endParaRPr lang="ru-RU" sz="18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5218533"/>
                  </a:ext>
                </a:extLst>
              </a:tr>
              <a:tr h="11466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Висока</a:t>
                      </a:r>
                      <a:endParaRPr lang="ru-RU" sz="18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Загострення</a:t>
                      </a:r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конкуренції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A62F0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A62F0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F472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Слабкий вплив реклами на попит</a:t>
                      </a:r>
                    </a:p>
                  </a:txBody>
                  <a:tcPr marL="51435" marR="51435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0871748"/>
                  </a:ext>
                </a:extLst>
              </a:tr>
              <a:tr h="17199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Середня</a:t>
                      </a:r>
                      <a:endParaRPr lang="ru-RU" sz="18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A62F0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Зміна структури ринку по ціні та видах продукції</a:t>
                      </a:r>
                      <a:endParaRPr lang="ru-RU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F472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Зменшення показників рентабельності товару</a:t>
                      </a:r>
                    </a:p>
                    <a:p>
                      <a:pPr algn="ctr"/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7858902"/>
                  </a:ext>
                </a:extLst>
              </a:tr>
              <a:tr h="13661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Низька</a:t>
                      </a:r>
                      <a:endParaRPr lang="ru-RU" sz="18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F4721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38331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776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5261108"/>
              </p:ext>
            </p:extLst>
          </p:nvPr>
        </p:nvGraphicFramePr>
        <p:xfrm>
          <a:off x="632298" y="134305"/>
          <a:ext cx="11186808" cy="6583680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40237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34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289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40885">
                <a:tc>
                  <a:txBody>
                    <a:bodyPr/>
                    <a:lstStyle/>
                    <a:p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Можливості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1)Розширення ринку та випуск нового товару;</a:t>
                      </a:r>
                    </a:p>
                    <a:p>
                      <a:pPr lvl="0" algn="l"/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2)Вихід на новий ринок;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3)Використання нових технологій виготовлення.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Загрози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1)</a:t>
                      </a:r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Загострення конкуренції;</a:t>
                      </a:r>
                      <a:endParaRPr lang="uk-UA" sz="18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2) Зміна структури ринку по ціні та видах продукції;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3) Слабка рекламна підтримка.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98175">
                <a:tc>
                  <a:txBody>
                    <a:bodyPr/>
                    <a:lstStyle/>
                    <a:p>
                      <a:pPr algn="ctr"/>
                      <a:r>
                        <a:rPr lang="uk-UA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Сильні сторони:</a:t>
                      </a:r>
                    </a:p>
                    <a:p>
                      <a:pPr algn="ctr"/>
                      <a:endParaRPr lang="uk-UA" sz="9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l"/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1)Топ 3 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ecommerce 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Україні</a:t>
                      </a:r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lvl="0" algn="l"/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2)Понад 1 млн. товарів в асортименті;</a:t>
                      </a:r>
                    </a:p>
                    <a:p>
                      <a:pPr lvl="0" algn="l"/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3)Довіра споживачів.</a:t>
                      </a:r>
                    </a:p>
                    <a:p>
                      <a:endParaRPr lang="uk-UA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Розширення ринку та випуск нового товару - топ 3 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ecommerce 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Україні</a:t>
                      </a:r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Вихід на новий ринок</a:t>
                      </a:r>
                      <a:r>
                        <a:rPr lang="uk-UA" sz="1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п</a:t>
                      </a:r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онад 1 млн. товарів в асортименті;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Використання нових технологій виготовлення - довіра споживачів.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(стратегія зростання)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Загострення конкуренції - топ 3 </a:t>
                      </a:r>
                      <a:r>
                        <a:rPr lang="en-US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ecommerce 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ru-RU" sz="1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Україні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Зміна структури ринку по ціні та видах продукції - довіра споживачів</a:t>
                      </a:r>
                      <a:endParaRPr lang="uk-UA" sz="18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43775">
                <a:tc>
                  <a:txBody>
                    <a:bodyPr/>
                    <a:lstStyle/>
                    <a:p>
                      <a:pPr algn="ctr"/>
                      <a:r>
                        <a:rPr lang="uk-UA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Слабкі сторони:</a:t>
                      </a:r>
                    </a:p>
                    <a:p>
                      <a:pPr algn="ctr"/>
                      <a:endParaRPr lang="uk-UA" sz="9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l"/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1)Високі оперативні витрати;</a:t>
                      </a:r>
                    </a:p>
                    <a:p>
                      <a:pPr lvl="0" algn="l"/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2)Залежність від постачальників;</a:t>
                      </a:r>
                    </a:p>
                    <a:p>
                      <a:pPr lvl="0" algn="l"/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3)Велика кількість конкурентів.</a:t>
                      </a:r>
                    </a:p>
                    <a:p>
                      <a:endParaRPr lang="uk-UA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Розширення ринку та випуск нового товару – високі оперативні витрати;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Вихід на новий ринок - велика кількість конкурентів;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Використання нових технологій виготовлення - високі оперативні витрати</a:t>
                      </a:r>
                      <a:endParaRPr lang="ru-RU" sz="1800" dirty="0" smtClean="0">
                        <a:solidFill>
                          <a:srgbClr val="00B0F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uk-UA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Збільшення податкових ставок;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Поява товарів замінників;</a:t>
                      </a:r>
                      <a:endParaRPr lang="uk-UA" sz="18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uk-UA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Ріст темпів інфляцій</a:t>
                      </a:r>
                      <a:endParaRPr lang="ru-RU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uk-UA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Picture 2" descr="C:\Users\Оксана\Desktop\799px-Epicentrk_logo.pn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338" r="76404"/>
          <a:stretch/>
        </p:blipFill>
        <p:spPr bwMode="auto">
          <a:xfrm>
            <a:off x="1838508" y="134305"/>
            <a:ext cx="1459169" cy="1645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144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2908</TotalTime>
  <Words>1441</Words>
  <Application>Microsoft Office PowerPoint</Application>
  <PresentationFormat>Широкоэкранный</PresentationFormat>
  <Paragraphs>329</Paragraphs>
  <Slides>19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9" baseType="lpstr">
      <vt:lpstr>Arial</vt:lpstr>
      <vt:lpstr>Calibri</vt:lpstr>
      <vt:lpstr>Calibri Light</vt:lpstr>
      <vt:lpstr>Cambria Math</vt:lpstr>
      <vt:lpstr>Georgia</vt:lpstr>
      <vt:lpstr>Noto Sans</vt:lpstr>
      <vt:lpstr>Symbol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Oksana Huk</dc:creator>
  <cp:lastModifiedBy>Оксана Фіголь</cp:lastModifiedBy>
  <cp:revision>215</cp:revision>
  <dcterms:created xsi:type="dcterms:W3CDTF">2019-01-21T15:03:25Z</dcterms:created>
  <dcterms:modified xsi:type="dcterms:W3CDTF">2023-03-25T17:17:27Z</dcterms:modified>
</cp:coreProperties>
</file>