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5" r:id="rId3"/>
    <p:sldId id="267" r:id="rId4"/>
    <p:sldId id="268" r:id="rId5"/>
    <p:sldId id="258" r:id="rId6"/>
    <p:sldId id="259" r:id="rId7"/>
    <p:sldId id="262" r:id="rId8"/>
    <p:sldId id="260" r:id="rId9"/>
    <p:sldId id="261" r:id="rId10"/>
    <p:sldId id="263" r:id="rId11"/>
    <p:sldId id="264" r:id="rId12"/>
    <p:sldId id="266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6247" autoAdjust="0"/>
  </p:normalViewPr>
  <p:slideViewPr>
    <p:cSldViewPr>
      <p:cViewPr varScale="1">
        <p:scale>
          <a:sx n="85" d="100"/>
          <a:sy n="85" d="100"/>
        </p:scale>
        <p:origin x="-137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23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2B9386-795C-414D-A7EC-730095801CE8}" type="doc">
      <dgm:prSet loTypeId="urn:microsoft.com/office/officeart/2005/8/layout/h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A493D18-3B54-49C3-A697-898E62BF6200}">
      <dgm:prSet/>
      <dgm:spPr/>
      <dgm:t>
        <a:bodyPr/>
        <a:lstStyle/>
        <a:p>
          <a:pPr rtl="0"/>
          <a:r>
            <a:rPr lang="uk-UA"/>
            <a:t>Фронтальна</a:t>
          </a:r>
        </a:p>
      </dgm:t>
    </dgm:pt>
    <dgm:pt modelId="{3793D7C7-4776-4CED-9279-C37845766FA6}" type="parTrans" cxnId="{B702FB27-2BC4-4034-BD21-CF12CCBCB268}">
      <dgm:prSet/>
      <dgm:spPr/>
      <dgm:t>
        <a:bodyPr/>
        <a:lstStyle/>
        <a:p>
          <a:endParaRPr lang="uk-UA"/>
        </a:p>
      </dgm:t>
    </dgm:pt>
    <dgm:pt modelId="{69C042AA-8981-4267-A23D-C32A995ACA13}" type="sibTrans" cxnId="{B702FB27-2BC4-4034-BD21-CF12CCBCB268}">
      <dgm:prSet/>
      <dgm:spPr/>
      <dgm:t>
        <a:bodyPr/>
        <a:lstStyle/>
        <a:p>
          <a:endParaRPr lang="uk-UA"/>
        </a:p>
      </dgm:t>
    </dgm:pt>
    <dgm:pt modelId="{30751788-60FE-482F-B809-573720DA797F}">
      <dgm:prSet/>
      <dgm:spPr/>
      <dgm:t>
        <a:bodyPr/>
        <a:lstStyle/>
        <a:p>
          <a:pPr rtl="0"/>
          <a:r>
            <a:rPr lang="uk-UA"/>
            <a:t>Об’ємна</a:t>
          </a:r>
        </a:p>
      </dgm:t>
    </dgm:pt>
    <dgm:pt modelId="{96E306EE-30A1-4230-B944-ADC60BA4EEE2}" type="parTrans" cxnId="{6999614A-C457-4AF0-9D7B-1C568C33E81C}">
      <dgm:prSet/>
      <dgm:spPr/>
      <dgm:t>
        <a:bodyPr/>
        <a:lstStyle/>
        <a:p>
          <a:endParaRPr lang="uk-UA"/>
        </a:p>
      </dgm:t>
    </dgm:pt>
    <dgm:pt modelId="{4096B1FB-8B87-4DC4-AB5A-35B726F10A07}" type="sibTrans" cxnId="{6999614A-C457-4AF0-9D7B-1C568C33E81C}">
      <dgm:prSet/>
      <dgm:spPr/>
      <dgm:t>
        <a:bodyPr/>
        <a:lstStyle/>
        <a:p>
          <a:endParaRPr lang="uk-UA"/>
        </a:p>
      </dgm:t>
    </dgm:pt>
    <dgm:pt modelId="{DB11876B-BBF4-47AA-9F2C-C1136B6BB270}">
      <dgm:prSet/>
      <dgm:spPr/>
      <dgm:t>
        <a:bodyPr/>
        <a:lstStyle/>
        <a:p>
          <a:pPr rtl="0"/>
          <a:r>
            <a:rPr lang="uk-UA"/>
            <a:t>Глибинно-просторова</a:t>
          </a:r>
        </a:p>
      </dgm:t>
    </dgm:pt>
    <dgm:pt modelId="{36810E9B-70F9-45E5-96CD-5668925C507F}" type="parTrans" cxnId="{B654950E-10F4-4445-AF64-391B25594B92}">
      <dgm:prSet/>
      <dgm:spPr/>
      <dgm:t>
        <a:bodyPr/>
        <a:lstStyle/>
        <a:p>
          <a:endParaRPr lang="uk-UA"/>
        </a:p>
      </dgm:t>
    </dgm:pt>
    <dgm:pt modelId="{ED1BD25F-BF77-4E91-B4C9-7006E3C96C98}" type="sibTrans" cxnId="{B654950E-10F4-4445-AF64-391B25594B92}">
      <dgm:prSet/>
      <dgm:spPr/>
      <dgm:t>
        <a:bodyPr/>
        <a:lstStyle/>
        <a:p>
          <a:endParaRPr lang="uk-UA"/>
        </a:p>
      </dgm:t>
    </dgm:pt>
    <dgm:pt modelId="{EBB9E690-0474-43D0-A954-A5DCC7F395DC}" type="pres">
      <dgm:prSet presAssocID="{B02B9386-795C-414D-A7EC-730095801CE8}" presName="Name0" presStyleCnt="0">
        <dgm:presLayoutVars>
          <dgm:dir/>
          <dgm:animLvl val="lvl"/>
          <dgm:resizeHandles val="exact"/>
        </dgm:presLayoutVars>
      </dgm:prSet>
      <dgm:spPr/>
    </dgm:pt>
    <dgm:pt modelId="{E52D5104-F9A5-42D4-932E-FC3D14BA6618}" type="pres">
      <dgm:prSet presAssocID="{4A493D18-3B54-49C3-A697-898E62BF6200}" presName="composite" presStyleCnt="0"/>
      <dgm:spPr/>
    </dgm:pt>
    <dgm:pt modelId="{32DAB9B8-6058-4CB2-8A33-17EB41274744}" type="pres">
      <dgm:prSet presAssocID="{4A493D18-3B54-49C3-A697-898E62BF6200}" presName="parTx" presStyleLbl="alignNode1" presStyleIdx="0" presStyleCnt="3" custScaleX="85510" custScaleY="100000" custLinFactX="9016" custLinFactY="-98878" custLinFactNeighborX="100000" custLinFactNeighborY="-100000">
        <dgm:presLayoutVars>
          <dgm:chMax val="0"/>
          <dgm:chPref val="0"/>
          <dgm:bulletEnabled val="1"/>
        </dgm:presLayoutVars>
      </dgm:prSet>
      <dgm:spPr/>
    </dgm:pt>
    <dgm:pt modelId="{7193999C-68AF-49F1-9C92-4EE4F4704709}" type="pres">
      <dgm:prSet presAssocID="{4A493D18-3B54-49C3-A697-898E62BF6200}" presName="desTx" presStyleLbl="alignAccFollowNode1" presStyleIdx="0" presStyleCnt="3" custScaleY="131707" custLinFactNeighborX="9228" custLinFactNeighborY="-90248">
        <dgm:presLayoutVars>
          <dgm:bulletEnabled val="1"/>
        </dgm:presLayoutVars>
      </dgm:prSet>
      <dgm:spPr/>
    </dgm:pt>
    <dgm:pt modelId="{08F783F0-58BF-44C0-BFD6-2F9EF058ADF4}" type="pres">
      <dgm:prSet presAssocID="{69C042AA-8981-4267-A23D-C32A995ACA13}" presName="space" presStyleCnt="0"/>
      <dgm:spPr/>
    </dgm:pt>
    <dgm:pt modelId="{B3D890F4-DD33-4BAC-A5E9-1C2A8EAE1219}" type="pres">
      <dgm:prSet presAssocID="{30751788-60FE-482F-B809-573720DA797F}" presName="composite" presStyleCnt="0"/>
      <dgm:spPr/>
    </dgm:pt>
    <dgm:pt modelId="{DCFB0947-471D-471A-9BB5-6A2D61DC8A8A}" type="pres">
      <dgm:prSet presAssocID="{30751788-60FE-482F-B809-573720DA797F}" presName="parTx" presStyleLbl="alignNode1" presStyleIdx="1" presStyleCnt="3" custScaleX="62321" custScaleY="100000" custLinFactX="-13705" custLinFactY="-58622" custLinFactNeighborX="-100000" custLinFactNeighborY="-100000">
        <dgm:presLayoutVars>
          <dgm:chMax val="0"/>
          <dgm:chPref val="0"/>
          <dgm:bulletEnabled val="1"/>
        </dgm:presLayoutVars>
      </dgm:prSet>
      <dgm:spPr/>
    </dgm:pt>
    <dgm:pt modelId="{6087F298-1F53-4B97-8AE0-DACC01BD7A72}" type="pres">
      <dgm:prSet presAssocID="{30751788-60FE-482F-B809-573720DA797F}" presName="desTx" presStyleLbl="alignAccFollowNode1" presStyleIdx="1" presStyleCnt="3" custLinFactY="48296" custLinFactNeighborX="61659" custLinFactNeighborY="100000">
        <dgm:presLayoutVars>
          <dgm:bulletEnabled val="1"/>
        </dgm:presLayoutVars>
      </dgm:prSet>
      <dgm:spPr/>
    </dgm:pt>
    <dgm:pt modelId="{B14A2BD9-992D-42C4-B0DC-861CA2C36357}" type="pres">
      <dgm:prSet presAssocID="{4096B1FB-8B87-4DC4-AB5A-35B726F10A07}" presName="space" presStyleCnt="0"/>
      <dgm:spPr/>
    </dgm:pt>
    <dgm:pt modelId="{61D6A382-EF24-45C8-8F5B-E7F47960925E}" type="pres">
      <dgm:prSet presAssocID="{DB11876B-BBF4-47AA-9F2C-C1136B6BB270}" presName="composite" presStyleCnt="0"/>
      <dgm:spPr/>
    </dgm:pt>
    <dgm:pt modelId="{3D3D198D-85F1-4EE4-9DCD-DCE955F8DA46}" type="pres">
      <dgm:prSet presAssocID="{DB11876B-BBF4-47AA-9F2C-C1136B6BB270}" presName="parTx" presStyleLbl="alignNode1" presStyleIdx="2" presStyleCnt="3" custScaleX="61988" custScaleY="100000" custLinFactY="100000" custLinFactNeighborX="-19172" custLinFactNeighborY="120678">
        <dgm:presLayoutVars>
          <dgm:chMax val="0"/>
          <dgm:chPref val="0"/>
          <dgm:bulletEnabled val="1"/>
        </dgm:presLayoutVars>
      </dgm:prSet>
      <dgm:spPr/>
    </dgm:pt>
    <dgm:pt modelId="{6F7CA3E0-FE4C-4881-B84A-0CCE64934361}" type="pres">
      <dgm:prSet presAssocID="{DB11876B-BBF4-47AA-9F2C-C1136B6BB270}" presName="desTx" presStyleLbl="alignAccFollowNode1" presStyleIdx="2" presStyleCnt="3" custLinFactY="-5831" custLinFactNeighborX="-78428" custLinFactNeighborY="-100000">
        <dgm:presLayoutVars>
          <dgm:bulletEnabled val="1"/>
        </dgm:presLayoutVars>
      </dgm:prSet>
      <dgm:spPr/>
    </dgm:pt>
  </dgm:ptLst>
  <dgm:cxnLst>
    <dgm:cxn modelId="{B654950E-10F4-4445-AF64-391B25594B92}" srcId="{B02B9386-795C-414D-A7EC-730095801CE8}" destId="{DB11876B-BBF4-47AA-9F2C-C1136B6BB270}" srcOrd="2" destOrd="0" parTransId="{36810E9B-70F9-45E5-96CD-5668925C507F}" sibTransId="{ED1BD25F-BF77-4E91-B4C9-7006E3C96C98}"/>
    <dgm:cxn modelId="{B702FB27-2BC4-4034-BD21-CF12CCBCB268}" srcId="{B02B9386-795C-414D-A7EC-730095801CE8}" destId="{4A493D18-3B54-49C3-A697-898E62BF6200}" srcOrd="0" destOrd="0" parTransId="{3793D7C7-4776-4CED-9279-C37845766FA6}" sibTransId="{69C042AA-8981-4267-A23D-C32A995ACA13}"/>
    <dgm:cxn modelId="{6999614A-C457-4AF0-9D7B-1C568C33E81C}" srcId="{B02B9386-795C-414D-A7EC-730095801CE8}" destId="{30751788-60FE-482F-B809-573720DA797F}" srcOrd="1" destOrd="0" parTransId="{96E306EE-30A1-4230-B944-ADC60BA4EEE2}" sibTransId="{4096B1FB-8B87-4DC4-AB5A-35B726F10A07}"/>
    <dgm:cxn modelId="{08F95D50-0386-460C-8CA6-11EDFA8444A6}" type="presOf" srcId="{4A493D18-3B54-49C3-A697-898E62BF6200}" destId="{32DAB9B8-6058-4CB2-8A33-17EB41274744}" srcOrd="0" destOrd="0" presId="urn:microsoft.com/office/officeart/2005/8/layout/hList1"/>
    <dgm:cxn modelId="{41E53956-9812-4F9C-B1FB-A5AD338E81EE}" type="presOf" srcId="{DB11876B-BBF4-47AA-9F2C-C1136B6BB270}" destId="{3D3D198D-85F1-4EE4-9DCD-DCE955F8DA46}" srcOrd="0" destOrd="0" presId="urn:microsoft.com/office/officeart/2005/8/layout/hList1"/>
    <dgm:cxn modelId="{64949887-60F2-4479-BEC0-B8E6B07776B4}" type="presOf" srcId="{30751788-60FE-482F-B809-573720DA797F}" destId="{DCFB0947-471D-471A-9BB5-6A2D61DC8A8A}" srcOrd="0" destOrd="0" presId="urn:microsoft.com/office/officeart/2005/8/layout/hList1"/>
    <dgm:cxn modelId="{2B3A3FC3-15DB-4561-90F1-2BDD1E7C8ABB}" type="presOf" srcId="{B02B9386-795C-414D-A7EC-730095801CE8}" destId="{EBB9E690-0474-43D0-A954-A5DCC7F395DC}" srcOrd="0" destOrd="0" presId="urn:microsoft.com/office/officeart/2005/8/layout/hList1"/>
    <dgm:cxn modelId="{A98E9CAF-4C52-4B19-994F-2D9CC7411ED5}" type="presParOf" srcId="{EBB9E690-0474-43D0-A954-A5DCC7F395DC}" destId="{E52D5104-F9A5-42D4-932E-FC3D14BA6618}" srcOrd="0" destOrd="0" presId="urn:microsoft.com/office/officeart/2005/8/layout/hList1"/>
    <dgm:cxn modelId="{28494843-439B-407A-B137-3C85D1ABF71F}" type="presParOf" srcId="{E52D5104-F9A5-42D4-932E-FC3D14BA6618}" destId="{32DAB9B8-6058-4CB2-8A33-17EB41274744}" srcOrd="0" destOrd="0" presId="urn:microsoft.com/office/officeart/2005/8/layout/hList1"/>
    <dgm:cxn modelId="{DEDA0EE5-AB1B-446B-B827-3CD08516EAF5}" type="presParOf" srcId="{E52D5104-F9A5-42D4-932E-FC3D14BA6618}" destId="{7193999C-68AF-49F1-9C92-4EE4F4704709}" srcOrd="1" destOrd="0" presId="urn:microsoft.com/office/officeart/2005/8/layout/hList1"/>
    <dgm:cxn modelId="{073806E4-F0C0-4E4A-94E6-E95CEB0A9535}" type="presParOf" srcId="{EBB9E690-0474-43D0-A954-A5DCC7F395DC}" destId="{08F783F0-58BF-44C0-BFD6-2F9EF058ADF4}" srcOrd="1" destOrd="0" presId="urn:microsoft.com/office/officeart/2005/8/layout/hList1"/>
    <dgm:cxn modelId="{92DA5AD1-9F32-4B70-BC2E-DCB082D8EAE3}" type="presParOf" srcId="{EBB9E690-0474-43D0-A954-A5DCC7F395DC}" destId="{B3D890F4-DD33-4BAC-A5E9-1C2A8EAE1219}" srcOrd="2" destOrd="0" presId="urn:microsoft.com/office/officeart/2005/8/layout/hList1"/>
    <dgm:cxn modelId="{3D7401D6-E462-4204-9CBA-6FD1EEACD472}" type="presParOf" srcId="{B3D890F4-DD33-4BAC-A5E9-1C2A8EAE1219}" destId="{DCFB0947-471D-471A-9BB5-6A2D61DC8A8A}" srcOrd="0" destOrd="0" presId="urn:microsoft.com/office/officeart/2005/8/layout/hList1"/>
    <dgm:cxn modelId="{704C623E-BB1F-42FB-8134-C46AF8320D9B}" type="presParOf" srcId="{B3D890F4-DD33-4BAC-A5E9-1C2A8EAE1219}" destId="{6087F298-1F53-4B97-8AE0-DACC01BD7A72}" srcOrd="1" destOrd="0" presId="urn:microsoft.com/office/officeart/2005/8/layout/hList1"/>
    <dgm:cxn modelId="{68F50701-92BC-498A-81F2-96955CABF6E0}" type="presParOf" srcId="{EBB9E690-0474-43D0-A954-A5DCC7F395DC}" destId="{B14A2BD9-992D-42C4-B0DC-861CA2C36357}" srcOrd="3" destOrd="0" presId="urn:microsoft.com/office/officeart/2005/8/layout/hList1"/>
    <dgm:cxn modelId="{1DDD78EC-E3E5-4601-B3D3-B70192551294}" type="presParOf" srcId="{EBB9E690-0474-43D0-A954-A5DCC7F395DC}" destId="{61D6A382-EF24-45C8-8F5B-E7F47960925E}" srcOrd="4" destOrd="0" presId="urn:microsoft.com/office/officeart/2005/8/layout/hList1"/>
    <dgm:cxn modelId="{8FA55623-DCE9-4461-BA1E-B58EB35E5747}" type="presParOf" srcId="{61D6A382-EF24-45C8-8F5B-E7F47960925E}" destId="{3D3D198D-85F1-4EE4-9DCD-DCE955F8DA46}" srcOrd="0" destOrd="0" presId="urn:microsoft.com/office/officeart/2005/8/layout/hList1"/>
    <dgm:cxn modelId="{C0626EAA-1BE5-46EF-96A8-2D2C4DABBC12}" type="presParOf" srcId="{61D6A382-EF24-45C8-8F5B-E7F47960925E}" destId="{6F7CA3E0-FE4C-4881-B84A-0CCE6493436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DAB9B8-6058-4CB2-8A33-17EB41274744}">
      <dsp:nvSpPr>
        <dsp:cNvPr id="0" name=""/>
        <dsp:cNvSpPr/>
      </dsp:nvSpPr>
      <dsp:spPr>
        <a:xfrm>
          <a:off x="2448275" y="144017"/>
          <a:ext cx="1553259" cy="721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/>
            <a:t>Фронтальна</a:t>
          </a:r>
        </a:p>
      </dsp:txBody>
      <dsp:txXfrm>
        <a:off x="2448275" y="144017"/>
        <a:ext cx="1553259" cy="721407"/>
      </dsp:txXfrm>
    </dsp:sp>
    <dsp:sp modelId="{7193999C-68AF-49F1-9C92-4EE4F4704709}">
      <dsp:nvSpPr>
        <dsp:cNvPr id="0" name=""/>
        <dsp:cNvSpPr/>
      </dsp:nvSpPr>
      <dsp:spPr>
        <a:xfrm>
          <a:off x="504058" y="1368151"/>
          <a:ext cx="1816465" cy="11569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FB0947-471D-471A-9BB5-6A2D61DC8A8A}">
      <dsp:nvSpPr>
        <dsp:cNvPr id="0" name=""/>
        <dsp:cNvSpPr/>
      </dsp:nvSpPr>
      <dsp:spPr>
        <a:xfrm>
          <a:off x="144007" y="504056"/>
          <a:ext cx="1548202" cy="721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/>
            <a:t>Об’ємна</a:t>
          </a:r>
        </a:p>
      </dsp:txBody>
      <dsp:txXfrm>
        <a:off x="144007" y="504056"/>
        <a:ext cx="1548202" cy="721407"/>
      </dsp:txXfrm>
    </dsp:sp>
    <dsp:sp modelId="{6087F298-1F53-4B97-8AE0-DACC01BD7A72}">
      <dsp:nvSpPr>
        <dsp:cNvPr id="0" name=""/>
        <dsp:cNvSpPr/>
      </dsp:nvSpPr>
      <dsp:spPr>
        <a:xfrm>
          <a:off x="4032450" y="3672408"/>
          <a:ext cx="2484239" cy="87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3D198D-85F1-4EE4-9DCD-DCE955F8DA46}">
      <dsp:nvSpPr>
        <dsp:cNvPr id="0" name=""/>
        <dsp:cNvSpPr/>
      </dsp:nvSpPr>
      <dsp:spPr>
        <a:xfrm>
          <a:off x="5328602" y="3240356"/>
          <a:ext cx="1539930" cy="721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/>
            <a:t>Глибинно-просторова</a:t>
          </a:r>
        </a:p>
      </dsp:txBody>
      <dsp:txXfrm>
        <a:off x="5328602" y="3240356"/>
        <a:ext cx="1539930" cy="721407"/>
      </dsp:txXfrm>
    </dsp:sp>
    <dsp:sp modelId="{6F7CA3E0-FE4C-4881-B84A-0CCE64934361}">
      <dsp:nvSpPr>
        <dsp:cNvPr id="0" name=""/>
        <dsp:cNvSpPr/>
      </dsp:nvSpPr>
      <dsp:spPr>
        <a:xfrm>
          <a:off x="3384387" y="1440156"/>
          <a:ext cx="2484239" cy="87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ildegrynnerup.dk/" TargetMode="Externa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60032" y="476672"/>
            <a:ext cx="3312368" cy="1368152"/>
          </a:xfrm>
        </p:spPr>
        <p:txBody>
          <a:bodyPr>
            <a:noAutofit/>
          </a:bodyPr>
          <a:lstStyle/>
          <a:p>
            <a:r>
              <a:rPr lang="uk-UA" sz="4000"/>
              <a:t>фронтальна композиція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Виконала: Дарина Мельник, ДИЗ-20зн</a:t>
            </a:r>
          </a:p>
        </p:txBody>
      </p:sp>
      <p:pic>
        <p:nvPicPr>
          <p:cNvPr id="13318" name="Picture 6" descr="https://i.pinimg.com/564x/99/91/39/9991397043c361b1914ceec1d82390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3183637" cy="47867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500">
                <a:latin typeface="Times New Roman" pitchFamily="18" charset="0"/>
                <a:cs typeface="Times New Roman" pitchFamily="18" charset="0"/>
              </a:rPr>
              <a:t>Фронтальна композиція сприймається глядачем під час руху вздовж неї або у напрямку до них: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 rot="16200000">
            <a:off x="3707904" y="4077072"/>
            <a:ext cx="1080120" cy="3960440"/>
          </a:xfrm>
        </p:spPr>
        <p:txBody>
          <a:bodyPr/>
          <a:lstStyle/>
          <a:p>
            <a:r>
              <a:rPr lang="uk-UA"/>
              <a:t>   </a:t>
            </a:r>
          </a:p>
        </p:txBody>
      </p:sp>
      <p:pic>
        <p:nvPicPr>
          <p:cNvPr id="18440" name="Picture 8" descr="https://i.pinimg.com/564x/f9/2e/42/f92e42ff138e827e4a47b0257b3efa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3163855" cy="4745783"/>
          </a:xfrm>
          <a:prstGeom prst="rect">
            <a:avLst/>
          </a:prstGeom>
          <a:noFill/>
        </p:spPr>
      </p:pic>
      <p:pic>
        <p:nvPicPr>
          <p:cNvPr id="17" name="Содержимое 16" descr="рррррррр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4355976" y="1700808"/>
            <a:ext cx="4297680" cy="322326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628800"/>
            <a:ext cx="7620000" cy="990600"/>
          </a:xfrm>
        </p:spPr>
        <p:txBody>
          <a:bodyPr>
            <a:noAutofit/>
          </a:bodyPr>
          <a:lstStyle/>
          <a:p>
            <a:pPr algn="just"/>
            <a:r>
              <a:rPr lang="uk-UA" sz="2000">
                <a:latin typeface="Times New Roman" pitchFamily="18" charset="0"/>
                <a:cs typeface="Times New Roman" pitchFamily="18" charset="0"/>
              </a:rPr>
              <a:t>Такими композиціями в архітектурі є, наприклад, фасади будівель, звернені до просторів вулиць і площ і розраховані на сприйняття з боку цих просторів</a:t>
            </a:r>
          </a:p>
        </p:txBody>
      </p:sp>
      <p:pic>
        <p:nvPicPr>
          <p:cNvPr id="21514" name="Picture 10" descr="https://i.pinimg.com/564x/1e/d0/ae/1ed0aeca0f0f143652f38e9a940b78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780928"/>
            <a:ext cx="2825975" cy="3744416"/>
          </a:xfrm>
          <a:prstGeom prst="rect">
            <a:avLst/>
          </a:prstGeom>
          <a:noFill/>
        </p:spPr>
      </p:pic>
      <p:pic>
        <p:nvPicPr>
          <p:cNvPr id="21516" name="Picture 12" descr="https://i.pinimg.com/564x/55/4f/6a/554f6ae30b3d3751c0cd5a627a0098f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80928"/>
            <a:ext cx="4988058" cy="37410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3635896" y="5486400"/>
            <a:ext cx="5279504" cy="1254968"/>
          </a:xfrm>
        </p:spPr>
        <p:txBody>
          <a:bodyPr>
            <a:noAutofit/>
          </a:bodyPr>
          <a:lstStyle/>
          <a:p>
            <a:pPr algn="r"/>
            <a:r>
              <a:rPr lang="ru-RU" sz="180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Тим самим виключається вплив середовища (з'являється можливість не замислюватися про масштаб, стилістику, побудову простору), в якому вони будуть існувати</a:t>
            </a:r>
            <a:endParaRPr lang="uk-UA" sz="180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Фронтальні композиції частіше, ніж інші, створюються авторами як самостійні твори</a:t>
            </a:r>
            <a:endParaRPr lang="uk-UA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>
          <a:xfrm>
            <a:off x="6300192" y="2060848"/>
            <a:ext cx="1152128" cy="1152128"/>
          </a:xfrm>
        </p:spPr>
      </p:sp>
      <p:pic>
        <p:nvPicPr>
          <p:cNvPr id="24592" name="Picture 16" descr="https://i.pinimg.com/564x/be/9c/11/be9c116d8b5d2d53e565c702f428f3e4.jpg"/>
          <p:cNvPicPr>
            <a:picLocks noChangeAspect="1" noChangeArrowheads="1"/>
          </p:cNvPicPr>
          <p:nvPr/>
        </p:nvPicPr>
        <p:blipFill>
          <a:blip r:embed="rId2" cstate="print"/>
          <a:srcRect l="12000" r="12000"/>
          <a:stretch>
            <a:fillRect/>
          </a:stretch>
        </p:blipFill>
        <p:spPr bwMode="auto">
          <a:xfrm>
            <a:off x="4860032" y="188640"/>
            <a:ext cx="4104456" cy="4295775"/>
          </a:xfrm>
          <a:prstGeom prst="rect">
            <a:avLst/>
          </a:prstGeom>
          <a:noFill/>
        </p:spPr>
      </p:pic>
      <p:pic>
        <p:nvPicPr>
          <p:cNvPr id="13" name="Picture 14" descr="https://i.pinimg.com/564x/6d/ae/94/6dae94ba18a67f71e5536bab210b0d94.jpg"/>
          <p:cNvPicPr>
            <a:picLocks noChangeAspect="1" noChangeArrowheads="1"/>
          </p:cNvPicPr>
          <p:nvPr/>
        </p:nvPicPr>
        <p:blipFill>
          <a:blip r:embed="rId3" cstate="print"/>
          <a:srcRect l="2223" t="16800" r="2166" b="21601"/>
          <a:stretch>
            <a:fillRect/>
          </a:stretch>
        </p:blipFill>
        <p:spPr bwMode="auto">
          <a:xfrm>
            <a:off x="683568" y="5589240"/>
            <a:ext cx="2251887" cy="1152128"/>
          </a:xfrm>
          <a:prstGeom prst="rect">
            <a:avLst/>
          </a:prstGeom>
          <a:noFill/>
        </p:spPr>
      </p:pic>
      <p:pic>
        <p:nvPicPr>
          <p:cNvPr id="24594" name="Picture 18" descr="https://i.pinimg.com/564x/12/1d/e0/121de0c2978a11c6a088bcc698b3d2ef.jpg"/>
          <p:cNvPicPr>
            <a:picLocks noChangeAspect="1" noChangeArrowheads="1"/>
          </p:cNvPicPr>
          <p:nvPr/>
        </p:nvPicPr>
        <p:blipFill>
          <a:blip r:embed="rId4" cstate="print"/>
          <a:srcRect l="12064" r="10193"/>
          <a:stretch>
            <a:fillRect/>
          </a:stretch>
        </p:blipFill>
        <p:spPr bwMode="auto">
          <a:xfrm>
            <a:off x="323528" y="188640"/>
            <a:ext cx="4176464" cy="4295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3050"/>
            <a:ext cx="7848872" cy="869950"/>
          </a:xfrm>
        </p:spPr>
        <p:txBody>
          <a:bodyPr>
            <a:noAutofit/>
          </a:bodyPr>
          <a:lstStyle/>
          <a:p>
            <a:r>
              <a:rPr lang="uk-UA" sz="1600">
                <a:latin typeface="Times New Roman" pitchFamily="18" charset="0"/>
                <a:cs typeface="Times New Roman" pitchFamily="18" charset="0"/>
              </a:rPr>
              <a:t>Самостійність твору підкреслюється рамою, лінією, бордюром та іншими композиційними засобами, які вирішують проблему виокремлення твору з простору, замикають композицію. Вона розвивається тільки всередині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 rot="5400000">
            <a:off x="-396552" y="908720"/>
            <a:ext cx="2052228" cy="612068"/>
          </a:xfrm>
        </p:spPr>
        <p:txBody>
          <a:bodyPr>
            <a:normAutofit/>
          </a:bodyPr>
          <a:lstStyle/>
          <a:p>
            <a:r>
              <a:rPr lang="uk-UA"/>
              <a:t> </a:t>
            </a:r>
          </a:p>
          <a:p>
            <a:endParaRPr lang="uk-UA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755576" y="1124744"/>
            <a:ext cx="360040" cy="1584176"/>
          </a:xfrm>
        </p:spPr>
        <p:txBody>
          <a:bodyPr/>
          <a:lstStyle/>
          <a:p>
            <a:r>
              <a:rPr lang="uk-UA"/>
              <a:t> </a:t>
            </a:r>
          </a:p>
          <a:p>
            <a:endParaRPr lang="uk-UA"/>
          </a:p>
        </p:txBody>
      </p:sp>
      <p:pic>
        <p:nvPicPr>
          <p:cNvPr id="15" name="Содержимое 14" descr="мммм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79512" y="3068960"/>
            <a:ext cx="2788205" cy="3600400"/>
          </a:xfrm>
        </p:spPr>
      </p:pic>
      <p:pic>
        <p:nvPicPr>
          <p:cNvPr id="16" name="Содержимое 15" descr="мм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444208" y="1628800"/>
            <a:ext cx="2580210" cy="3600400"/>
          </a:xfrm>
        </p:spPr>
      </p:pic>
      <p:pic>
        <p:nvPicPr>
          <p:cNvPr id="17" name="Рисунок 16" descr="мм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1916832"/>
            <a:ext cx="2895973" cy="44416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776864" cy="1026368"/>
          </a:xfrm>
        </p:spPr>
        <p:txBody>
          <a:bodyPr>
            <a:normAutofit fontScale="90000"/>
          </a:bodyPr>
          <a:lstStyle/>
          <a:p>
            <a:pPr algn="ctr"/>
            <a:r>
              <a:rPr lang="ru-RU"/>
              <a:t> 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Вона розвивається тільки всередині. І в той же час багато різних фронтальних композицій «в рамі» можуть стати одним великим елементом композиції у вирішенні інтер'єру</a:t>
            </a:r>
            <a:endParaRPr lang="uk-UA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 rot="5400000">
            <a:off x="5186908" y="3129508"/>
            <a:ext cx="6858000" cy="598984"/>
          </a:xfrm>
        </p:spPr>
        <p:txBody>
          <a:bodyPr>
            <a:normAutofit fontScale="85000" lnSpcReduction="20000"/>
          </a:bodyPr>
          <a:lstStyle/>
          <a:p>
            <a:r>
              <a:rPr lang="uk-UA"/>
              <a:t>  </a:t>
            </a:r>
          </a:p>
          <a:p>
            <a:endParaRPr lang="uk-UA"/>
          </a:p>
        </p:txBody>
      </p:sp>
      <p:pic>
        <p:nvPicPr>
          <p:cNvPr id="5" name="Содержимое 4" descr="дддддд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b="16449"/>
          <a:stretch>
            <a:fillRect/>
          </a:stretch>
        </p:blipFill>
        <p:spPr>
          <a:xfrm>
            <a:off x="395536" y="1772816"/>
            <a:ext cx="4153154" cy="4628728"/>
          </a:xfrm>
        </p:spPr>
      </p:pic>
      <p:pic>
        <p:nvPicPr>
          <p:cNvPr id="26626" name="Picture 2" descr="https://i.pinimg.com/564x/d6/03/14/d6031408c4c031b2303ec062758747aa.jpg"/>
          <p:cNvPicPr>
            <a:picLocks noChangeAspect="1" noChangeArrowheads="1"/>
          </p:cNvPicPr>
          <p:nvPr/>
        </p:nvPicPr>
        <p:blipFill>
          <a:blip r:embed="rId3" cstate="print"/>
          <a:srcRect t="6010" b="3845"/>
          <a:stretch>
            <a:fillRect/>
          </a:stretch>
        </p:blipFill>
        <p:spPr bwMode="auto">
          <a:xfrm>
            <a:off x="5004048" y="1772816"/>
            <a:ext cx="2880320" cy="4621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Своєю формою, пластикою, кольором, фактурою, побудовою вона може не тільки органічно увійти в композиційну структуру, але розвинути її і навіть стати композиційним центром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6" name="AutoShape 4" descr="[Фотография]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8678" name="AutoShape 6" descr="[Фотография]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8680" name="AutoShape 8" descr="blob:https://xn--80affa3aj0al.xn--80asehdb/6f597aeb-0038-457e-ab63-8ff5ccf17a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9" name="Рисунок 8" descr="photo53753420059551786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2852935"/>
            <a:ext cx="4563238" cy="3677899"/>
          </a:xfrm>
          <a:prstGeom prst="rect">
            <a:avLst/>
          </a:prstGeom>
        </p:spPr>
      </p:pic>
      <p:pic>
        <p:nvPicPr>
          <p:cNvPr id="10" name="Рисунок 9" descr="photo53753420059551786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852936"/>
            <a:ext cx="3312368" cy="2671363"/>
          </a:xfrm>
          <a:prstGeom prst="rect">
            <a:avLst/>
          </a:prstGeom>
        </p:spPr>
      </p:pic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4211960" y="4725144"/>
          <a:ext cx="1296144" cy="1219200"/>
        </p:xfrm>
        <a:graphic>
          <a:graphicData uri="http://schemas.openxmlformats.org/drawingml/2006/table">
            <a:tbl>
              <a:tblPr/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323528" y="2852936"/>
          <a:ext cx="3312368" cy="2680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80072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4211960" y="4797152"/>
          <a:ext cx="1296144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/>
              <a:t> </a:t>
            </a:r>
          </a:p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32040" y="4653136"/>
            <a:ext cx="3024336" cy="685800"/>
          </a:xfrm>
        </p:spPr>
        <p:txBody>
          <a:bodyPr/>
          <a:lstStyle/>
          <a:p>
            <a:r>
              <a:rPr lang="uk-UA"/>
              <a:t>ДЯКУЮ ЗА УВАГУ!</a:t>
            </a:r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>
          <a:xfrm>
            <a:off x="3923928" y="1628800"/>
            <a:ext cx="2123728" cy="1556792"/>
          </a:xfrm>
        </p:spPr>
      </p:sp>
      <p:pic>
        <p:nvPicPr>
          <p:cNvPr id="29700" name="Picture 4" descr="Скачать ВЖУХ 1.10 для Andro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4"/>
            <a:ext cx="6981800" cy="340908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499992" y="3212976"/>
            <a:ext cx="43200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3500" b="1" spc="5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Impact" pitchFamily="34" charset="0"/>
              </a:rPr>
              <a:t>І КІНЕЦЬ ПРЕЗЕНТАЦІЇ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/>
              <a:t>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uk-UA" sz="1500">
                <a:latin typeface="Times New Roman" pitchFamily="18" charset="0"/>
                <a:cs typeface="Times New Roman" pitchFamily="18" charset="0"/>
              </a:rPr>
              <a:t>Під композицією розуміють побудову художнього твору, тобто розташування і зв'язок окремих його частин, що забезпечують його цілісність і художню виразність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2339752" y="548680"/>
            <a:ext cx="1800200" cy="1224136"/>
          </a:xfrm>
        </p:spPr>
      </p:sp>
      <p:pic>
        <p:nvPicPr>
          <p:cNvPr id="22530" name="Picture 2" descr="https://i.pinimg.com/564x/8a/0d/9d/8a0d9d06110e9024c9dd3858ff7b229c.jpg"/>
          <p:cNvPicPr>
            <a:picLocks noChangeAspect="1" noChangeArrowheads="1"/>
          </p:cNvPicPr>
          <p:nvPr/>
        </p:nvPicPr>
        <p:blipFill>
          <a:blip r:embed="rId2" cstate="print"/>
          <a:srcRect b="50820"/>
          <a:stretch>
            <a:fillRect/>
          </a:stretch>
        </p:blipFill>
        <p:spPr bwMode="auto">
          <a:xfrm>
            <a:off x="1907704" y="116632"/>
            <a:ext cx="4392488" cy="2160240"/>
          </a:xfrm>
          <a:prstGeom prst="rect">
            <a:avLst/>
          </a:prstGeom>
          <a:noFill/>
        </p:spPr>
      </p:pic>
      <p:pic>
        <p:nvPicPr>
          <p:cNvPr id="22532" name="Picture 4" descr="https://i.pinimg.com/564x/8a/0d/9d/8a0d9d06110e9024c9dd3858ff7b229c.jpg"/>
          <p:cNvPicPr>
            <a:picLocks noChangeAspect="1" noChangeArrowheads="1"/>
          </p:cNvPicPr>
          <p:nvPr/>
        </p:nvPicPr>
        <p:blipFill>
          <a:blip r:embed="rId2" cstate="print"/>
          <a:srcRect t="51221"/>
          <a:stretch>
            <a:fillRect/>
          </a:stretch>
        </p:blipFill>
        <p:spPr bwMode="auto">
          <a:xfrm>
            <a:off x="4211960" y="2348880"/>
            <a:ext cx="4428626" cy="216024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790436" y="5829300"/>
            <a:ext cx="712496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500">
                <a:solidFill>
                  <a:schemeClr val="bg2">
                    <a:lumMod val="25000"/>
                  </a:schemeClr>
                </a:solidFill>
              </a:rPr>
              <a:t>(навіть ця презентація та її окремі слайди становлять в собі фронтальну композицію)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1700"/>
              <a:t>Завдяки композиції можливе об'єднання елементів форми в єдине ціле і підпорядкування їх загальному художньому задуму. У дизайні метою композиції є створення форми, що володіє утилітарною і естетичною цінністю</a:t>
            </a:r>
          </a:p>
        </p:txBody>
      </p:sp>
      <p:pic>
        <p:nvPicPr>
          <p:cNvPr id="7" name="Содержимое 6" descr="бббб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860032" y="2564904"/>
            <a:ext cx="3816424" cy="3816424"/>
          </a:xfrm>
        </p:spPr>
      </p:pic>
      <p:pic>
        <p:nvPicPr>
          <p:cNvPr id="8" name="Содержимое 7" descr="ббббб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11560" y="2492896"/>
            <a:ext cx="2592288" cy="25922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746376" cy="640080"/>
          </a:xfrm>
        </p:spPr>
        <p:txBody>
          <a:bodyPr/>
          <a:lstStyle/>
          <a:p>
            <a:r>
              <a:rPr lang="uk-UA"/>
              <a:t>ЕЛЕМЕНТИ: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860032" y="1752600"/>
            <a:ext cx="3826768" cy="640080"/>
          </a:xfrm>
        </p:spPr>
        <p:txBody>
          <a:bodyPr/>
          <a:lstStyle/>
          <a:p>
            <a:r>
              <a:rPr lang="uk-UA"/>
              <a:t>РЕЗУЛЬТАТ:</a:t>
            </a:r>
          </a:p>
        </p:txBody>
      </p:sp>
      <p:pic>
        <p:nvPicPr>
          <p:cNvPr id="23554" name="Picture 2" descr="https://i.pinimg.com/564x/9c/71/bb/9c71bbf6d2b423df5d5e3360579fcf6f.jpg"/>
          <p:cNvPicPr>
            <a:picLocks noChangeAspect="1" noChangeArrowheads="1"/>
          </p:cNvPicPr>
          <p:nvPr/>
        </p:nvPicPr>
        <p:blipFill>
          <a:blip r:embed="rId4" cstate="print"/>
          <a:srcRect l="2778" t="25926" b="9259"/>
          <a:stretch>
            <a:fillRect/>
          </a:stretch>
        </p:blipFill>
        <p:spPr bwMode="auto">
          <a:xfrm>
            <a:off x="2051720" y="4149080"/>
            <a:ext cx="2232248" cy="223224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835696" y="3861048"/>
            <a:ext cx="1080120" cy="116955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700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1960" y="4509120"/>
            <a:ext cx="6319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=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611560" y="1556792"/>
          <a:ext cx="81534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43808" y="548680"/>
            <a:ext cx="32403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Види композицій:</a:t>
            </a:r>
          </a:p>
        </p:txBody>
      </p:sp>
      <p:pic>
        <p:nvPicPr>
          <p:cNvPr id="25602" name="Picture 2" descr="https://i.pinimg.com/564x/e8/00/3b/e8003bd47cfb01d6334567a0d4d0d54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1700808"/>
            <a:ext cx="3394402" cy="1901829"/>
          </a:xfrm>
          <a:prstGeom prst="rect">
            <a:avLst/>
          </a:prstGeom>
          <a:noFill/>
        </p:spPr>
      </p:pic>
      <p:pic>
        <p:nvPicPr>
          <p:cNvPr id="25604" name="Picture 4" descr="https://i.pinimg.com/564x/ae/40/12/ae4012341d2ecfd42f835b4f1bcaa67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3068960"/>
            <a:ext cx="1728192" cy="2592288"/>
          </a:xfrm>
          <a:prstGeom prst="rect">
            <a:avLst/>
          </a:prstGeom>
          <a:noFill/>
        </p:spPr>
      </p:pic>
      <p:pic>
        <p:nvPicPr>
          <p:cNvPr id="25606" name="Picture 6" descr="https://i.pinimg.com/564x/9b/3e/34/9b3e349f3ef1f71e6bcddbdbd1dc5f8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4077072"/>
            <a:ext cx="1807979" cy="2426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971600" y="2708920"/>
            <a:ext cx="7123113" cy="1673225"/>
          </a:xfrm>
        </p:spPr>
        <p:txBody>
          <a:bodyPr>
            <a:normAutofit/>
          </a:bodyPr>
          <a:lstStyle/>
          <a:p>
            <a:pPr algn="ctr"/>
            <a:r>
              <a:rPr lang="ru-RU" sz="1850"/>
              <a:t>Ця композиція часто використовується при створенні декоративних творів: килимів, розписів, орнаментів тканин, а також в абстрактному і реалістичному живописі, вітражах та м</a:t>
            </a:r>
            <a:r>
              <a:rPr lang="uk-UA" sz="1850"/>
              <a:t>о</a:t>
            </a:r>
            <a:r>
              <a:rPr lang="ru-RU" sz="1850"/>
              <a:t>заїці</a:t>
            </a:r>
            <a:endParaRPr lang="uk-UA" sz="185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1556792"/>
            <a:ext cx="7620000" cy="990600"/>
          </a:xfrm>
        </p:spPr>
        <p:txBody>
          <a:bodyPr>
            <a:noAutofit/>
          </a:bodyPr>
          <a:lstStyle/>
          <a:p>
            <a:r>
              <a:rPr lang="ru-RU" sz="3000" i="1">
                <a:latin typeface="Times New Roman" pitchFamily="18" charset="0"/>
                <a:cs typeface="Times New Roman" pitchFamily="18" charset="0"/>
              </a:rPr>
              <a:t>Фронтально композиція – це композиція, що лежить в одній площині </a:t>
            </a:r>
            <a:endParaRPr lang="uk-UA" sz="3000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8" name="Picture 8" descr="https://i.pinimg.com/564x/60/ac/7e/60ac7ed2c2da8b4eaf1523f291ff00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789040"/>
            <a:ext cx="3672408" cy="2728261"/>
          </a:xfrm>
          <a:prstGeom prst="rect">
            <a:avLst/>
          </a:prstGeom>
          <a:noFill/>
        </p:spPr>
      </p:pic>
      <p:pic>
        <p:nvPicPr>
          <p:cNvPr id="15372" name="Picture 12" descr="https://i.pinimg.com/564x/e5/89/e6/e589e61982f2d57d91b2353c06e0fca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789040"/>
            <a:ext cx="4115401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500">
                <a:latin typeface="Times New Roman" pitchFamily="18" charset="0"/>
                <a:cs typeface="Times New Roman" pitchFamily="18" charset="0"/>
              </a:rPr>
              <a:t>Billie Eilish</a:t>
            </a:r>
            <a:r>
              <a:rPr lang="uk-UA" sz="2500">
                <a:latin typeface="Times New Roman" pitchFamily="18" charset="0"/>
                <a:cs typeface="Times New Roman" pitchFamily="18" charset="0"/>
              </a:rPr>
              <a:t> обрала картину абстрактного живопису як основний фон для своєї пісні:</a:t>
            </a:r>
          </a:p>
        </p:txBody>
      </p:sp>
      <p:pic>
        <p:nvPicPr>
          <p:cNvPr id="5" name="Picture 6" descr="https://i.pinimg.com/564x/ef/1b/22/ef1b22f3528c010163733a1af79e757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2232248" cy="2232248"/>
          </a:xfrm>
          <a:prstGeom prst="rect">
            <a:avLst/>
          </a:prstGeom>
          <a:noFill/>
        </p:spPr>
      </p:pic>
      <p:pic>
        <p:nvPicPr>
          <p:cNvPr id="6" name="Picture 4" descr="Billie Eilish - Everything I Wanted (official trailer) - YouTub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844824"/>
            <a:ext cx="3968439" cy="2232248"/>
          </a:xfrm>
          <a:prstGeom prst="rect">
            <a:avLst/>
          </a:prstGeom>
          <a:noFill/>
        </p:spPr>
      </p:pic>
      <p:pic>
        <p:nvPicPr>
          <p:cNvPr id="16392" name="Picture 8" descr="https://cdn.shopify.com/s/files/1/0276/4803/2851/files/10394_-_Berth_11_12_20_480x480.jpg?v=1608647662"/>
          <p:cNvPicPr>
            <a:picLocks noChangeAspect="1" noChangeArrowheads="1"/>
          </p:cNvPicPr>
          <p:nvPr/>
        </p:nvPicPr>
        <p:blipFill>
          <a:blip r:embed="rId4" cstate="print"/>
          <a:srcRect t="11261" b="5800"/>
          <a:stretch>
            <a:fillRect/>
          </a:stretch>
        </p:blipFill>
        <p:spPr bwMode="auto">
          <a:xfrm>
            <a:off x="4932040" y="4240520"/>
            <a:ext cx="3960440" cy="1060688"/>
          </a:xfrm>
          <a:prstGeom prst="rect">
            <a:avLst/>
          </a:prstGeom>
          <a:noFill/>
        </p:spPr>
      </p:pic>
      <p:pic>
        <p:nvPicPr>
          <p:cNvPr id="16394" name="Picture 10" descr="https://cdn.shopify.com/s/files/1/0276/4803/2851/files/10382_-Settle_27_10_20_f4e5345c-daf5-4770-aba4-56d5be36acc5_480x480.jpg?v=160864716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1844824"/>
            <a:ext cx="2232248" cy="2232248"/>
          </a:xfrm>
          <a:prstGeom prst="rect">
            <a:avLst/>
          </a:prstGeom>
          <a:noFill/>
        </p:spPr>
      </p:pic>
      <p:pic>
        <p:nvPicPr>
          <p:cNvPr id="16396" name="Picture 12" descr="https://cdn.shopify.com/s/files/1/0276/4803/2851/files/10378_-_Distill_02_10_20_480x480.jpg?v=160450798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221088"/>
            <a:ext cx="4608820" cy="2232248"/>
          </a:xfrm>
          <a:prstGeom prst="rect">
            <a:avLst/>
          </a:prstGeom>
          <a:noFill/>
        </p:spPr>
      </p:pic>
      <p:pic>
        <p:nvPicPr>
          <p:cNvPr id="15" name="Рисунок 14" descr="ааааа.jpg"/>
          <p:cNvPicPr>
            <a:picLocks noChangeAspect="1"/>
          </p:cNvPicPr>
          <p:nvPr/>
        </p:nvPicPr>
        <p:blipFill>
          <a:blip r:embed="rId7" cstate="print"/>
          <a:srcRect l="1" t="8896" r="20153" b="49590"/>
          <a:stretch>
            <a:fillRect/>
          </a:stretch>
        </p:blipFill>
        <p:spPr>
          <a:xfrm>
            <a:off x="4932040" y="5445224"/>
            <a:ext cx="3960440" cy="10081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60648"/>
            <a:ext cx="6804248" cy="869950"/>
          </a:xfrm>
        </p:spPr>
        <p:txBody>
          <a:bodyPr>
            <a:noAutofit/>
          </a:bodyPr>
          <a:lstStyle/>
          <a:p>
            <a:pPr algn="just"/>
            <a:r>
              <a:rPr lang="ru-RU" sz="1500">
                <a:latin typeface="Times New Roman" pitchFamily="18" charset="0"/>
                <a:cs typeface="Times New Roman" pitchFamily="18" charset="0"/>
              </a:rPr>
              <a:t>площинну (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фронтальну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композицію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такою, в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видима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об'ємність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предметів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зникає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замінюється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плоскими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колірними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плямамиід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вважати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площинну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фронтальну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композицію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такою, в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видима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об'ємність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предметів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зникає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замінюється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плоскими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колірними</a:t>
            </a:r>
            <a:r>
              <a:rPr lang="ru-RU" sz="15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err="1">
                <a:latin typeface="Times New Roman" pitchFamily="18" charset="0"/>
                <a:cs typeface="Times New Roman" pitchFamily="18" charset="0"/>
              </a:rPr>
              <a:t>плямами</a:t>
            </a:r>
            <a:endParaRPr lang="uk-UA" sz="1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1560" y="116632"/>
            <a:ext cx="1600200" cy="6624736"/>
          </a:xfrm>
        </p:spPr>
        <p:txBody>
          <a:bodyPr>
            <a:normAutofit/>
          </a:bodyPr>
          <a:lstStyle/>
          <a:p>
            <a:r>
              <a:rPr lang="ru-RU" sz="3000">
                <a:latin typeface="Times New Roman" pitchFamily="18" charset="0"/>
                <a:cs typeface="Times New Roman" pitchFamily="18" charset="0"/>
              </a:rPr>
              <a:t>Не слід вважати </a:t>
            </a:r>
            <a:endParaRPr lang="uk-UA" sz="3000"/>
          </a:p>
        </p:txBody>
      </p:sp>
      <p:pic>
        <p:nvPicPr>
          <p:cNvPr id="7" name="Содержимое 6" descr="аааааа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844824"/>
            <a:ext cx="6727776" cy="448518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900">
                <a:latin typeface="Times New Roman" pitchFamily="18" charset="0"/>
                <a:cs typeface="Times New Roman" pitchFamily="18" charset="0"/>
              </a:rPr>
              <a:t>Багатопланова реалістична картина з передачею просторових і об'ємних ілюзій з формальної класифікації відноситься до фронтальної композиції:</a:t>
            </a:r>
            <a:endParaRPr lang="uk-UA" sz="1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аааааааа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l="11628" r="9302"/>
          <a:stretch>
            <a:fillRect/>
          </a:stretch>
        </p:blipFill>
        <p:spPr>
          <a:xfrm>
            <a:off x="6228184" y="1628800"/>
            <a:ext cx="2448272" cy="4680520"/>
          </a:xfrm>
        </p:spPr>
      </p:pic>
      <p:pic>
        <p:nvPicPr>
          <p:cNvPr id="17414" name="Picture 6" descr="https://i.pinimg.com/564x/6d/4e/5a/6d4e5a481164f52582f09b93eb37c153.jpg"/>
          <p:cNvPicPr>
            <a:picLocks noChangeAspect="1" noChangeArrowheads="1"/>
          </p:cNvPicPr>
          <p:nvPr/>
        </p:nvPicPr>
        <p:blipFill>
          <a:blip r:embed="rId3" cstate="print"/>
          <a:srcRect l="9230" r="12307"/>
          <a:stretch>
            <a:fillRect/>
          </a:stretch>
        </p:blipFill>
        <p:spPr bwMode="auto">
          <a:xfrm>
            <a:off x="539552" y="1628800"/>
            <a:ext cx="2448272" cy="4680520"/>
          </a:xfrm>
          <a:prstGeom prst="rect">
            <a:avLst/>
          </a:prstGeom>
          <a:noFill/>
        </p:spPr>
      </p:pic>
      <p:pic>
        <p:nvPicPr>
          <p:cNvPr id="17416" name="Picture 8" descr="https://i.pinimg.com/564x/82/ff/a2/82ffa2311efd4382f5ac5336046136fc.jpg"/>
          <p:cNvPicPr>
            <a:picLocks noChangeAspect="1" noChangeArrowheads="1"/>
          </p:cNvPicPr>
          <p:nvPr/>
        </p:nvPicPr>
        <p:blipFill>
          <a:blip r:embed="rId4" cstate="print"/>
          <a:srcRect l="12466" t="9192" r="14035"/>
          <a:stretch>
            <a:fillRect/>
          </a:stretch>
        </p:blipFill>
        <p:spPr bwMode="auto">
          <a:xfrm>
            <a:off x="3347864" y="1628800"/>
            <a:ext cx="2520280" cy="467070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635896" y="6381328"/>
            <a:ext cx="199420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b="1">
                <a:hlinkClick r:id="rId5"/>
              </a:rPr>
              <a:t>Wood wallsculpture</a:t>
            </a:r>
            <a:endParaRPr lang="uk-UA" sz="1500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>
                <a:latin typeface="Times New Roman" pitchFamily="18" charset="0"/>
                <a:cs typeface="Times New Roman" pitchFamily="18" charset="0"/>
              </a:rPr>
              <a:t>Фронтальна композиція – характеризується тим, що всі її частини розміщено на двох фронтальних координатах, тобто по ширині й висоті</a:t>
            </a:r>
            <a:endParaRPr lang="uk-UA" sz="200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1187624" y="5877272"/>
            <a:ext cx="3886200" cy="640080"/>
          </a:xfrm>
        </p:spPr>
        <p:txBody>
          <a:bodyPr/>
          <a:lstStyle/>
          <a:p>
            <a:r>
              <a:rPr lang="ru-RU"/>
              <a:t>                            </a:t>
            </a:r>
            <a:endParaRPr lang="uk-UA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283968" y="2204864"/>
            <a:ext cx="3886200" cy="640080"/>
          </a:xfrm>
        </p:spPr>
        <p:txBody>
          <a:bodyPr/>
          <a:lstStyle/>
          <a:p>
            <a:r>
              <a:rPr lang="ru-RU"/>
              <a:t>                 </a:t>
            </a:r>
            <a:endParaRPr lang="uk-UA"/>
          </a:p>
        </p:txBody>
      </p:sp>
      <p:pic>
        <p:nvPicPr>
          <p:cNvPr id="9" name="Содержимое 8" descr="аааааааааа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 l="14870" t="19758" r="9312" b="22168"/>
          <a:stretch>
            <a:fillRect/>
          </a:stretch>
        </p:blipFill>
        <p:spPr>
          <a:xfrm>
            <a:off x="827584" y="2420888"/>
            <a:ext cx="3384376" cy="3888432"/>
          </a:xfrm>
        </p:spPr>
      </p:pic>
      <p:cxnSp>
        <p:nvCxnSpPr>
          <p:cNvPr id="13" name="Прямая со стрелкой 12"/>
          <p:cNvCxnSpPr/>
          <p:nvPr/>
        </p:nvCxnSpPr>
        <p:spPr>
          <a:xfrm>
            <a:off x="1043608" y="6237312"/>
            <a:ext cx="27363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1043608" y="2564904"/>
            <a:ext cx="0" cy="36724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220072" y="6237312"/>
            <a:ext cx="32403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5220072" y="2564904"/>
            <a:ext cx="0" cy="36724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Содержимое 35" descr="ааа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48064" y="2492896"/>
            <a:ext cx="3384376" cy="3906434"/>
          </a:xfrm>
        </p:spPr>
      </p:pic>
      <p:cxnSp>
        <p:nvCxnSpPr>
          <p:cNvPr id="38" name="Прямая со стрелкой 37"/>
          <p:cNvCxnSpPr/>
          <p:nvPr/>
        </p:nvCxnSpPr>
        <p:spPr>
          <a:xfrm flipV="1">
            <a:off x="5220072" y="2780928"/>
            <a:ext cx="0" cy="3456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220072" y="6237312"/>
            <a:ext cx="32403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175</TotalTime>
  <Words>336</Words>
  <Application>Microsoft Office PowerPoint</Application>
  <PresentationFormat>Екран (4:3)</PresentationFormat>
  <Paragraphs>40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17" baseType="lpstr">
      <vt:lpstr>Обычная</vt:lpstr>
      <vt:lpstr>фронтальна композиція</vt:lpstr>
      <vt:lpstr>Під композицією розуміють побудову художнього твору, тобто розташування і зв'язок окремих його частин, що забезпечують його цілісність і художню виразність</vt:lpstr>
      <vt:lpstr>Завдяки композиції можливе об'єднання елементів форми в єдине ціле і підпорядкування їх загальному художньому задуму. У дизайні метою композиції є створення форми, що володіє утилітарною і естетичною цінністю</vt:lpstr>
      <vt:lpstr>Презентація PowerPoint</vt:lpstr>
      <vt:lpstr>Фронтально композиція – це композиція, що лежить в одній площині </vt:lpstr>
      <vt:lpstr>Billie Eilish обрала картину абстрактного живопису як основний фон для своєї пісні:</vt:lpstr>
      <vt:lpstr>площинну (фронтальну) композицію тільки такою, в якій видима об'ємність предметів зникає і замінюється плоскими колірними плямамиід вважати площинну (фронтальну) композицію тільки такою, в якій видима об'ємність предметів зникає і замінюється плоскими колірними плямами</vt:lpstr>
      <vt:lpstr>Багатопланова реалістична картина з передачею просторових і об'ємних ілюзій з формальної класифікації відноситься до фронтальної композиції:</vt:lpstr>
      <vt:lpstr>Фронтальна композиція – характеризується тим, що всі її частини розміщено на двох фронтальних координатах, тобто по ширині й висоті</vt:lpstr>
      <vt:lpstr>Фронтальна композиція сприймається глядачем під час руху вздовж неї або у напрямку до них:</vt:lpstr>
      <vt:lpstr>Такими композиціями в архітектурі є, наприклад, фасади будівель, звернені до просторів вулиць і площ і розраховані на сприйняття з боку цих просторів</vt:lpstr>
      <vt:lpstr>Фронтальні композиції частіше, ніж інші, створюються авторами як самостійні твори</vt:lpstr>
      <vt:lpstr>Самостійність твору підкреслюється рамою, лінією, бордюром та іншими композиційними засобами, які вирішують проблему виокремлення твору з простору, замикають композицію. Вона розвивається тільки всередині</vt:lpstr>
      <vt:lpstr> Вона розвивається тільки всередині. І в той же час багато різних фронтальних композицій «в рамі» можуть стати одним великим елементом композиції у вирішенні інтер'єру</vt:lpstr>
      <vt:lpstr>Своєю формою, пластикою, кольором, фактурою, побудовою вона може не тільки органічно увійти в композиційну структуру, але розвинути її і навіть стати композиційним центром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фронтальна композиція</dc:title>
  <dc:creator>111</dc:creator>
  <cp:lastModifiedBy>Мельник Дарина Олександрівна</cp:lastModifiedBy>
  <cp:revision>4</cp:revision>
  <dcterms:created xsi:type="dcterms:W3CDTF">2021-04-04T07:58:51Z</dcterms:created>
  <dcterms:modified xsi:type="dcterms:W3CDTF">2021-05-31T21:19:20Z</dcterms:modified>
</cp:coreProperties>
</file>