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6" r:id="rId3"/>
    <p:sldId id="258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73" r:id="rId15"/>
    <p:sldId id="274" r:id="rId16"/>
    <p:sldId id="276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395"/>
    <a:srgbClr val="BEC7B3"/>
    <a:srgbClr val="6B7963"/>
    <a:srgbClr val="AAB69E"/>
    <a:srgbClr val="B3CBA5"/>
    <a:srgbClr val="BFD9C4"/>
    <a:srgbClr val="646950"/>
    <a:srgbClr val="779D80"/>
    <a:srgbClr val="82C088"/>
    <a:srgbClr val="85A9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93426" autoAdjust="0"/>
  </p:normalViewPr>
  <p:slideViewPr>
    <p:cSldViewPr snapToGrid="0">
      <p:cViewPr>
        <p:scale>
          <a:sx n="66" d="100"/>
          <a:sy n="66" d="100"/>
        </p:scale>
        <p:origin x="5746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19BC1-BDD4-4DCD-A4A3-6471F7232CD7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5A963-B88A-48F9-A319-6508F0C6734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3607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5A963-B88A-48F9-A319-6508F0C6734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3062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3AFF7-D900-62A4-7980-9908604BC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710EB8A-F3B2-76A4-E1DE-6C8452553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B375469-B04A-01B1-B5C8-0E8B5DF0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40354-DEB3-D70F-5024-94EC03C79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C0C47F-95AD-EB1D-07D1-9FB2BFDC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758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ABB67-D434-9B13-8E3B-C63161DA6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703F1C4-69F8-669F-CA7E-858CEBB80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1AFE61D-FC66-49DC-B716-CDDC4234B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8882FC-E58F-09CA-7CB4-847473522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40247B-5C3E-EB0E-7A12-FC4FFEF51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93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149E53A-1AD5-9BE1-879D-43F0DAB43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A0918C7-F00F-6398-6E11-90186CD8B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37D00C5-B49D-749B-09BF-15B177F8C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D62ACB7-1BA5-77D5-92AB-517D05D6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329E01E-F2A8-29BD-F664-45FA2731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045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BD935-A804-06E7-F39D-0BA6C258F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DCA9C4-A631-1C39-CFB9-8BC343509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4A1FC9-EE1B-2405-8148-0EBAA5583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25BE6D6-902A-B6E7-5A67-D898F826C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E21AA9D-FEE3-245D-C075-96395379A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990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E2756D-D5FB-2F62-7AB3-556EDE69F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2F61FB9-9DEE-07BA-0E12-82030D690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7397F2-B982-AB45-2DFF-3B3CD61CA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4B9687E-98DD-0340-45FF-ABBD26A78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FC09C65-3390-6A39-B2E7-5EB790B41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191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65252-CD0D-9D82-55CB-6AF061EF1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B91103-0AE6-0420-F621-1C9225675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4AD4D48-B21D-C00C-AC28-6BA5E96A7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65E3342-4F7B-DD92-7B91-B6937B5BB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4E26CE6-2702-9F0F-7543-15A850675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11E8421-B560-69FC-40E3-39161EEBD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362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2E33C-1408-5E8E-68CA-F5AD613C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0B11EC1-2747-F47B-DC18-A34D1C23C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EFCB2CB-62E6-C946-84DD-1366F17F6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69E4652-FA98-1CAF-E102-64C047506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BBD89FB-B457-684B-9517-937F9056F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80A3B48-7AAA-1C61-0584-22E13218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BA2FCF9-90B8-4F93-D4C2-6A52065B5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BE81BB1-E839-C313-5C4E-3A67AC23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111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E202D-B508-BFBF-CA5B-35213281B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F5039E3-C049-3188-18BF-0A4D13386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AF86F99-5302-D1FF-4AD7-5A906505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7F71D4B-D5F2-4CD5-72D9-3983E105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283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1C1FBCD-532C-AE00-7FC5-D0E67C2F9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DA9692F-8928-1D1A-5DB1-FC92CE0C5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BBFE67A-6783-9662-FAF6-9343FB16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639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5D23B-D7FC-094E-CB28-FF02D47F9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CDFAB3-AF83-07DC-AC30-A9A5CA80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122F448-BD76-B7D2-2D96-773B705F2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C58AC1E-F876-54CF-21FC-A5FCFB7E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8D4BB10-6186-63CC-9831-6A950A3A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9FDF076-A713-725D-39A1-3B09DA950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52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EA14A-605F-D3DD-6F4D-3213A426B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A8DDBD3-7759-F632-9A65-FD674F04A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2DF2921-0683-DBD4-EAF4-36E9F1A1D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48A2D69-2CE1-DD19-0F76-E173E095B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4EC08A3-7E1E-E4AB-7BA2-3B1A3E8E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7B59B28-8521-155B-85DA-2F6B7C90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548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64CFC07-9EEB-8420-374A-655E6089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FB7AB0-3657-F8AF-5398-B511E27DA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B921387-F8D5-D040-CF2F-89DA24C7A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59E13-CB11-4109-9064-EFD66BBA69D4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42704DB-6010-5D40-4A49-DD05C5AB94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F99E26-407E-6EA5-82BA-E0F51A476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BC057-604C-4D2D-9970-99F6CEAC41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73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6BDE8D-E2F3-175E-9F67-D46F5821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6EA7E8A-07F2-D97B-AF33-10E838122B5D}"/>
              </a:ext>
            </a:extLst>
          </p:cNvPr>
          <p:cNvSpPr/>
          <p:nvPr/>
        </p:nvSpPr>
        <p:spPr>
          <a:xfrm>
            <a:off x="-1328928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72865D">
                  <a:alpha val="88000"/>
                </a:srgbClr>
              </a:gs>
              <a:gs pos="63000">
                <a:srgbClr val="9FAC79">
                  <a:alpha val="70000"/>
                </a:srgbClr>
              </a:gs>
              <a:gs pos="54000">
                <a:srgbClr val="B2BA8C">
                  <a:alpha val="61000"/>
                </a:srgbClr>
              </a:gs>
              <a:gs pos="17000">
                <a:srgbClr val="BCC7B2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951E8-AA50-C508-8E7A-F047F2ED978B}"/>
              </a:ext>
            </a:extLst>
          </p:cNvPr>
          <p:cNvSpPr txBox="1"/>
          <p:nvPr/>
        </p:nvSpPr>
        <p:spPr>
          <a:xfrm>
            <a:off x="-13080936" y="850931"/>
            <a:ext cx="116107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Театр корифеїв.</a:t>
            </a:r>
            <a:endParaRPr lang="en-US" sz="88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Марія </a:t>
            </a:r>
            <a:endParaRPr lang="en-US" sz="88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Заньковецька</a:t>
            </a:r>
            <a:r>
              <a:rPr lang="en-US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  <a:p>
            <a:r>
              <a:rPr lang="en-US" sz="60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(1854-1934)</a:t>
            </a:r>
            <a:endParaRPr lang="uk-UA" sz="60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70FAA5-8733-33E6-40AC-56EF30A309BB}"/>
              </a:ext>
            </a:extLst>
          </p:cNvPr>
          <p:cNvSpPr txBox="1"/>
          <p:nvPr/>
        </p:nvSpPr>
        <p:spPr>
          <a:xfrm>
            <a:off x="-12776136" y="5913454"/>
            <a:ext cx="745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Патакі</a:t>
            </a:r>
            <a:r>
              <a:rPr lang="ru-RU" sz="3200" b="1" dirty="0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Естер</a:t>
            </a:r>
            <a:endParaRPr lang="uk-UA" sz="3200" b="1" dirty="0">
              <a:solidFill>
                <a:srgbClr val="BEC395"/>
              </a:solidFill>
              <a:effectLst>
                <a:reflection blurRad="6350" stA="50000" endA="300" endPos="50000" dist="60007" dir="5400000" sy="-100000" algn="bl" rotWithShape="0"/>
              </a:effectLst>
              <a:latin typeface="Gabriola" panose="04040605051002020D02" pitchFamily="8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B5E93F-DB18-0F4D-02BB-2F0AA5AB7BFE}"/>
              </a:ext>
            </a:extLst>
          </p:cNvPr>
          <p:cNvSpPr txBox="1"/>
          <p:nvPr/>
        </p:nvSpPr>
        <p:spPr>
          <a:xfrm>
            <a:off x="-12776137" y="5913453"/>
            <a:ext cx="745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Патакі</a:t>
            </a:r>
            <a:r>
              <a:rPr lang="ru-RU" sz="3200" b="1" dirty="0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Естер</a:t>
            </a:r>
            <a:endParaRPr lang="uk-UA" sz="3200" b="1" dirty="0">
              <a:solidFill>
                <a:schemeClr val="bg1"/>
              </a:solidFill>
              <a:effectLst/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41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7AEBA8-8158-93F0-F144-55B1E0B51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7527101C-DC81-DBF4-667E-740C4A92E5CA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5BCF4D-BC68-C1CD-044B-898319FDB61A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440B6-CDB1-F667-963A-30104C97B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1E9448D8-3499-69EC-29A2-C56F1CA3A40A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F95D6A66-8550-0B42-6CC4-8782E3C41B80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19535A-6E52-7402-3651-19BC0E1160A1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8E8E9D6F-FB1D-41E6-54BE-56851EA5B56C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872AA39D-8A33-257D-E016-D59055C7B3F4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A785EA80-CBD3-2313-56D1-92E2D6C6D6A3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C0907995-3DCB-A950-3E9A-348013794F68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B5A748AC-5041-66A2-83F1-A2685523A791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24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28E08D-29EE-8B45-11BC-BCDBC9723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8A63C19C-C0AA-5895-81B0-0012FC82383A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54E6C3-A097-3726-E154-E17D279CE352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271FD0-A929-26AF-BDD6-13BEE65B0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ADCF064B-6B63-1339-6246-C5E4BF2B8D59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2CA6150B-5A2F-53D3-D774-AD84042EF836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932D34-691C-D7FC-4304-B1F692F42ED7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8E2F84D5-B6DD-07FD-1ECD-48BC4CF4B49F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C0FBE9F3-4E30-84B0-7C55-EE87C7A28F61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216ED098-20FB-5602-FA0B-D635F6E0DA91}"/>
              </a:ext>
            </a:extLst>
          </p:cNvPr>
          <p:cNvSpPr/>
          <p:nvPr/>
        </p:nvSpPr>
        <p:spPr>
          <a:xfrm>
            <a:off x="5185458" y="3391791"/>
            <a:ext cx="2968668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08349E50-5905-117D-B953-F1A1F88D2DF7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E4665E4E-492B-7451-41EF-C268DE5F4D20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0EA69F-9C35-C3B6-6B8B-3B118014F4D9}"/>
              </a:ext>
            </a:extLst>
          </p:cNvPr>
          <p:cNvSpPr txBox="1"/>
          <p:nvPr/>
        </p:nvSpPr>
        <p:spPr>
          <a:xfrm>
            <a:off x="5324352" y="5250853"/>
            <a:ext cx="269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«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Безталанна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» </a:t>
            </a:r>
          </a:p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І. Карпенка-Карого</a:t>
            </a:r>
            <a:endParaRPr lang="uk-UA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189B7F-758C-4C86-B908-F3B9B7040950}"/>
              </a:ext>
            </a:extLst>
          </p:cNvPr>
          <p:cNvSpPr txBox="1"/>
          <p:nvPr/>
        </p:nvSpPr>
        <p:spPr>
          <a:xfrm>
            <a:off x="5324352" y="375104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2C2824"/>
                </a:solidFill>
                <a:latin typeface="Book Antiqua" panose="02040602050305030304" pitchFamily="18" charset="0"/>
              </a:rPr>
              <a:t>Харитина</a:t>
            </a:r>
          </a:p>
        </p:txBody>
      </p:sp>
    </p:spTree>
    <p:extLst>
      <p:ext uri="{BB962C8B-B14F-4D97-AF65-F5344CB8AC3E}">
        <p14:creationId xmlns:p14="http://schemas.microsoft.com/office/powerpoint/2010/main" val="1206318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5ED22F-6A54-2806-CAC7-DBC936E0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9413E291-3403-E954-0234-F3C1B9CD0289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B4370C-2B63-746D-83F3-F6717D1E1616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B6DE40-EF75-1C22-FE65-5762D9660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04B792DF-6BD4-DC57-462E-388ECEE9D3EA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5635F42F-0B8B-9037-74A3-5BC40AB1958D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494448-7FC9-25CD-A198-FCA23306F111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69581DE9-9915-FBC8-C170-A8B840285375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EFA1F26C-8442-EE47-65C9-DA1ABEA9EC5B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3AFC8C34-2BEA-BAA1-04BA-5E7819CB5989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F5293838-F2DD-C58B-223B-D6F9B76B57B8}"/>
              </a:ext>
            </a:extLst>
          </p:cNvPr>
          <p:cNvSpPr/>
          <p:nvPr/>
        </p:nvSpPr>
        <p:spPr>
          <a:xfrm>
            <a:off x="8907285" y="3391792"/>
            <a:ext cx="994990" cy="2823812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C8C94D3B-33F4-A31D-DF7B-23BE2D191D89}"/>
              </a:ext>
            </a:extLst>
          </p:cNvPr>
          <p:cNvSpPr/>
          <p:nvPr/>
        </p:nvSpPr>
        <p:spPr>
          <a:xfrm>
            <a:off x="10655434" y="3428999"/>
            <a:ext cx="994990" cy="2786605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33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6BF3D-7B70-BA7C-8944-58B92EB24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8CCD012C-3730-7EB7-F285-2B8FFDA57BE4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E2B6B3-B65A-4424-DBC9-F40FF9FE8AFD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A6FEC0-8E67-9F63-FA57-5DFB71AF9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36D6C210-A914-7A7C-7380-57CFA9BDB755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A1D1561A-E210-8C44-3588-29CC982758D8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AA1BF1-B058-5382-A30B-619FF5E45C07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E4071947-2160-EA9B-96E5-81099B0D3DCD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37B1C29B-66C1-A3E6-FE81-071546AA3AE0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2341BC47-D31A-AB47-9EFE-9D5BB20EB0F7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B4F0D0B2-4EE5-9F8B-D013-7F00A8D757C0}"/>
              </a:ext>
            </a:extLst>
          </p:cNvPr>
          <p:cNvSpPr/>
          <p:nvPr/>
        </p:nvSpPr>
        <p:spPr>
          <a:xfrm>
            <a:off x="6827180" y="3391792"/>
            <a:ext cx="3075095" cy="2823812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C9F261F6-1E8F-7ED3-47B9-5987DF1E4680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282B02-6B9A-5324-3E75-B9C30614D21A}"/>
              </a:ext>
            </a:extLst>
          </p:cNvPr>
          <p:cNvSpPr txBox="1"/>
          <p:nvPr/>
        </p:nvSpPr>
        <p:spPr>
          <a:xfrm>
            <a:off x="6936563" y="5283804"/>
            <a:ext cx="2856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«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Глитай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,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або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 ж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павук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» </a:t>
            </a:r>
          </a:p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М.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Кропивницького</a:t>
            </a:r>
            <a:endParaRPr lang="uk-UA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0086C-37B8-B7E6-F0CD-B4F489EEE0EF}"/>
              </a:ext>
            </a:extLst>
          </p:cNvPr>
          <p:cNvSpPr txBox="1"/>
          <p:nvPr/>
        </p:nvSpPr>
        <p:spPr>
          <a:xfrm>
            <a:off x="6991107" y="375104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srgbClr val="2C2824"/>
                </a:solidFill>
                <a:latin typeface="Book Antiqua" panose="02040602050305030304" pitchFamily="18" charset="0"/>
              </a:rPr>
              <a:t>Олена</a:t>
            </a:r>
            <a:endParaRPr lang="ru-RU" sz="3200" b="1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27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1F6A3-040C-93B2-3656-AEE7EB0FA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2C856B22-73F0-2413-CF4E-582606435778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B2631-61A5-0847-8B80-9C99ED2C57B0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9EEB93-59A6-B2ED-EEF2-2AC244488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C6C057ED-D85A-390F-7641-DDFC2C9D3907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7E2EC296-4723-BECD-443B-076398C23014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7C90C93-A59B-AC5F-DDC1-280B3E5B178A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3F8D5108-E93A-CEEC-162F-B06060E91B7E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162BF299-995E-0D70-DF49-038A19DC3502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F8FE8685-49DA-FB7D-1C89-4C655E844D06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55F29CD-5B9E-C30E-06FD-EE7309E87544}"/>
              </a:ext>
            </a:extLst>
          </p:cNvPr>
          <p:cNvSpPr/>
          <p:nvPr/>
        </p:nvSpPr>
        <p:spPr>
          <a:xfrm>
            <a:off x="8907285" y="3428998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0C5934FD-B4BC-A3D7-676F-C9092C55D366}"/>
              </a:ext>
            </a:extLst>
          </p:cNvPr>
          <p:cNvSpPr/>
          <p:nvPr/>
        </p:nvSpPr>
        <p:spPr>
          <a:xfrm>
            <a:off x="10655434" y="3428999"/>
            <a:ext cx="994990" cy="2786605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244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B61E8E-31EF-8F02-EE9A-8C97E5F2A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B5D5A35E-0DC9-52A5-D7F4-FADB6541F81E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BD29C-1FCE-FA8C-14FB-F08BBF010CF8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88E7F7-2EA3-6077-EF60-7A0CB3ACB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01FDB360-658C-A74A-971E-B1AB3439235D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F7D9DB8F-5873-1F09-098E-C90697DDB2DD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9B14D9-372D-87ED-C851-29F42C33AA20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A89F9D39-64F6-6F8E-013C-20098485AE90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BF9557F4-DC13-0372-C18B-2DFF4390FF93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7A4C18FD-0F1B-D510-DDAA-042CF485F9C5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8A1F241D-7344-1CD7-8DCD-4AF07303F167}"/>
              </a:ext>
            </a:extLst>
          </p:cNvPr>
          <p:cNvSpPr/>
          <p:nvPr/>
        </p:nvSpPr>
        <p:spPr>
          <a:xfrm>
            <a:off x="8907285" y="3428998"/>
            <a:ext cx="994990" cy="2786605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FE9F77F2-5B68-8BA1-0A68-283894B079B6}"/>
              </a:ext>
            </a:extLst>
          </p:cNvPr>
          <p:cNvSpPr/>
          <p:nvPr/>
        </p:nvSpPr>
        <p:spPr>
          <a:xfrm>
            <a:off x="8530542" y="3428999"/>
            <a:ext cx="3119881" cy="2786605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9A2BCA-A311-F90E-5A07-6282F661A69E}"/>
              </a:ext>
            </a:extLst>
          </p:cNvPr>
          <p:cNvSpPr txBox="1"/>
          <p:nvPr/>
        </p:nvSpPr>
        <p:spPr>
          <a:xfrm>
            <a:off x="8680067" y="5283804"/>
            <a:ext cx="2856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«Талан»</a:t>
            </a:r>
          </a:p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 М.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Старицького</a:t>
            </a:r>
            <a:endParaRPr lang="uk-UA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69F9E-A4F4-25F7-6534-071D6D737DDA}"/>
              </a:ext>
            </a:extLst>
          </p:cNvPr>
          <p:cNvSpPr txBox="1"/>
          <p:nvPr/>
        </p:nvSpPr>
        <p:spPr>
          <a:xfrm>
            <a:off x="8762031" y="375104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>
                <a:solidFill>
                  <a:srgbClr val="2C2824"/>
                </a:solidFill>
                <a:latin typeface="Book Antiqua" panose="02040602050305030304" pitchFamily="18" charset="0"/>
              </a:rPr>
              <a:t>Софія</a:t>
            </a:r>
            <a:endParaRPr lang="ru-RU" sz="3200" b="1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025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9CD45-CD5F-C448-5357-C3E60DA1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DCC5C5AF-D1E1-E170-C105-95A41D17AC2A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1D1E1F-0617-976F-2D88-0DAB091D2A6F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BF2614-BEB1-B3D4-2508-96BC1797B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artisticCutout/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32" y="1372547"/>
            <a:ext cx="3899409" cy="501352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876E924-43A9-4123-5A55-1725AE7D46BF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3522196" y="1574196"/>
            <a:chExt cx="8271506" cy="113799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EDCF18F7-036D-0803-1104-9CD3D729B1DF}"/>
                </a:ext>
              </a:extLst>
            </p:cNvPr>
            <p:cNvSpPr/>
            <p:nvPr/>
          </p:nvSpPr>
          <p:spPr>
            <a:xfrm>
              <a:off x="3522196" y="1574196"/>
              <a:ext cx="8271506" cy="1137995"/>
            </a:xfrm>
            <a:prstGeom prst="roundRect">
              <a:avLst>
                <a:gd name="adj" fmla="val 50000"/>
              </a:avLst>
            </a:prstGeom>
            <a:solidFill>
              <a:srgbClr val="898F6E">
                <a:alpha val="74000"/>
              </a:srgb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4D1DBD-2B47-67E1-0F8E-11A9E26A5FD8}"/>
                </a:ext>
              </a:extLst>
            </p:cNvPr>
            <p:cNvSpPr txBox="1"/>
            <p:nvPr/>
          </p:nvSpPr>
          <p:spPr>
            <a:xfrm>
              <a:off x="3665473" y="1598776"/>
              <a:ext cx="79849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Її гра була щирою, природною, наповненою емоцією й глибоким розумінням характеру української жінки.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5B6F2F7A-2C29-152E-F782-248783E51998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1C1C1C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chemeClr val="bg1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AAA5FA7D-4F18-4489-30D7-16C3EE440C93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1C1C1C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3A3EB85A-B227-C9BB-E74E-CCF5979139C4}"/>
              </a:ext>
            </a:extLst>
          </p:cNvPr>
          <p:cNvSpPr/>
          <p:nvPr/>
        </p:nvSpPr>
        <p:spPr>
          <a:xfrm>
            <a:off x="7159136" y="3391791"/>
            <a:ext cx="994990" cy="2823813"/>
          </a:xfrm>
          <a:prstGeom prst="roundRect">
            <a:avLst/>
          </a:prstGeom>
          <a:solidFill>
            <a:srgbClr val="1C1C1C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008D4220-DEDD-C439-37C5-10653163515A}"/>
              </a:ext>
            </a:extLst>
          </p:cNvPr>
          <p:cNvSpPr/>
          <p:nvPr/>
        </p:nvSpPr>
        <p:spPr>
          <a:xfrm>
            <a:off x="8907285" y="3428998"/>
            <a:ext cx="994990" cy="2786606"/>
          </a:xfrm>
          <a:prstGeom prst="roundRect">
            <a:avLst/>
          </a:prstGeom>
          <a:solidFill>
            <a:srgbClr val="1C1C1C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EE3B3FD7-4297-07B1-7E76-182AAABDFEC8}"/>
              </a:ext>
            </a:extLst>
          </p:cNvPr>
          <p:cNvSpPr/>
          <p:nvPr/>
        </p:nvSpPr>
        <p:spPr>
          <a:xfrm>
            <a:off x="10655434" y="3428999"/>
            <a:ext cx="994990" cy="2786605"/>
          </a:xfrm>
          <a:prstGeom prst="roundRect">
            <a:avLst/>
          </a:prstGeom>
          <a:solidFill>
            <a:srgbClr val="1C1C1C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9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F97B4-9275-8AF1-8AB1-89937E144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0166AD9-CD10-D439-21E4-2CD7D5CAB46E}"/>
              </a:ext>
            </a:extLst>
          </p:cNvPr>
          <p:cNvSpPr/>
          <p:nvPr/>
        </p:nvSpPr>
        <p:spPr>
          <a:xfrm>
            <a:off x="-1" y="-439838"/>
            <a:ext cx="12192000" cy="2592729"/>
          </a:xfrm>
          <a:prstGeom prst="rect">
            <a:avLst/>
          </a:prstGeom>
          <a:gradFill flip="none" rotWithShape="1">
            <a:gsLst>
              <a:gs pos="80000">
                <a:srgbClr val="1C1C1C">
                  <a:alpha val="62000"/>
                </a:srgbClr>
              </a:gs>
              <a:gs pos="43000">
                <a:schemeClr val="bg1">
                  <a:lumMod val="75000"/>
                </a:schemeClr>
              </a:gs>
              <a:gs pos="1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Triangle">
              <a:avLst/>
            </a:prstTxWarp>
          </a:bodyPr>
          <a:lstStyle/>
          <a:p>
            <a:pPr algn="ctr"/>
            <a:endParaRPr lang="uk-UA" sz="3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FBA6B95-7E73-905C-5B0C-67E333BCD1AB}"/>
              </a:ext>
            </a:extLst>
          </p:cNvPr>
          <p:cNvSpPr/>
          <p:nvPr/>
        </p:nvSpPr>
        <p:spPr>
          <a:xfrm rot="16200000">
            <a:off x="3805177" y="-2196300"/>
            <a:ext cx="5249119" cy="12859474"/>
          </a:xfrm>
          <a:prstGeom prst="rect">
            <a:avLst/>
          </a:prstGeom>
          <a:gradFill flip="none" rotWithShape="1">
            <a:gsLst>
              <a:gs pos="80000">
                <a:srgbClr val="1C1C1C">
                  <a:alpha val="62000"/>
                </a:srgbClr>
              </a:gs>
              <a:gs pos="0">
                <a:schemeClr val="bg1">
                  <a:lumMod val="75000"/>
                </a:schemeClr>
              </a:gs>
              <a:gs pos="13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E6C9E5-C646-1CF8-CDBA-8BF0AF9BDD8C}"/>
              </a:ext>
            </a:extLst>
          </p:cNvPr>
          <p:cNvSpPr txBox="1"/>
          <p:nvPr/>
        </p:nvSpPr>
        <p:spPr>
          <a:xfrm>
            <a:off x="217893" y="2152891"/>
            <a:ext cx="74540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 не мав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постійного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приміщення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—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актори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постійно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переїжджали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з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міста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місто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Вони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грали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не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лише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в театрах, а й 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сільських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клубах, школах,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ярмаркових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наметах.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Митці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жили 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важких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умовах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: часто без грошей, без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житла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навіть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без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їжі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Але вони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свідомо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йшли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ці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жертви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бо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вірили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що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українська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сцена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має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право 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існування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uk-U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9061ED-D086-A9B6-F5F8-58F3330745D6}"/>
              </a:ext>
            </a:extLst>
          </p:cNvPr>
          <p:cNvSpPr txBox="1"/>
          <p:nvPr/>
        </p:nvSpPr>
        <p:spPr>
          <a:xfrm>
            <a:off x="185194" y="271233"/>
            <a:ext cx="11821609" cy="1335750"/>
          </a:xfrm>
          <a:prstGeom prst="rect">
            <a:avLst/>
          </a:prstGeom>
          <a:noFill/>
        </p:spPr>
        <p:txBody>
          <a:bodyPr wrap="square">
            <a:prstTxWarp prst="textTriangle">
              <a:avLst>
                <a:gd name="adj" fmla="val 37002"/>
              </a:avLst>
            </a:prstTxWarp>
            <a:spAutoFit/>
          </a:bodyPr>
          <a:lstStyle/>
          <a:p>
            <a:pPr algn="ctr"/>
            <a:r>
              <a:rPr lang="uk-UA" sz="4800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Умови праці Театру корифеїв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76AF94-1AE4-A95A-712D-21FD75F2CA88}"/>
              </a:ext>
            </a:extLst>
          </p:cNvPr>
          <p:cNvSpPr txBox="1"/>
          <p:nvPr/>
        </p:nvSpPr>
        <p:spPr>
          <a:xfrm>
            <a:off x="337594" y="-2106207"/>
            <a:ext cx="11821609" cy="1335750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4800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Внесок Марії Заньковецької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356B0E1-5DDC-95D9-DCFF-427E8BED0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88" b="89931" l="9933" r="89955">
                        <a14:foregroundMark x1="28348" y1="37153" x2="20565" y2="42208"/>
                        <a14:foregroundMark x1="46205" y1="11285" x2="54241" y2="11111"/>
                        <a14:foregroundMark x1="48772" y1="9983" x2="45982" y2="9288"/>
                        <a14:backgroundMark x1="18192" y1="41493" x2="18192" y2="43924"/>
                        <a14:backgroundMark x1="16629" y1="43576" x2="16853" y2="44705"/>
                        <a14:backgroundMark x1="39397" y1="92014" x2="48772" y2="87326"/>
                        <a14:backgroundMark x1="48772" y1="87326" x2="49219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971" y="6678596"/>
            <a:ext cx="5667094" cy="728626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B5D068-3257-7F56-8D52-F9D8825801B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5C744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43" b="94141" l="9961" r="89844">
                        <a14:foregroundMark x1="49707" y1="7910" x2="50195" y2="6934"/>
                        <a14:foregroundMark x1="51074" y1="6543" x2="52051" y2="7422"/>
                        <a14:foregroundMark x1="69629" y1="91309" x2="38379" y2="94141"/>
                        <a14:foregroundMark x1="38379" y1="94141" x2="33203" y2="92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183" y="1631367"/>
            <a:ext cx="5422736" cy="542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1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39DC9B-4604-94A7-9362-60B5752D9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736A4F0-AAAA-0904-3F1B-F6555386CDC2}"/>
              </a:ext>
            </a:extLst>
          </p:cNvPr>
          <p:cNvSpPr/>
          <p:nvPr/>
        </p:nvSpPr>
        <p:spPr>
          <a:xfrm rot="16200000">
            <a:off x="-3185161" y="-9113521"/>
            <a:ext cx="15377162" cy="22418040"/>
          </a:xfrm>
          <a:prstGeom prst="rect">
            <a:avLst/>
          </a:prstGeom>
          <a:gradFill flip="none" rotWithShape="1">
            <a:gsLst>
              <a:gs pos="80000">
                <a:srgbClr val="1C1C1C">
                  <a:alpha val="62000"/>
                </a:srgbClr>
              </a:gs>
              <a:gs pos="0">
                <a:schemeClr val="bg1">
                  <a:lumMod val="75000"/>
                </a:schemeClr>
              </a:gs>
              <a:gs pos="13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949C92B-6E96-897A-1337-A60B0059FFCE}"/>
              </a:ext>
            </a:extLst>
          </p:cNvPr>
          <p:cNvSpPr/>
          <p:nvPr/>
        </p:nvSpPr>
        <p:spPr>
          <a:xfrm>
            <a:off x="0" y="0"/>
            <a:ext cx="12192000" cy="6964680"/>
          </a:xfrm>
          <a:prstGeom prst="rect">
            <a:avLst/>
          </a:prstGeom>
          <a:gradFill flip="none" rotWithShape="1">
            <a:gsLst>
              <a:gs pos="80000">
                <a:srgbClr val="1C1C1C">
                  <a:alpha val="62000"/>
                </a:srgbClr>
              </a:gs>
              <a:gs pos="43000">
                <a:schemeClr val="bg1">
                  <a:lumMod val="75000"/>
                </a:schemeClr>
              </a:gs>
              <a:gs pos="1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Triangle">
              <a:avLst/>
            </a:prstTxWarp>
          </a:bodyPr>
          <a:lstStyle/>
          <a:p>
            <a:pPr algn="ctr"/>
            <a:endParaRPr lang="uk-UA" sz="3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5CA66F-1605-0D88-FE64-AF52B4CBA35E}"/>
              </a:ext>
            </a:extLst>
          </p:cNvPr>
          <p:cNvSpPr txBox="1"/>
          <p:nvPr/>
        </p:nvSpPr>
        <p:spPr>
          <a:xfrm>
            <a:off x="322065" y="1878216"/>
            <a:ext cx="74540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З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аньковецька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стала символом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українського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театру.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Вона не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лише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грала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, а й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допомагала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розвивати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театральну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мову,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сценічну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культуру,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удосконалювала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акторську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майстерність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Виступала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Києві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Полтаві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Одесі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Петербурзі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Своєю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щирістю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глибиною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ролей вона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викликала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захоплення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навіть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найвибагливіших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глядачів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Її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талант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визнавали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не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лише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Україні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, а й 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Російській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імперії</a:t>
            </a:r>
            <a:r>
              <a:rPr lang="ru-RU" sz="32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.</a:t>
            </a:r>
            <a:endParaRPr lang="uk-UA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323AC1-7721-E033-2D96-B4B16A0E0BB5}"/>
              </a:ext>
            </a:extLst>
          </p:cNvPr>
          <p:cNvSpPr txBox="1"/>
          <p:nvPr/>
        </p:nvSpPr>
        <p:spPr>
          <a:xfrm>
            <a:off x="231494" y="271233"/>
            <a:ext cx="11821609" cy="1335750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48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Внесок Марії Заньковецької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0B088A-31CC-6456-DEF7-E01AEADE3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88" b="89931" l="9933" r="89955">
                        <a14:foregroundMark x1="28348" y1="37153" x2="20565" y2="42208"/>
                        <a14:foregroundMark x1="46205" y1="11285" x2="54241" y2="11111"/>
                        <a14:foregroundMark x1="48772" y1="9983" x2="45982" y2="9288"/>
                        <a14:backgroundMark x1="18192" y1="41493" x2="18192" y2="43924"/>
                        <a14:backgroundMark x1="16629" y1="43576" x2="16853" y2="44705"/>
                        <a14:backgroundMark x1="39397" y1="92014" x2="48772" y2="87326"/>
                        <a14:backgroundMark x1="48772" y1="87326" x2="49219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971" y="1145896"/>
            <a:ext cx="5667094" cy="728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9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0603E-C704-FE55-F422-F94B3DDA1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80E00E2-5609-17DE-B70C-EB7F6BDEFA72}"/>
              </a:ext>
            </a:extLst>
          </p:cNvPr>
          <p:cNvSpPr/>
          <p:nvPr/>
        </p:nvSpPr>
        <p:spPr>
          <a:xfrm>
            <a:off x="0" y="0"/>
            <a:ext cx="12192000" cy="6964680"/>
          </a:xfrm>
          <a:prstGeom prst="rect">
            <a:avLst/>
          </a:prstGeom>
          <a:gradFill flip="none" rotWithShape="1">
            <a:gsLst>
              <a:gs pos="80000">
                <a:srgbClr val="1C1C1C">
                  <a:alpha val="62000"/>
                </a:srgbClr>
              </a:gs>
              <a:gs pos="43000">
                <a:schemeClr val="bg1">
                  <a:lumMod val="75000"/>
                </a:schemeClr>
              </a:gs>
              <a:gs pos="1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Triangle">
              <a:avLst/>
            </a:prstTxWarp>
          </a:bodyPr>
          <a:lstStyle/>
          <a:p>
            <a:pPr algn="ctr"/>
            <a:endParaRPr lang="uk-UA" sz="3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ADE1BE-D4BD-C831-3722-B7C5DF682A13}"/>
              </a:ext>
            </a:extLst>
          </p:cNvPr>
          <p:cNvSpPr txBox="1"/>
          <p:nvPr/>
        </p:nvSpPr>
        <p:spPr>
          <a:xfrm>
            <a:off x="3611300" y="2483418"/>
            <a:ext cx="83723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Марію Заньковецьку називали «королевою української</a:t>
            </a:r>
            <a:r>
              <a:rPr 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сцени».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abriola" panose="04040605051002020D02" pitchFamily="82" charset="0"/>
            </a:endParaRPr>
          </a:p>
          <a:p>
            <a:pPr algn="r"/>
            <a:r>
              <a:rPr lang="uk-UA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У 1922 році їй присвоїли звання народної артистки Української РСР — першій серед українських актрис.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abriola" panose="04040605051002020D02" pitchFamily="82" charset="0"/>
            </a:endParaRPr>
          </a:p>
          <a:p>
            <a:pPr algn="r"/>
            <a:r>
              <a:rPr lang="uk-UA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Її ім’я носять театри у Києві, Львові, Чернігові, а також Державна премія України імені Марії Заньковецької.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abriola" panose="04040605051002020D02" pitchFamily="82" charset="0"/>
            </a:endParaRPr>
          </a:p>
          <a:p>
            <a:pPr algn="r"/>
            <a:r>
              <a:rPr lang="uk-UA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</a:rPr>
              <a:t>Її життя стало прикладом відданості національній культурі.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68D8FB-B887-8C34-DC3A-713EDD70A8E0}"/>
              </a:ext>
            </a:extLst>
          </p:cNvPr>
          <p:cNvSpPr txBox="1"/>
          <p:nvPr/>
        </p:nvSpPr>
        <p:spPr>
          <a:xfrm>
            <a:off x="231494" y="271233"/>
            <a:ext cx="11821609" cy="1335750"/>
          </a:xfrm>
          <a:prstGeom prst="rect">
            <a:avLst/>
          </a:prstGeom>
          <a:noFill/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48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Визнання та нагороди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9E61BD-E9A2-B7DC-1189-69C3E214B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88" b="89931" l="9933" r="89955">
                        <a14:foregroundMark x1="28348" y1="37153" x2="20565" y2="42208"/>
                        <a14:foregroundMark x1="46205" y1="11285" x2="54241" y2="11111"/>
                        <a14:foregroundMark x1="48772" y1="9983" x2="45982" y2="9288"/>
                        <a14:backgroundMark x1="18192" y1="41493" x2="18192" y2="43924"/>
                        <a14:backgroundMark x1="16629" y1="43576" x2="16853" y2="44705"/>
                        <a14:backgroundMark x1="39397" y1="92014" x2="48772" y2="87326"/>
                        <a14:backgroundMark x1="48772" y1="87326" x2="49219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5477" y="791084"/>
            <a:ext cx="5943059" cy="764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75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EA9ED3FA-C731-1F8A-066B-185357C8D8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72865D">
                  <a:alpha val="88000"/>
                </a:srgbClr>
              </a:gs>
              <a:gs pos="63000">
                <a:srgbClr val="9FAC79">
                  <a:alpha val="70000"/>
                </a:srgbClr>
              </a:gs>
              <a:gs pos="54000">
                <a:srgbClr val="B2BA8C">
                  <a:alpha val="61000"/>
                </a:srgbClr>
              </a:gs>
              <a:gs pos="17000">
                <a:srgbClr val="BCC7B2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BDE3D-947F-EDC6-ADE0-6B62BD49D9E4}"/>
              </a:ext>
            </a:extLst>
          </p:cNvPr>
          <p:cNvSpPr txBox="1"/>
          <p:nvPr/>
        </p:nvSpPr>
        <p:spPr>
          <a:xfrm>
            <a:off x="208344" y="850931"/>
            <a:ext cx="116107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Театр корифеїв.</a:t>
            </a:r>
            <a:endParaRPr lang="en-US" sz="88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Марія </a:t>
            </a:r>
            <a:endParaRPr lang="en-US" sz="88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uk-UA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Заньковецька</a:t>
            </a:r>
            <a:r>
              <a:rPr lang="en-US" sz="88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  <a:p>
            <a:r>
              <a:rPr lang="en-US" sz="6000" dirty="0">
                <a:ln w="28575">
                  <a:noFill/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(1854-1934)</a:t>
            </a:r>
            <a:endParaRPr lang="uk-UA" sz="6000" dirty="0">
              <a:ln w="28575">
                <a:noFill/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729186-381D-5347-5B77-F9AA2A021FDD}"/>
              </a:ext>
            </a:extLst>
          </p:cNvPr>
          <p:cNvSpPr txBox="1"/>
          <p:nvPr/>
        </p:nvSpPr>
        <p:spPr>
          <a:xfrm>
            <a:off x="208344" y="5913454"/>
            <a:ext cx="745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Патакі</a:t>
            </a:r>
            <a:r>
              <a:rPr lang="ru-RU" sz="3200" b="1" dirty="0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rgbClr val="BEC39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Gabriola" panose="04040605051002020D02" pitchFamily="82" charset="0"/>
              </a:rPr>
              <a:t>Естер</a:t>
            </a:r>
            <a:endParaRPr lang="uk-UA" sz="3200" b="1" dirty="0">
              <a:solidFill>
                <a:srgbClr val="BEC395"/>
              </a:solidFill>
              <a:effectLst>
                <a:reflection blurRad="6350" stA="50000" endA="300" endPos="50000" dist="60007" dir="5400000" sy="-100000" algn="bl" rotWithShape="0"/>
              </a:effectLst>
              <a:latin typeface="Gabriola" panose="04040605051002020D02" pitchFamily="82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456F6F0-5AEE-7D0C-DD80-875D6284E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9FAC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0264" l="9936" r="89984">
                        <a14:foregroundMark x1="57532" y1="90264" x2="49279" y2="89063"/>
                        <a14:foregroundMark x1="47997" y1="45192" x2="35897" y2="35337"/>
                        <a14:foregroundMark x1="35897" y1="35337" x2="35897" y2="34856"/>
                        <a14:foregroundMark x1="55369" y1="32692" x2="65304" y2="38341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0"/>
          <a:stretch>
            <a:fillRect/>
          </a:stretch>
        </p:blipFill>
        <p:spPr>
          <a:xfrm>
            <a:off x="1383324" y="6498229"/>
            <a:ext cx="11230708" cy="40266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6CEAA3-1A6C-C7BC-08BE-1B143D18B183}"/>
              </a:ext>
            </a:extLst>
          </p:cNvPr>
          <p:cNvSpPr txBox="1"/>
          <p:nvPr/>
        </p:nvSpPr>
        <p:spPr>
          <a:xfrm>
            <a:off x="236252" y="-1445095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Виникнення Театру корифеїв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8F6BE-64F4-7F66-1BB5-70576D00A81E}"/>
              </a:ext>
            </a:extLst>
          </p:cNvPr>
          <p:cNvSpPr txBox="1"/>
          <p:nvPr/>
        </p:nvSpPr>
        <p:spPr>
          <a:xfrm>
            <a:off x="208343" y="5913453"/>
            <a:ext cx="745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Патакі</a:t>
            </a:r>
            <a:r>
              <a:rPr lang="ru-RU" sz="3200" b="1" dirty="0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/>
                <a:latin typeface="Gabriola" panose="04040605051002020D02" pitchFamily="82" charset="0"/>
              </a:rPr>
              <a:t>Естер</a:t>
            </a:r>
            <a:endParaRPr lang="uk-UA" sz="3200" b="1" dirty="0">
              <a:solidFill>
                <a:schemeClr val="bg1"/>
              </a:solidFill>
              <a:effectLst/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95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C1961-954C-C174-76B2-A28952EA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6BD8B41C-8F20-0BA8-A18C-52388B1FFE59}"/>
              </a:ext>
            </a:extLst>
          </p:cNvPr>
          <p:cNvSpPr/>
          <p:nvPr/>
        </p:nvSpPr>
        <p:spPr>
          <a:xfrm>
            <a:off x="-1139190" y="-1170105"/>
            <a:ext cx="14470380" cy="3554007"/>
          </a:xfrm>
          <a:prstGeom prst="ellipse">
            <a:avLst/>
          </a:prstGeom>
          <a:solidFill>
            <a:schemeClr val="dk1">
              <a:alpha val="56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EA967DF-4CBA-D66D-7300-EA721B8104A6}"/>
              </a:ext>
            </a:extLst>
          </p:cNvPr>
          <p:cNvSpPr/>
          <p:nvPr/>
        </p:nvSpPr>
        <p:spPr>
          <a:xfrm>
            <a:off x="-244791" y="0"/>
            <a:ext cx="12786360" cy="7360920"/>
          </a:xfrm>
          <a:prstGeom prst="rect">
            <a:avLst/>
          </a:prstGeom>
          <a:solidFill>
            <a:schemeClr val="dk1">
              <a:alpha val="62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9A7B6-7F6B-FD77-68F0-1A360A4EA001}"/>
              </a:ext>
            </a:extLst>
          </p:cNvPr>
          <p:cNvSpPr txBox="1"/>
          <p:nvPr/>
        </p:nvSpPr>
        <p:spPr>
          <a:xfrm>
            <a:off x="561372" y="2627453"/>
            <a:ext cx="110692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«Театр корифеїв» — це колиска українського професійного </a:t>
            </a:r>
            <a:r>
              <a:rPr lang="uk-UA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театру.Завдяки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таким діячам, як Марія Заньковецька, українська сцена стала частиною світової </a:t>
            </a:r>
            <a:r>
              <a:rPr lang="uk-UA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культури.Її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талант, мужність і любов до України надихають митців і </a:t>
            </a:r>
            <a:r>
              <a:rPr lang="uk-UA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сьогодні.Марія</a:t>
            </a:r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Заньковецька — це душа, серце й символ українського театру.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3992E1-4C4D-CF60-97FA-614154292F6E}"/>
              </a:ext>
            </a:extLst>
          </p:cNvPr>
          <p:cNvSpPr txBox="1"/>
          <p:nvPr/>
        </p:nvSpPr>
        <p:spPr>
          <a:xfrm>
            <a:off x="231494" y="271233"/>
            <a:ext cx="11821609" cy="1789062"/>
          </a:xfrm>
          <a:prstGeom prst="rect">
            <a:avLst/>
          </a:prstGeom>
          <a:noFill/>
        </p:spPr>
        <p:txBody>
          <a:bodyPr wrap="square">
            <a:prstTxWarp prst="textDeflateInflate">
              <a:avLst>
                <a:gd name="adj" fmla="val 95000"/>
              </a:avLst>
            </a:prstTxWarp>
            <a:spAutoFit/>
          </a:bodyPr>
          <a:lstStyle/>
          <a:p>
            <a:pPr algn="ctr"/>
            <a:r>
              <a:rPr lang="uk-U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Висновок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E77C96-503B-DE82-33F8-D9061C5AB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88" b="89931" l="9933" r="89955">
                        <a14:foregroundMark x1="28348" y1="37153" x2="20565" y2="42208"/>
                        <a14:foregroundMark x1="46205" y1="11285" x2="54241" y2="11111"/>
                        <a14:foregroundMark x1="48772" y1="9983" x2="45982" y2="9288"/>
                        <a14:backgroundMark x1="18192" y1="41493" x2="18192" y2="43924"/>
                        <a14:backgroundMark x1="16629" y1="43576" x2="16853" y2="44705"/>
                        <a14:backgroundMark x1="39397" y1="92014" x2="48772" y2="87326"/>
                        <a14:backgroundMark x1="48772" y1="87326" x2="49219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5477" y="6964680"/>
            <a:ext cx="1141373" cy="14674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9B2EF5-517E-2D39-BEE6-E0497C5757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4" b="89936" l="9585" r="89936">
                        <a14:foregroundMark x1="38978" y1="66294" x2="45687" y2="67572"/>
                        <a14:foregroundMark x1="15815" y1="61821" x2="13898" y2="61661"/>
                        <a14:foregroundMark x1="85623" y1="54153" x2="85623" y2="54153"/>
                        <a14:foregroundMark x1="9585" y1="53514" x2="9585" y2="53514"/>
                        <a14:foregroundMark x1="10383" y1="53674" x2="10383" y2="54153"/>
                        <a14:foregroundMark x1="9744" y1="54473" x2="9744" y2="5511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0978">
            <a:off x="-913012" y="928244"/>
            <a:ext cx="574720" cy="574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F6A359-4BEB-921D-1C17-04F919BFFB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4" b="89936" l="9585" r="89936">
                        <a14:foregroundMark x1="38978" y1="66294" x2="45687" y2="67572"/>
                        <a14:foregroundMark x1="15815" y1="61821" x2="13898" y2="61661"/>
                        <a14:foregroundMark x1="85623" y1="54153" x2="85623" y2="54153"/>
                        <a14:foregroundMark x1="9585" y1="53514" x2="9585" y2="53514"/>
                        <a14:foregroundMark x1="10383" y1="53674" x2="10383" y2="54153"/>
                        <a14:foregroundMark x1="9744" y1="54473" x2="9744" y2="5511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583">
            <a:off x="6496819" y="6641217"/>
            <a:ext cx="13432724" cy="1343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60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BC44CE-906D-367B-66FC-9C50205A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315D06C-EFE4-0CC0-E46B-A02CCAB35F1E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dk1">
              <a:alpha val="62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9812DB-9678-D507-32E0-8DCC97FE3CD8}"/>
              </a:ext>
            </a:extLst>
          </p:cNvPr>
          <p:cNvSpPr txBox="1"/>
          <p:nvPr/>
        </p:nvSpPr>
        <p:spPr>
          <a:xfrm>
            <a:off x="499640" y="2774355"/>
            <a:ext cx="11192720" cy="1812210"/>
          </a:xfrm>
          <a:prstGeom prst="rect">
            <a:avLst/>
          </a:prstGeom>
          <a:noFill/>
        </p:spPr>
        <p:txBody>
          <a:bodyPr wrap="square">
            <a:prstTxWarp prst="textCanUp">
              <a:avLst/>
            </a:prstTxWarp>
            <a:spAutoFit/>
          </a:bodyPr>
          <a:lstStyle/>
          <a:p>
            <a:pPr algn="ctr"/>
            <a:r>
              <a:rPr lang="uk-U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Дякую за увагу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!</a:t>
            </a:r>
            <a:endParaRPr lang="uk-UA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8945DF-2306-EF65-1291-197214473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4" b="89936" l="9585" r="89936">
                        <a14:foregroundMark x1="38978" y1="66294" x2="45687" y2="67572"/>
                        <a14:foregroundMark x1="15815" y1="61821" x2="13898" y2="61661"/>
                        <a14:foregroundMark x1="85623" y1="54153" x2="85623" y2="54153"/>
                        <a14:foregroundMark x1="9585" y1="53514" x2="9585" y2="53514"/>
                        <a14:foregroundMark x1="10383" y1="53674" x2="10383" y2="54153"/>
                        <a14:foregroundMark x1="9744" y1="54473" x2="9744" y2="5511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0978">
            <a:off x="677953" y="15933"/>
            <a:ext cx="2437630" cy="24376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3C789D-019E-FA45-1FCF-624158BE8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4" b="89936" l="9585" r="89936">
                        <a14:foregroundMark x1="38978" y1="66294" x2="45687" y2="67572"/>
                        <a14:foregroundMark x1="15815" y1="61821" x2="13898" y2="61661"/>
                        <a14:foregroundMark x1="85623" y1="54153" x2="85623" y2="54153"/>
                        <a14:foregroundMark x1="9585" y1="53514" x2="9585" y2="53514"/>
                        <a14:foregroundMark x1="10383" y1="53674" x2="10383" y2="54153"/>
                        <a14:foregroundMark x1="9744" y1="54473" x2="9744" y2="5511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583">
            <a:off x="9433606" y="4762210"/>
            <a:ext cx="1941321" cy="19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7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00268-082D-C506-AEFE-303C2468F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7D7BF29E-1D02-A710-01E2-BD725C165F2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929878"/>
              </a:gs>
              <a:gs pos="53000">
                <a:srgbClr val="9FAC79">
                  <a:alpha val="80000"/>
                </a:srgbClr>
              </a:gs>
              <a:gs pos="10000">
                <a:srgbClr val="B2BA8C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E29F2B-2734-D4E4-C76F-5739FDF9AC7F}"/>
              </a:ext>
            </a:extLst>
          </p:cNvPr>
          <p:cNvSpPr txBox="1"/>
          <p:nvPr/>
        </p:nvSpPr>
        <p:spPr>
          <a:xfrm>
            <a:off x="236252" y="2195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Виникнення Театру корифеїв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33FAC7-A841-0273-7782-BBA4D75A8D2E}"/>
              </a:ext>
            </a:extLst>
          </p:cNvPr>
          <p:cNvSpPr txBox="1"/>
          <p:nvPr/>
        </p:nvSpPr>
        <p:spPr>
          <a:xfrm>
            <a:off x="416688" y="1666393"/>
            <a:ext cx="74540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27 жовтня 1882 року в місті Єлисаветград (нині Кропивницький) Марко Кропивницький поставив драму «Наталка Полтавка» І. Котляревського.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 головній ролі виступила Марія </a:t>
            </a:r>
            <a:r>
              <a:rPr lang="uk-UA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Заньковецька.Цей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день вважають початком українського професійного театру.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Саме з цієї події народилася назва — «Театр корифеїв», тобто театр найкращих майстрів сцени.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23E79D3-7280-491F-7C95-BA27C9B4B4EC}"/>
              </a:ext>
            </a:extLst>
          </p:cNvPr>
          <p:cNvSpPr/>
          <p:nvPr/>
        </p:nvSpPr>
        <p:spPr>
          <a:xfrm>
            <a:off x="7014259" y="5544270"/>
            <a:ext cx="5393802" cy="1197980"/>
          </a:xfrm>
          <a:prstGeom prst="ellipse">
            <a:avLst/>
          </a:prstGeom>
          <a:solidFill>
            <a:srgbClr val="1C1C1C">
              <a:alpha val="65000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91EDAB3E-F492-A099-DEAD-B87C8E1FBA9B}"/>
              </a:ext>
            </a:extLst>
          </p:cNvPr>
          <p:cNvCxnSpPr/>
          <p:nvPr/>
        </p:nvCxnSpPr>
        <p:spPr>
          <a:xfrm>
            <a:off x="0" y="1334947"/>
            <a:ext cx="12192000" cy="0"/>
          </a:xfrm>
          <a:prstGeom prst="line">
            <a:avLst/>
          </a:prstGeom>
          <a:ln w="152400">
            <a:solidFill>
              <a:srgbClr val="5D614A">
                <a:alpha val="61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8AD8D7-3F57-83A0-96A5-1A668215149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B1B98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6" b="90264" l="9936" r="89984">
                        <a14:foregroundMark x1="57532" y1="90264" x2="49279" y2="89063"/>
                        <a14:foregroundMark x1="47997" y1="45192" x2="35897" y2="35337"/>
                        <a14:foregroundMark x1="35897" y1="35337" x2="35897" y2="34856"/>
                        <a14:foregroundMark x1="55369" y1="32692" x2="65304" y2="38341"/>
                      </a14:backgroundRemoval>
                    </a14:imgEffect>
                    <a14:imgEffect>
                      <a14:colorTemperature colorTemp="5637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20" y="2582723"/>
            <a:ext cx="6039905" cy="40266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467BC2-F7CB-4157-01C9-72330849BEC7}"/>
              </a:ext>
            </a:extLst>
          </p:cNvPr>
          <p:cNvSpPr txBox="1"/>
          <p:nvPr/>
        </p:nvSpPr>
        <p:spPr>
          <a:xfrm>
            <a:off x="-7454097" y="1895870"/>
            <a:ext cx="74540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До складу театру входили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видатні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: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Марко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Кропивницький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режисер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драматург,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організатор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театру.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Іван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Карпенко-Карий, Микола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Садовський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Панас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Саксаганський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брати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Тобілевичі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актори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й драматурги.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Михайло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Старицький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письменник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і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театральний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Марія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Заньковецька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провідна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актриса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театру.Разом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вони створили школу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українського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театрального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мистецтва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171307-AEEF-506B-311C-40C21C52E52D}"/>
              </a:ext>
            </a:extLst>
          </p:cNvPr>
          <p:cNvSpPr txBox="1"/>
          <p:nvPr/>
        </p:nvSpPr>
        <p:spPr>
          <a:xfrm>
            <a:off x="236252" y="-1085552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Засновники Театру корифеїв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FF81A9-E813-BCC3-73D6-77B664985F1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75855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6" b="89949" l="9954" r="91435">
                        <a14:foregroundMark x1="37847" y1="50422" x2="38079" y2="53294"/>
                        <a14:foregroundMark x1="16782" y1="48649" x2="15162" y2="53970"/>
                        <a14:foregroundMark x1="83796" y1="50000" x2="82407" y2="55659"/>
                        <a14:foregroundMark x1="91435" y1="48902" x2="91435" y2="48226"/>
                        <a14:backgroundMark x1="15625" y1="67145" x2="15278" y2="62669"/>
                        <a14:backgroundMark x1="61111" y1="66216" x2="61227" y2="62331"/>
                        <a14:backgroundMark x1="84722" y1="65541" x2="84722" y2="62669"/>
                        <a14:backgroundMark x1="38426" y1="61655" x2="38310" y2="64865"/>
                        <a14:backgroundMark x1="61574" y1="67483" x2="61574" y2="66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530" y="-434731"/>
            <a:ext cx="3526121" cy="483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0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65A62-1BA3-32E2-4551-8DF299CB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69975D-773E-6104-7ED0-459E262DC2FA}"/>
              </a:ext>
            </a:extLst>
          </p:cNvPr>
          <p:cNvSpPr txBox="1"/>
          <p:nvPr/>
        </p:nvSpPr>
        <p:spPr>
          <a:xfrm>
            <a:off x="13216282" y="1772761"/>
            <a:ext cx="74540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27 жовтня 1882 року в місті Єлисаветград (нині Кропивницький) Марко Кропивницький поставив драму «Наталка Полтавка» І. Котляревського.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 головній ролі виступила Марія </a:t>
            </a:r>
            <a:r>
              <a:rPr lang="uk-UA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Заньковецька.Цей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день вважають початком українського професійного театру.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Саме з цієї події народилася назва — «Театр корифеїв», тобто театр найкращих майстрів сцени.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8F0E5B33-55BD-14AA-7720-88F306A393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545844"/>
              </a:gs>
              <a:gs pos="53000">
                <a:srgbClr val="898F6E">
                  <a:alpha val="92000"/>
                </a:srgbClr>
              </a:gs>
              <a:gs pos="10000">
                <a:srgbClr val="B2BA8C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F3321C-6B2B-3E4E-0EC2-3B54B4777F3A}"/>
              </a:ext>
            </a:extLst>
          </p:cNvPr>
          <p:cNvSpPr txBox="1"/>
          <p:nvPr/>
        </p:nvSpPr>
        <p:spPr>
          <a:xfrm>
            <a:off x="236252" y="2195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Засновники Театру корифеїв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63F4CA-EDB1-B05B-76AD-7E1F715E2BEC}"/>
              </a:ext>
            </a:extLst>
          </p:cNvPr>
          <p:cNvSpPr txBox="1"/>
          <p:nvPr/>
        </p:nvSpPr>
        <p:spPr>
          <a:xfrm>
            <a:off x="525282" y="1228863"/>
            <a:ext cx="745409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До складу театру входили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видатні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: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Марко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Кропивницький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режисер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драматург,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організатор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театру.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Іван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Карпенко-Карий, Микола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Садовський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Панас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Саксаганський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брати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Тобілевичі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актори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й драматурги.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Михайло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Старицький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письменник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і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театральний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Марія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Заньковецька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провідна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актриса театру.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Разом вони створили школу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українського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театрального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мистецтва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23926F-37C3-1138-2C33-3AF640F57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041" y="6858000"/>
            <a:ext cx="5334000" cy="6858000"/>
          </a:xfrm>
          <a:prstGeom prst="rect">
            <a:avLst/>
          </a:prstGeom>
        </p:spPr>
      </p:pic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0174DA89-88DE-49A7-7DA6-588FCD18A8B0}"/>
              </a:ext>
            </a:extLst>
          </p:cNvPr>
          <p:cNvCxnSpPr>
            <a:cxnSpLocks/>
          </p:cNvCxnSpPr>
          <p:nvPr/>
        </p:nvCxnSpPr>
        <p:spPr>
          <a:xfrm>
            <a:off x="7396480" y="2882058"/>
            <a:ext cx="4795520" cy="0"/>
          </a:xfrm>
          <a:prstGeom prst="line">
            <a:avLst/>
          </a:prstGeom>
          <a:ln w="152400">
            <a:gradFill flip="none" rotWithShape="1">
              <a:gsLst>
                <a:gs pos="0">
                  <a:srgbClr val="929878"/>
                </a:gs>
                <a:gs pos="44000">
                  <a:srgbClr val="5C744C"/>
                </a:gs>
                <a:gs pos="100000">
                  <a:srgbClr val="5D614A"/>
                </a:gs>
              </a:gsLst>
              <a:lin ang="0" scaled="1"/>
              <a:tileRect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A6FDF6-9E38-FDE2-F021-75D03D76861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B3CBA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6" b="90264" l="9936" r="89984">
                        <a14:foregroundMark x1="57532" y1="90264" x2="49279" y2="89063"/>
                        <a14:foregroundMark x1="47997" y1="45192" x2="35897" y2="35337"/>
                        <a14:foregroundMark x1="35897" y1="35337" x2="35897" y2="34856"/>
                        <a14:foregroundMark x1="55369" y1="32692" x2="65304" y2="38341"/>
                      </a14:backgroundRemoval>
                    </a14:imgEffect>
                    <a14:imgEffect>
                      <a14:colorTemperature colorTemp="5637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23"/>
          <a:stretch>
            <a:fillRect/>
          </a:stretch>
        </p:blipFill>
        <p:spPr>
          <a:xfrm>
            <a:off x="5858945" y="2968011"/>
            <a:ext cx="8164460" cy="48320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99C1F5-9E15-1A76-FFBE-B8937191E30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75855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6" b="89949" l="9954" r="91435">
                        <a14:foregroundMark x1="37847" y1="50422" x2="38079" y2="53294"/>
                        <a14:foregroundMark x1="16782" y1="48649" x2="15162" y2="53970"/>
                        <a14:foregroundMark x1="83796" y1="50000" x2="82407" y2="55659"/>
                        <a14:foregroundMark x1="91435" y1="48902" x2="91435" y2="48226"/>
                        <a14:backgroundMark x1="15625" y1="67145" x2="15278" y2="62669"/>
                        <a14:backgroundMark x1="61111" y1="66216" x2="61227" y2="62331"/>
                        <a14:backgroundMark x1="84722" y1="65541" x2="84722" y2="62669"/>
                        <a14:backgroundMark x1="38426" y1="61655" x2="38310" y2="64865"/>
                        <a14:backgroundMark x1="61574" y1="67483" x2="61574" y2="66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01" y="-433157"/>
            <a:ext cx="3526121" cy="483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52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4447B2-D8A1-03B7-FB14-4C8D838A7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1085EE40-86D4-3F39-7EDF-C6864D8A215B}"/>
              </a:ext>
            </a:extLst>
          </p:cNvPr>
          <p:cNvSpPr/>
          <p:nvPr/>
        </p:nvSpPr>
        <p:spPr>
          <a:xfrm>
            <a:off x="0" y="1228863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E1F3711-06D0-1060-F97A-5BF90E9278CB}"/>
              </a:ext>
            </a:extLst>
          </p:cNvPr>
          <p:cNvSpPr/>
          <p:nvPr/>
        </p:nvSpPr>
        <p:spPr>
          <a:xfrm>
            <a:off x="-692600" y="1221310"/>
            <a:ext cx="5086273" cy="6733969"/>
          </a:xfrm>
          <a:prstGeom prst="ellipse">
            <a:avLst/>
          </a:prstGeom>
          <a:solidFill>
            <a:schemeClr val="lt1">
              <a:alpha val="71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FDFB02-E33D-45EB-CF79-6964C4628DAC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Хто така Марія Заньковецька</a:t>
            </a:r>
            <a:r>
              <a:rPr lang="en-US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?</a:t>
            </a:r>
            <a:endParaRPr lang="uk-UA" sz="5400" dirty="0">
              <a:ln w="28575">
                <a:noFill/>
              </a:ln>
              <a:solidFill>
                <a:srgbClr val="898F6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7A301F-6198-9190-1BE1-72BB9EDCA0C7}"/>
              </a:ext>
            </a:extLst>
          </p:cNvPr>
          <p:cNvSpPr txBox="1"/>
          <p:nvPr/>
        </p:nvSpPr>
        <p:spPr>
          <a:xfrm>
            <a:off x="-8557758" y="1228863"/>
            <a:ext cx="745409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До складу театру входили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видатні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: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Марко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Кропивницький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режисер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драматург,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організатор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театру.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Іван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Карпенко-Карий, Микола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Садовський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Панас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Саксаганський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брати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Тобілевичі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актори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й драматурги.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Михайло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Старицький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письменник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і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театральний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діяч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Марія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Заньковецька</a:t>
            </a:r>
            <a:r>
              <a:rPr lang="ru-RU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—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провідна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актриса театру.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Разом вони створили школу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українського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театрального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мистецтва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2D06C2-A5B9-4661-5480-60911F27B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061" y="818181"/>
            <a:ext cx="4697637" cy="603981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31F0FEEB-F231-D5D0-E911-5EA96E8FF520}"/>
              </a:ext>
            </a:extLst>
          </p:cNvPr>
          <p:cNvCxnSpPr>
            <a:cxnSpLocks/>
          </p:cNvCxnSpPr>
          <p:nvPr/>
        </p:nvCxnSpPr>
        <p:spPr>
          <a:xfrm>
            <a:off x="12486640" y="2882058"/>
            <a:ext cx="4795520" cy="0"/>
          </a:xfrm>
          <a:prstGeom prst="line">
            <a:avLst/>
          </a:prstGeom>
          <a:ln w="152400">
            <a:gradFill flip="none" rotWithShape="1">
              <a:gsLst>
                <a:gs pos="0">
                  <a:srgbClr val="929878"/>
                </a:gs>
                <a:gs pos="44000">
                  <a:srgbClr val="5C744C"/>
                </a:gs>
                <a:gs pos="100000">
                  <a:srgbClr val="5D614A"/>
                </a:gs>
              </a:gsLst>
              <a:lin ang="0" scaled="1"/>
              <a:tileRect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EAEA6A-E7CB-A2BB-E99E-0E48E006B57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B1B98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6" b="90264" l="9936" r="89984">
                        <a14:foregroundMark x1="57532" y1="90264" x2="49279" y2="89063"/>
                        <a14:foregroundMark x1="47997" y1="45192" x2="35897" y2="35337"/>
                        <a14:foregroundMark x1="35897" y1="35337" x2="35897" y2="34856"/>
                        <a14:foregroundMark x1="55369" y1="32692" x2="65304" y2="38341"/>
                      </a14:backgroundRemoval>
                    </a14:imgEffect>
                    <a14:imgEffect>
                      <a14:colorTemperature colorTemp="5637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23"/>
          <a:stretch>
            <a:fillRect/>
          </a:stretch>
        </p:blipFill>
        <p:spPr>
          <a:xfrm>
            <a:off x="-19370367" y="-11167179"/>
            <a:ext cx="21308125" cy="126111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744B5D-8923-1789-F2A3-C68D01FC8B4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75855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6" b="89949" l="9954" r="91435">
                        <a14:foregroundMark x1="37847" y1="50422" x2="38079" y2="53294"/>
                        <a14:foregroundMark x1="16782" y1="48649" x2="15162" y2="53970"/>
                        <a14:foregroundMark x1="83796" y1="50000" x2="82407" y2="55659"/>
                        <a14:foregroundMark x1="91435" y1="48902" x2="91435" y2="48226"/>
                        <a14:backgroundMark x1="15625" y1="67145" x2="15278" y2="62669"/>
                        <a14:backgroundMark x1="61111" y1="66216" x2="61227" y2="62331"/>
                        <a14:backgroundMark x1="84722" y1="65541" x2="84722" y2="62669"/>
                        <a14:backgroundMark x1="38426" y1="61655" x2="38310" y2="64865"/>
                        <a14:backgroundMark x1="61574" y1="67483" x2="61574" y2="66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2861" y="-433157"/>
            <a:ext cx="3526121" cy="4832092"/>
          </a:xfrm>
          <a:prstGeom prst="rect">
            <a:avLst/>
          </a:prstGeom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10328AC0-599F-36F9-97A6-58B311FD2AF4}"/>
              </a:ext>
            </a:extLst>
          </p:cNvPr>
          <p:cNvGrpSpPr/>
          <p:nvPr/>
        </p:nvGrpSpPr>
        <p:grpSpPr>
          <a:xfrm>
            <a:off x="4031483" y="1639929"/>
            <a:ext cx="7721600" cy="472858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A14B7BD9-4898-821D-3828-7E4CDFFE474D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924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A3BB58-A6C7-15D6-2A1D-690D774CD1C7}"/>
                </a:ext>
              </a:extLst>
            </p:cNvPr>
            <p:cNvSpPr txBox="1"/>
            <p:nvPr/>
          </p:nvSpPr>
          <p:spPr>
            <a:xfrm>
              <a:off x="4165235" y="1742065"/>
              <a:ext cx="7454097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Courier New" panose="02070309020205020404" pitchFamily="49" charset="0"/>
                <a:buChar char="o"/>
              </a:pPr>
              <a:r>
                <a:rPr lang="uk-UA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 Костянтинівна Заньковецька (справжнє прізвище</a:t>
              </a:r>
              <a:r>
                <a:rPr 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-</a:t>
              </a:r>
              <a:r>
                <a:rPr lang="uk-UA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Адасовська</a:t>
              </a:r>
              <a:r>
                <a:rPr lang="uk-UA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) народилася 4 серпня 1854 року на Чернігівщині.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  <a:p>
              <a:pPr marL="457200" indent="-457200">
                <a:buFont typeface="Courier New" panose="02070309020205020404" pitchFamily="49" charset="0"/>
                <a:buChar char="o"/>
              </a:pPr>
              <a:r>
                <a:rPr lang="uk-UA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 дитинства захоплювалася співом і виступами, мала чудовий голос та природний акторський талант.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  <a:p>
              <a:pPr marL="457200" indent="-457200">
                <a:buFont typeface="Courier New" panose="02070309020205020404" pitchFamily="49" charset="0"/>
                <a:buChar char="o"/>
              </a:pPr>
              <a:r>
                <a:rPr lang="uk-UA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Професійну сценічну кар’єру розпочала у трупі Марка Кропивницького, де швидко стала провідною актрисою.</a:t>
              </a:r>
            </a:p>
          </p:txBody>
        </p:sp>
      </p:grp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481EBE7D-358C-C607-7ED6-31B23168F505}"/>
              </a:ext>
            </a:extLst>
          </p:cNvPr>
          <p:cNvGrpSpPr/>
          <p:nvPr/>
        </p:nvGrpSpPr>
        <p:grpSpPr>
          <a:xfrm>
            <a:off x="12924106" y="1574196"/>
            <a:ext cx="8271506" cy="1137995"/>
            <a:chOff x="4031483" y="1639929"/>
            <a:chExt cx="7721600" cy="4728585"/>
          </a:xfrm>
        </p:grpSpPr>
        <p:sp>
          <p:nvSpPr>
            <p:cNvPr id="20" name="Прямокутник: округлені кути 19">
              <a:extLst>
                <a:ext uri="{FF2B5EF4-FFF2-40B4-BE49-F238E27FC236}">
                  <a16:creationId xmlns:a16="http://schemas.microsoft.com/office/drawing/2014/main" id="{541C6DCA-792E-7E16-299B-F0997599F021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6347EA-4C43-44C8-9278-1202406374E7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0FBB4B7-4777-40AE-541E-813F3F894A17}"/>
              </a:ext>
            </a:extLst>
          </p:cNvPr>
          <p:cNvSpPr txBox="1"/>
          <p:nvPr/>
        </p:nvSpPr>
        <p:spPr>
          <a:xfrm>
            <a:off x="236252" y="-955582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6A72A0B0-090C-33BF-10F7-BFF92875629E}"/>
              </a:ext>
            </a:extLst>
          </p:cNvPr>
          <p:cNvSpPr/>
          <p:nvPr/>
        </p:nvSpPr>
        <p:spPr>
          <a:xfrm>
            <a:off x="5493756" y="795527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CC583606-8558-ECF2-6AFA-2FAA02877144}"/>
              </a:ext>
            </a:extLst>
          </p:cNvPr>
          <p:cNvSpPr/>
          <p:nvPr/>
        </p:nvSpPr>
        <p:spPr>
          <a:xfrm>
            <a:off x="7159136" y="791807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35" name="Прямокутник: округлені кути 34">
            <a:extLst>
              <a:ext uri="{FF2B5EF4-FFF2-40B4-BE49-F238E27FC236}">
                <a16:creationId xmlns:a16="http://schemas.microsoft.com/office/drawing/2014/main" id="{E86C580F-1FE6-9362-1495-CFF2EC058180}"/>
              </a:ext>
            </a:extLst>
          </p:cNvPr>
          <p:cNvSpPr/>
          <p:nvPr/>
        </p:nvSpPr>
        <p:spPr>
          <a:xfrm>
            <a:off x="8907285" y="791807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36" name="Прямокутник: округлені кути 35">
            <a:extLst>
              <a:ext uri="{FF2B5EF4-FFF2-40B4-BE49-F238E27FC236}">
                <a16:creationId xmlns:a16="http://schemas.microsoft.com/office/drawing/2014/main" id="{512CAD15-4A2E-067B-A948-5E0005A019F7}"/>
              </a:ext>
            </a:extLst>
          </p:cNvPr>
          <p:cNvSpPr/>
          <p:nvPr/>
        </p:nvSpPr>
        <p:spPr>
          <a:xfrm>
            <a:off x="10655434" y="795527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39C6F847-83CB-3EFB-ED54-ABDB218AC629}"/>
              </a:ext>
            </a:extLst>
          </p:cNvPr>
          <p:cNvSpPr/>
          <p:nvPr/>
        </p:nvSpPr>
        <p:spPr>
          <a:xfrm>
            <a:off x="3828377" y="795527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6966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1A584-AC90-54FA-D805-03AF6498E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E6CA4E3F-2F94-9051-7791-C61191433543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C4FBC-611F-B97C-AF62-A8E80308552C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33B7AB-5B01-3206-E51F-0240B94AD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19F25277-3EB5-D77B-2B61-340E4DE3CE63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EFB1BB8A-E449-0277-99C0-E64314069552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443396-77FA-5559-E6DD-AE1236E771A5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7DC1D8D7-BBA1-FEC2-3811-D887D5161813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322BC11F-71C1-77C9-4107-B84AA69D854E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84F7DF84-6333-FFA2-BA1C-2E1A7695E969}"/>
              </a:ext>
            </a:extLst>
          </p:cNvPr>
          <p:cNvSpPr/>
          <p:nvPr/>
        </p:nvSpPr>
        <p:spPr>
          <a:xfrm>
            <a:off x="7159136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D654D3A6-6293-00F1-BBB3-CE26D750C65F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6B8C6A81-AFB1-3425-5C23-72085D475EAB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487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72134-F773-9D76-18AA-140301D75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667796ED-0984-D126-319A-0E092C98878D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DC0DC-C201-9899-837C-14A061A7C0C7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17962B-41CA-43C0-47FA-430B6DD77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D843CC58-DACA-3515-38CC-7212E0550A07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FB7A657A-68AD-62A6-0C06-ECD8C07BC3E0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A5E30E-DC1C-D8FA-43AA-2C18CD085CCE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D2CAC23-BDE7-7BBD-6126-15C07F7EABC7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234EC8F0-259F-0ABF-45CB-CF5C6B69EB68}"/>
              </a:ext>
            </a:extLst>
          </p:cNvPr>
          <p:cNvSpPr/>
          <p:nvPr/>
        </p:nvSpPr>
        <p:spPr>
          <a:xfrm>
            <a:off x="7159136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F8BC3966-F6DD-62C0-6B0B-B30E8349ECC6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FAF1EBC3-943D-66F7-6649-63C3CD2FAC5B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4D138429-A1CC-AA3A-509C-F89A566013E8}"/>
              </a:ext>
            </a:extLst>
          </p:cNvPr>
          <p:cNvSpPr/>
          <p:nvPr/>
        </p:nvSpPr>
        <p:spPr>
          <a:xfrm>
            <a:off x="1630680" y="3428999"/>
            <a:ext cx="3192687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CC27AB-029F-6693-A3F6-C6D6E8CE0935}"/>
              </a:ext>
            </a:extLst>
          </p:cNvPr>
          <p:cNvSpPr txBox="1"/>
          <p:nvPr/>
        </p:nvSpPr>
        <p:spPr>
          <a:xfrm>
            <a:off x="1828800" y="5250853"/>
            <a:ext cx="269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2C2824"/>
                </a:solidFill>
                <a:latin typeface="Book Antiqua" panose="02040602050305030304" pitchFamily="18" charset="0"/>
              </a:rPr>
              <a:t> 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«Наталка Полтавка» І.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Котляревського</a:t>
            </a:r>
            <a:endParaRPr lang="uk-UA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F717C-F5E6-3AA8-B06C-5BD4CBCAD4FB}"/>
              </a:ext>
            </a:extLst>
          </p:cNvPr>
          <p:cNvSpPr txBox="1"/>
          <p:nvPr/>
        </p:nvSpPr>
        <p:spPr>
          <a:xfrm>
            <a:off x="1828800" y="375104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2C2824"/>
                </a:solidFill>
                <a:latin typeface="Book Antiqua" panose="02040602050305030304" pitchFamily="18" charset="0"/>
              </a:rPr>
              <a:t>Наталка </a:t>
            </a:r>
          </a:p>
        </p:txBody>
      </p:sp>
    </p:spTree>
    <p:extLst>
      <p:ext uri="{BB962C8B-B14F-4D97-AF65-F5344CB8AC3E}">
        <p14:creationId xmlns:p14="http://schemas.microsoft.com/office/powerpoint/2010/main" val="4243672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EA2A44-B3BE-9DE6-B12D-F7775A81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A05B2CC9-435F-386E-E8B4-D56AF3F00D9D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E35E3-9031-9972-36CC-681E3ACB30CD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1A82B2-3516-708D-3F87-F250153DC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A75C688C-0F76-8F85-C941-6A1C7A969C98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1E60708B-CD0D-6ED7-A8AE-0BE0D0A202A1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AE412F-B32F-8789-78A0-1679CEDB6225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8C81B2BF-F0D3-BA7B-E425-DFD64BB4B4C0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984874D8-8E63-682E-754A-16B65BB34300}"/>
              </a:ext>
            </a:extLst>
          </p:cNvPr>
          <p:cNvSpPr/>
          <p:nvPr/>
        </p:nvSpPr>
        <p:spPr>
          <a:xfrm>
            <a:off x="5493756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88AE7EBF-08EA-1F92-ED19-A0D1B08E3D88}"/>
              </a:ext>
            </a:extLst>
          </p:cNvPr>
          <p:cNvSpPr/>
          <p:nvPr/>
        </p:nvSpPr>
        <p:spPr>
          <a:xfrm>
            <a:off x="7159136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55EE673C-DDEC-7B15-DAC3-AA1527E597B0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F2624FB3-E9E9-8D25-3550-B257A6A3F947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262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2C2824"/>
            </a:gs>
            <a:gs pos="53000">
              <a:srgbClr val="898F6E">
                <a:alpha val="92000"/>
              </a:srgbClr>
            </a:gs>
            <a:gs pos="10000">
              <a:srgbClr val="B2BA8C"/>
            </a:gs>
          </a:gsLst>
          <a:lin ang="162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3A4D3-E9CF-C663-FBC9-901A2CA5E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52B45838-0FE6-6345-5080-EA58F041586C}"/>
              </a:ext>
            </a:extLst>
          </p:cNvPr>
          <p:cNvSpPr/>
          <p:nvPr/>
        </p:nvSpPr>
        <p:spPr>
          <a:xfrm>
            <a:off x="0" y="1228865"/>
            <a:ext cx="12192000" cy="5629135"/>
          </a:xfrm>
          <a:prstGeom prst="rect">
            <a:avLst/>
          </a:prstGeom>
          <a:blipFill dpi="0" rotWithShape="1">
            <a:blip r:embed="rId2">
              <a:alphaModFix amt="1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0273BD-C93D-47E0-3FFD-A8FA75088DD1}"/>
              </a:ext>
            </a:extLst>
          </p:cNvPr>
          <p:cNvSpPr txBox="1"/>
          <p:nvPr/>
        </p:nvSpPr>
        <p:spPr>
          <a:xfrm>
            <a:off x="236252" y="173281"/>
            <a:ext cx="11719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n w="28575">
                  <a:noFill/>
                </a:ln>
                <a:solidFill>
                  <a:srgbClr val="898F6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Її найвідоміші ролі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9F4A28-27E8-D82B-6B42-3184AFEA1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4" b="95313" l="9710" r="89844">
                        <a14:foregroundMark x1="35938" y1="92708" x2="50670" y2="93056"/>
                        <a14:foregroundMark x1="50670" y1="93056" x2="65290" y2="92622"/>
                        <a14:foregroundMark x1="70201" y1="92448" x2="54241" y2="95399"/>
                        <a14:foregroundMark x1="57031" y1="11285" x2="53571" y2="8854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684" y="-386715"/>
            <a:ext cx="5935556" cy="763142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53A57B31-B2B7-106A-4255-A30A7506B133}"/>
              </a:ext>
            </a:extLst>
          </p:cNvPr>
          <p:cNvGrpSpPr/>
          <p:nvPr/>
        </p:nvGrpSpPr>
        <p:grpSpPr>
          <a:xfrm>
            <a:off x="3522196" y="1574196"/>
            <a:ext cx="8271506" cy="1137995"/>
            <a:chOff x="4031483" y="1639929"/>
            <a:chExt cx="7721600" cy="4728585"/>
          </a:xfrm>
        </p:grpSpPr>
        <p:sp>
          <p:nvSpPr>
            <p:cNvPr id="17" name="Прямокутник: округлені кути 16">
              <a:extLst>
                <a:ext uri="{FF2B5EF4-FFF2-40B4-BE49-F238E27FC236}">
                  <a16:creationId xmlns:a16="http://schemas.microsoft.com/office/drawing/2014/main" id="{0FCC7E65-9AA4-C717-C4CB-79C64D6A7661}"/>
                </a:ext>
              </a:extLst>
            </p:cNvPr>
            <p:cNvSpPr/>
            <p:nvPr/>
          </p:nvSpPr>
          <p:spPr>
            <a:xfrm>
              <a:off x="4031483" y="1639929"/>
              <a:ext cx="7721600" cy="4728585"/>
            </a:xfrm>
            <a:prstGeom prst="roundRect">
              <a:avLst>
                <a:gd name="adj" fmla="val 50000"/>
              </a:avLst>
            </a:prstGeom>
            <a:solidFill>
              <a:srgbClr val="2C2824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46F6DB-4E51-B22C-3618-7BC0A27FC5CF}"/>
                </a:ext>
              </a:extLst>
            </p:cNvPr>
            <p:cNvSpPr txBox="1"/>
            <p:nvPr/>
          </p:nvSpPr>
          <p:spPr>
            <a:xfrm>
              <a:off x="4165235" y="1742064"/>
              <a:ext cx="7454096" cy="396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Марія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Заньковецька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зіграла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понад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30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головних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ролей у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класичних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українських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 </a:t>
              </a:r>
              <a:r>
                <a:rPr lang="ru-RU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п’єсах</a:t>
              </a:r>
              <a:r>
                <a:rPr lang="ru-RU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briola" panose="04040605051002020D02" pitchFamily="82" charset="0"/>
                </a:rPr>
                <a:t>:</a:t>
              </a:r>
              <a:endPara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endParaRPr>
            </a:p>
          </p:txBody>
        </p:sp>
      </p:grp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552C5644-7093-6273-A2C0-018F024350A2}"/>
              </a:ext>
            </a:extLst>
          </p:cNvPr>
          <p:cNvSpPr/>
          <p:nvPr/>
        </p:nvSpPr>
        <p:spPr>
          <a:xfrm>
            <a:off x="7159136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3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0A3BCB2E-0B32-D6D5-4E31-183CC4024D37}"/>
              </a:ext>
            </a:extLst>
          </p:cNvPr>
          <p:cNvSpPr/>
          <p:nvPr/>
        </p:nvSpPr>
        <p:spPr>
          <a:xfrm>
            <a:off x="8907285" y="3391792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4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F500496B-C687-A0D6-AEC7-41057628BDC8}"/>
              </a:ext>
            </a:extLst>
          </p:cNvPr>
          <p:cNvSpPr/>
          <p:nvPr/>
        </p:nvSpPr>
        <p:spPr>
          <a:xfrm>
            <a:off x="10655434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5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D5052384-E736-F3C5-1DA6-31D560BBC7DE}"/>
              </a:ext>
            </a:extLst>
          </p:cNvPr>
          <p:cNvSpPr/>
          <p:nvPr/>
        </p:nvSpPr>
        <p:spPr>
          <a:xfrm>
            <a:off x="3828377" y="3428999"/>
            <a:ext cx="99499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DBAB6BC8-8BDF-186D-466C-683BB9E71F4E}"/>
              </a:ext>
            </a:extLst>
          </p:cNvPr>
          <p:cNvSpPr/>
          <p:nvPr/>
        </p:nvSpPr>
        <p:spPr>
          <a:xfrm>
            <a:off x="3522196" y="3428999"/>
            <a:ext cx="2966550" cy="2786606"/>
          </a:xfrm>
          <a:prstGeom prst="roundRect">
            <a:avLst/>
          </a:prstGeom>
          <a:solidFill>
            <a:srgbClr val="898F6E">
              <a:alpha val="97000"/>
            </a:srgbClr>
          </a:solidFill>
          <a:ln w="57150" cmpd="dbl">
            <a:solidFill>
              <a:srgbClr val="2C28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2C2824"/>
                </a:solidFill>
                <a:latin typeface="Book Antiqua" panose="02040602050305030304" pitchFamily="18" charset="0"/>
              </a:rPr>
              <a:t>2</a:t>
            </a:r>
            <a:endParaRPr lang="uk-UA" sz="6000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BAB034-28F8-C26E-6194-C349F5F5BD90}"/>
              </a:ext>
            </a:extLst>
          </p:cNvPr>
          <p:cNvSpPr txBox="1"/>
          <p:nvPr/>
        </p:nvSpPr>
        <p:spPr>
          <a:xfrm>
            <a:off x="3634452" y="5250853"/>
            <a:ext cx="269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«Назар </a:t>
            </a:r>
            <a:r>
              <a:rPr lang="ru-RU" sz="2000" dirty="0" err="1">
                <a:solidFill>
                  <a:srgbClr val="2C2824"/>
                </a:solidFill>
                <a:latin typeface="Book Antiqua" panose="02040602050305030304" pitchFamily="18" charset="0"/>
              </a:rPr>
              <a:t>Стодоля</a:t>
            </a:r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»</a:t>
            </a:r>
          </a:p>
          <a:p>
            <a:pPr algn="ctr"/>
            <a:r>
              <a:rPr lang="ru-RU" sz="2000" dirty="0">
                <a:solidFill>
                  <a:srgbClr val="2C2824"/>
                </a:solidFill>
                <a:latin typeface="Book Antiqua" panose="02040602050305030304" pitchFamily="18" charset="0"/>
              </a:rPr>
              <a:t> Т. Шевченка</a:t>
            </a:r>
            <a:endParaRPr lang="uk-UA" dirty="0">
              <a:solidFill>
                <a:srgbClr val="2C2824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CF1769-1228-FC28-CF3E-045646CAB069}"/>
              </a:ext>
            </a:extLst>
          </p:cNvPr>
          <p:cNvSpPr txBox="1"/>
          <p:nvPr/>
        </p:nvSpPr>
        <p:spPr>
          <a:xfrm>
            <a:off x="3634452" y="375104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2C2824"/>
                </a:solidFill>
                <a:latin typeface="Book Antiqua" panose="02040602050305030304" pitchFamily="18" charset="0"/>
              </a:rPr>
              <a:t>Галя</a:t>
            </a:r>
          </a:p>
        </p:txBody>
      </p:sp>
    </p:spTree>
    <p:extLst>
      <p:ext uri="{BB962C8B-B14F-4D97-AF65-F5344CB8AC3E}">
        <p14:creationId xmlns:p14="http://schemas.microsoft.com/office/powerpoint/2010/main" val="2499984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909</Words>
  <Application>Microsoft Office PowerPoint</Application>
  <PresentationFormat>Широкий екран</PresentationFormat>
  <Paragraphs>166</Paragraphs>
  <Slides>21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Courier New</vt:lpstr>
      <vt:lpstr>Gabriola</vt:lpstr>
      <vt:lpstr>Segoe UI Black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⛧°｡⋆༺.ᗩᘻᗷᖇᎧᘺ.༻⋆｡°⛧ ㅤ</dc:creator>
  <cp:lastModifiedBy>⛧°｡⋆༺.ᗩᘻᗷᖇᎧᘺ.༻⋆｡°⛧ ㅤ</cp:lastModifiedBy>
  <cp:revision>46</cp:revision>
  <dcterms:created xsi:type="dcterms:W3CDTF">2025-10-11T12:16:38Z</dcterms:created>
  <dcterms:modified xsi:type="dcterms:W3CDTF">2025-12-21T13:28:55Z</dcterms:modified>
</cp:coreProperties>
</file>