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19"/>
  </p:notesMasterIdLst>
  <p:sldIdLst>
    <p:sldId id="257" r:id="rId2"/>
    <p:sldId id="275" r:id="rId3"/>
    <p:sldId id="271" r:id="rId4"/>
    <p:sldId id="272" r:id="rId5"/>
    <p:sldId id="273" r:id="rId6"/>
    <p:sldId id="274" r:id="rId7"/>
    <p:sldId id="261" r:id="rId8"/>
    <p:sldId id="276" r:id="rId9"/>
    <p:sldId id="260" r:id="rId10"/>
    <p:sldId id="262" r:id="rId11"/>
    <p:sldId id="263" r:id="rId12"/>
    <p:sldId id="264" r:id="rId13"/>
    <p:sldId id="265" r:id="rId14"/>
    <p:sldId id="266" r:id="rId15"/>
    <p:sldId id="267" r:id="rId16"/>
    <p:sldId id="268" r:id="rId17"/>
    <p:sldId id="269" r:id="rId18"/>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624" autoAdjust="0"/>
  </p:normalViewPr>
  <p:slideViewPr>
    <p:cSldViewPr>
      <p:cViewPr varScale="1">
        <p:scale>
          <a:sx n="69" d="100"/>
          <a:sy n="69" d="100"/>
        </p:scale>
        <p:origin x="-1404" y="-10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59C6C7-610E-43BF-96BB-08D88FCC4F33}" type="datetimeFigureOut">
              <a:rPr lang="en-US" smtClean="0"/>
              <a:pPr/>
              <a:t>23-Nov-15</a:t>
            </a:fld>
            <a:endParaRPr lang="en-US"/>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2195CE-3F93-470F-8CD5-1A833F8F6DE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7B0B53E-D9E0-444C-A722-307B16B67E21}" type="slidenum">
              <a:rPr lang="ru-RU"/>
              <a:pPr/>
              <a:t>3</a:t>
            </a:fld>
            <a:endParaRPr lang="ru-RU"/>
          </a:p>
        </p:txBody>
      </p:sp>
      <p:sp>
        <p:nvSpPr>
          <p:cNvPr id="1024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1024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0CDEF12-4148-4F15-9C76-FA5AE666965F}" type="slidenum">
              <a:rPr lang="ru-RU"/>
              <a:pPr/>
              <a:t>4</a:t>
            </a:fld>
            <a:endParaRPr lang="ru-RU"/>
          </a:p>
        </p:txBody>
      </p:sp>
      <p:sp>
        <p:nvSpPr>
          <p:cNvPr id="1126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1126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812879F-604B-474D-BFE6-5DECC816795E}" type="slidenum">
              <a:rPr lang="ru-RU"/>
              <a:pPr/>
              <a:t>5</a:t>
            </a:fld>
            <a:endParaRPr lang="ru-RU"/>
          </a:p>
        </p:txBody>
      </p:sp>
      <p:sp>
        <p:nvSpPr>
          <p:cNvPr id="1228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12290"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88BF898-CBDA-4C4D-A73F-9576CC32EE4B}" type="slidenum">
              <a:rPr lang="ru-RU"/>
              <a:pPr/>
              <a:t>6</a:t>
            </a:fld>
            <a:endParaRPr lang="ru-RU"/>
          </a:p>
        </p:txBody>
      </p:sp>
      <p:sp>
        <p:nvSpPr>
          <p:cNvPr id="13313"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13314"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D21C7165-AE4A-44A7-BFD2-1765B1B86176}" type="datetimeFigureOut">
              <a:rPr lang="uk-UA" smtClean="0"/>
              <a:pPr/>
              <a:t>23.11.2015</a:t>
            </a:fld>
            <a:endParaRPr lang="uk-UA"/>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uk-UA"/>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80E6C7E5-2A82-46C1-B773-1F392C151710}" type="slidenum">
              <a:rPr lang="uk-UA" smtClean="0"/>
              <a:pPr/>
              <a:t>‹#›</a:t>
            </a:fld>
            <a:endParaRPr lang="uk-UA"/>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1C7165-AE4A-44A7-BFD2-1765B1B86176}" type="datetimeFigureOut">
              <a:rPr lang="uk-UA" smtClean="0"/>
              <a:pPr/>
              <a:t>23.11.2015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E6C7E5-2A82-46C1-B773-1F392C151710}" type="slidenum">
              <a:rPr lang="uk-UA" smtClean="0"/>
              <a:pPr/>
              <a:t>‹#›</a:t>
            </a:fld>
            <a:endParaRPr lang="uk-UA"/>
          </a:p>
        </p:txBody>
      </p:sp>
    </p:spTree>
  </p:cSld>
  <p:clrMapOvr>
    <a:masterClrMapping/>
  </p:clrMapOvr>
  <p:transition>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1C7165-AE4A-44A7-BFD2-1765B1B86176}" type="datetimeFigureOut">
              <a:rPr lang="uk-UA" smtClean="0"/>
              <a:pPr/>
              <a:t>23.11.2015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E6C7E5-2A82-46C1-B773-1F392C151710}" type="slidenum">
              <a:rPr lang="uk-UA" smtClean="0"/>
              <a:pPr/>
              <a:t>‹#›</a:t>
            </a:fld>
            <a:endParaRPr lang="uk-UA"/>
          </a:p>
        </p:txBody>
      </p:sp>
    </p:spTree>
  </p:cSld>
  <p:clrMapOvr>
    <a:masterClrMapping/>
  </p:clrMapOvr>
  <p:transition>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D21C7165-AE4A-44A7-BFD2-1765B1B86176}" type="datetimeFigureOut">
              <a:rPr lang="uk-UA" smtClean="0"/>
              <a:pPr/>
              <a:t>23.11.2015</a:t>
            </a:fld>
            <a:endParaRPr lang="uk-UA"/>
          </a:p>
        </p:txBody>
      </p:sp>
      <p:sp>
        <p:nvSpPr>
          <p:cNvPr id="9" name="Slide Number Placeholder 8"/>
          <p:cNvSpPr>
            <a:spLocks noGrp="1"/>
          </p:cNvSpPr>
          <p:nvPr>
            <p:ph type="sldNum" sz="quarter" idx="15"/>
          </p:nvPr>
        </p:nvSpPr>
        <p:spPr/>
        <p:txBody>
          <a:bodyPr rtlCol="0"/>
          <a:lstStyle/>
          <a:p>
            <a:fld id="{80E6C7E5-2A82-46C1-B773-1F392C151710}" type="slidenum">
              <a:rPr lang="uk-UA" smtClean="0"/>
              <a:pPr/>
              <a:t>‹#›</a:t>
            </a:fld>
            <a:endParaRPr lang="uk-UA"/>
          </a:p>
        </p:txBody>
      </p:sp>
      <p:sp>
        <p:nvSpPr>
          <p:cNvPr id="10" name="Footer Placeholder 9"/>
          <p:cNvSpPr>
            <a:spLocks noGrp="1"/>
          </p:cNvSpPr>
          <p:nvPr>
            <p:ph type="ftr" sz="quarter" idx="16"/>
          </p:nvPr>
        </p:nvSpPr>
        <p:spPr/>
        <p:txBody>
          <a:bodyPr rtlCol="0"/>
          <a:lstStyle/>
          <a:p>
            <a:endParaRPr lang="uk-UA"/>
          </a:p>
        </p:txBody>
      </p:sp>
    </p:spTree>
  </p:cSld>
  <p:clrMapOvr>
    <a:masterClrMapping/>
  </p:clrMapOvr>
  <p:transition>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21C7165-AE4A-44A7-BFD2-1765B1B86176}" type="datetimeFigureOut">
              <a:rPr lang="uk-UA" smtClean="0"/>
              <a:pPr/>
              <a:t>23.11.2015</a:t>
            </a:fld>
            <a:endParaRPr lang="uk-UA"/>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uk-UA"/>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80E6C7E5-2A82-46C1-B773-1F392C151710}" type="slidenum">
              <a:rPr lang="uk-UA" smtClean="0"/>
              <a:pPr/>
              <a:t>‹#›</a:t>
            </a:fld>
            <a:endParaRPr lang="uk-UA"/>
          </a:p>
        </p:txBody>
      </p:sp>
    </p:spTree>
  </p:cSld>
  <p:clrMapOvr>
    <a:overrideClrMapping bg1="dk1" tx1="lt1" bg2="dk2" tx2="lt2" accent1="accent1" accent2="accent2" accent3="accent3" accent4="accent4" accent5="accent5" accent6="accent6" hlink="hlink" folHlink="folHlink"/>
  </p:clrMapOvr>
  <p:transition>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21C7165-AE4A-44A7-BFD2-1765B1B86176}" type="datetimeFigureOut">
              <a:rPr lang="uk-UA" smtClean="0"/>
              <a:pPr/>
              <a:t>23.11.2015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E6C7E5-2A82-46C1-B773-1F392C151710}" type="slidenum">
              <a:rPr lang="uk-UA" smtClean="0"/>
              <a:pPr/>
              <a:t>‹#›</a:t>
            </a:fld>
            <a:endParaRPr lang="uk-UA"/>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D21C7165-AE4A-44A7-BFD2-1765B1B86176}" type="datetimeFigureOut">
              <a:rPr lang="uk-UA" smtClean="0"/>
              <a:pPr/>
              <a:t>23.11.2015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80E6C7E5-2A82-46C1-B773-1F392C151710}" type="slidenum">
              <a:rPr lang="uk-UA" smtClean="0"/>
              <a:pPr/>
              <a:t>‹#›</a:t>
            </a:fld>
            <a:endParaRPr lang="uk-UA"/>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D21C7165-AE4A-44A7-BFD2-1765B1B86176}" type="datetimeFigureOut">
              <a:rPr lang="uk-UA" smtClean="0"/>
              <a:pPr/>
              <a:t>23.11.2015</a:t>
            </a:fld>
            <a:endParaRPr lang="uk-UA"/>
          </a:p>
        </p:txBody>
      </p:sp>
      <p:sp>
        <p:nvSpPr>
          <p:cNvPr id="7" name="Slide Number Placeholder 6"/>
          <p:cNvSpPr>
            <a:spLocks noGrp="1"/>
          </p:cNvSpPr>
          <p:nvPr>
            <p:ph type="sldNum" sz="quarter" idx="11"/>
          </p:nvPr>
        </p:nvSpPr>
        <p:spPr/>
        <p:txBody>
          <a:bodyPr rtlCol="0"/>
          <a:lstStyle/>
          <a:p>
            <a:fld id="{80E6C7E5-2A82-46C1-B773-1F392C151710}" type="slidenum">
              <a:rPr lang="uk-UA" smtClean="0"/>
              <a:pPr/>
              <a:t>‹#›</a:t>
            </a:fld>
            <a:endParaRPr lang="uk-UA"/>
          </a:p>
        </p:txBody>
      </p:sp>
      <p:sp>
        <p:nvSpPr>
          <p:cNvPr id="8" name="Footer Placeholder 7"/>
          <p:cNvSpPr>
            <a:spLocks noGrp="1"/>
          </p:cNvSpPr>
          <p:nvPr>
            <p:ph type="ftr" sz="quarter" idx="12"/>
          </p:nvPr>
        </p:nvSpPr>
        <p:spPr/>
        <p:txBody>
          <a:bodyPr rtlCol="0"/>
          <a:lstStyle/>
          <a:p>
            <a:endParaRPr lang="uk-UA"/>
          </a:p>
        </p:txBody>
      </p:sp>
    </p:spTree>
  </p:cSld>
  <p:clrMapOvr>
    <a:masterClrMapping/>
  </p:clrMapOvr>
  <p:transition>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1C7165-AE4A-44A7-BFD2-1765B1B86176}" type="datetimeFigureOut">
              <a:rPr lang="uk-UA" smtClean="0"/>
              <a:pPr/>
              <a:t>23.11.2015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80E6C7E5-2A82-46C1-B773-1F392C151710}" type="slidenum">
              <a:rPr lang="uk-UA" smtClean="0"/>
              <a:pPr/>
              <a:t>‹#›</a:t>
            </a:fld>
            <a:endParaRPr lang="uk-UA"/>
          </a:p>
        </p:txBody>
      </p:sp>
    </p:spTree>
  </p:cSld>
  <p:clrMapOvr>
    <a:masterClrMapping/>
  </p:clrMapOvr>
  <p:transition>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D21C7165-AE4A-44A7-BFD2-1765B1B86176}" type="datetimeFigureOut">
              <a:rPr lang="uk-UA" smtClean="0"/>
              <a:pPr/>
              <a:t>23.11.2015</a:t>
            </a:fld>
            <a:endParaRPr lang="uk-UA"/>
          </a:p>
        </p:txBody>
      </p:sp>
      <p:sp>
        <p:nvSpPr>
          <p:cNvPr id="22" name="Slide Number Placeholder 21"/>
          <p:cNvSpPr>
            <a:spLocks noGrp="1"/>
          </p:cNvSpPr>
          <p:nvPr>
            <p:ph type="sldNum" sz="quarter" idx="15"/>
          </p:nvPr>
        </p:nvSpPr>
        <p:spPr/>
        <p:txBody>
          <a:bodyPr rtlCol="0"/>
          <a:lstStyle/>
          <a:p>
            <a:fld id="{80E6C7E5-2A82-46C1-B773-1F392C151710}" type="slidenum">
              <a:rPr lang="uk-UA" smtClean="0"/>
              <a:pPr/>
              <a:t>‹#›</a:t>
            </a:fld>
            <a:endParaRPr lang="uk-UA"/>
          </a:p>
        </p:txBody>
      </p:sp>
      <p:sp>
        <p:nvSpPr>
          <p:cNvPr id="23" name="Footer Placeholder 22"/>
          <p:cNvSpPr>
            <a:spLocks noGrp="1"/>
          </p:cNvSpPr>
          <p:nvPr>
            <p:ph type="ftr" sz="quarter" idx="16"/>
          </p:nvPr>
        </p:nvSpPr>
        <p:spPr/>
        <p:txBody>
          <a:bodyPr rtlCol="0"/>
          <a:lstStyle/>
          <a:p>
            <a:endParaRPr lang="uk-UA"/>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21C7165-AE4A-44A7-BFD2-1765B1B86176}" type="datetimeFigureOut">
              <a:rPr lang="uk-UA" smtClean="0"/>
              <a:pPr/>
              <a:t>23.11.2015</a:t>
            </a:fld>
            <a:endParaRPr lang="uk-UA"/>
          </a:p>
        </p:txBody>
      </p:sp>
      <p:sp>
        <p:nvSpPr>
          <p:cNvPr id="18" name="Slide Number Placeholder 17"/>
          <p:cNvSpPr>
            <a:spLocks noGrp="1"/>
          </p:cNvSpPr>
          <p:nvPr>
            <p:ph type="sldNum" sz="quarter" idx="11"/>
          </p:nvPr>
        </p:nvSpPr>
        <p:spPr/>
        <p:txBody>
          <a:bodyPr rtlCol="0"/>
          <a:lstStyle/>
          <a:p>
            <a:fld id="{80E6C7E5-2A82-46C1-B773-1F392C151710}" type="slidenum">
              <a:rPr lang="uk-UA" smtClean="0"/>
              <a:pPr/>
              <a:t>‹#›</a:t>
            </a:fld>
            <a:endParaRPr lang="uk-UA"/>
          </a:p>
        </p:txBody>
      </p:sp>
      <p:sp>
        <p:nvSpPr>
          <p:cNvPr id="21" name="Footer Placeholder 20"/>
          <p:cNvSpPr>
            <a:spLocks noGrp="1"/>
          </p:cNvSpPr>
          <p:nvPr>
            <p:ph type="ftr" sz="quarter" idx="12"/>
          </p:nvPr>
        </p:nvSpPr>
        <p:spPr/>
        <p:txBody>
          <a:bodyPr rtlCol="0"/>
          <a:lstStyle/>
          <a:p>
            <a:endParaRPr lang="uk-UA"/>
          </a:p>
        </p:txBody>
      </p:sp>
    </p:spTree>
  </p:cSld>
  <p:clrMapOvr>
    <a:masterClrMapping/>
  </p:clrMapOvr>
  <p:transition>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21C7165-AE4A-44A7-BFD2-1765B1B86176}" type="datetimeFigureOut">
              <a:rPr lang="uk-UA" smtClean="0"/>
              <a:pPr/>
              <a:t>23.11.2015</a:t>
            </a:fld>
            <a:endParaRPr lang="uk-UA"/>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uk-UA"/>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0E6C7E5-2A82-46C1-B773-1F392C151710}"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ransition>
    <p:cover/>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91264" cy="692696"/>
          </a:xfrm>
        </p:spPr>
        <p:txBody>
          <a:bodyPr>
            <a:normAutofit/>
          </a:bodyPr>
          <a:lstStyle/>
          <a:p>
            <a:pPr algn="ctr"/>
            <a:r>
              <a:rPr lang="en-US" sz="3200" dirty="0" smtClean="0">
                <a:solidFill>
                  <a:schemeClr val="bg2">
                    <a:lumMod val="25000"/>
                  </a:schemeClr>
                </a:solidFill>
                <a:latin typeface="Baskerville Old Face" pitchFamily="18" charset="0"/>
              </a:rPr>
              <a:t>Macro-environment in Norway</a:t>
            </a:r>
            <a:endParaRPr lang="uk-UA" sz="3200" dirty="0">
              <a:solidFill>
                <a:schemeClr val="bg2">
                  <a:lumMod val="25000"/>
                </a:schemeClr>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788669"/>
            <a:ext cx="9144000" cy="6069331"/>
          </a:xfrm>
          <a:prstGeom prst="rect">
            <a:avLst/>
          </a:prstGeom>
        </p:spPr>
      </p:pic>
    </p:spTree>
    <p:extLst>
      <p:ext uri="{BB962C8B-B14F-4D97-AF65-F5344CB8AC3E}">
        <p14:creationId xmlns:p14="http://schemas.microsoft.com/office/powerpoint/2010/main" xmlns="" val="1617823009"/>
      </p:ext>
    </p:extLst>
  </p:cSld>
  <p:clrMapOvr>
    <a:masterClrMapping/>
  </p:clrMapOvr>
  <p:transition>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2600" y="228600"/>
            <a:ext cx="6400800" cy="762000"/>
          </a:xfrm>
        </p:spPr>
        <p:txBody>
          <a:bodyPr>
            <a:normAutofit/>
          </a:bodyPr>
          <a:lstStyle/>
          <a:p>
            <a:r>
              <a:rPr lang="en-US" sz="3600" dirty="0" smtClean="0">
                <a:solidFill>
                  <a:schemeClr val="tx2">
                    <a:lumMod val="75000"/>
                  </a:schemeClr>
                </a:solidFill>
                <a:latin typeface="Baskerville Old Face" pitchFamily="18" charset="0"/>
              </a:rPr>
              <a:t>Social life in Norway</a:t>
            </a:r>
            <a:endParaRPr lang="en-US" sz="3600" dirty="0">
              <a:solidFill>
                <a:schemeClr val="tx2">
                  <a:lumMod val="75000"/>
                </a:schemeClr>
              </a:solidFill>
              <a:latin typeface="Baskerville Old Face" pitchFamily="18" charset="0"/>
            </a:endParaRPr>
          </a:p>
        </p:txBody>
      </p:sp>
      <p:sp>
        <p:nvSpPr>
          <p:cNvPr id="3" name="Содержимое 2"/>
          <p:cNvSpPr>
            <a:spLocks noGrp="1"/>
          </p:cNvSpPr>
          <p:nvPr>
            <p:ph idx="1"/>
          </p:nvPr>
        </p:nvSpPr>
        <p:spPr>
          <a:xfrm>
            <a:off x="428596" y="1214422"/>
            <a:ext cx="8329642" cy="1428759"/>
          </a:xfrm>
        </p:spPr>
        <p:txBody>
          <a:bodyPr>
            <a:normAutofit/>
          </a:bodyPr>
          <a:lstStyle/>
          <a:p>
            <a:pPr algn="ctr">
              <a:buNone/>
            </a:pPr>
            <a:r>
              <a:rPr lang="ru-RU" dirty="0" smtClean="0">
                <a:solidFill>
                  <a:schemeClr val="tx2">
                    <a:lumMod val="75000"/>
                  </a:schemeClr>
                </a:solidFill>
              </a:rPr>
              <a:t>      </a:t>
            </a:r>
            <a:r>
              <a:rPr lang="en-US" dirty="0" smtClean="0">
                <a:solidFill>
                  <a:schemeClr val="tx2">
                    <a:lumMod val="75000"/>
                  </a:schemeClr>
                </a:solidFill>
                <a:latin typeface="Baskerville Old Face" pitchFamily="18" charset="0"/>
              </a:rPr>
              <a:t>On festive occasions folk costumes are worn and folk singing is performed—especially on Constitution Day. Popular festivals include Midsummer’s Eve, St. Olaf’s Day, and Christmas</a:t>
            </a:r>
            <a:endParaRPr lang="en-US" dirty="0">
              <a:solidFill>
                <a:schemeClr val="tx2">
                  <a:lumMod val="75000"/>
                </a:schemeClr>
              </a:solidFill>
              <a:latin typeface="Baskerville Old Face" pitchFamily="18" charset="0"/>
            </a:endParaRPr>
          </a:p>
        </p:txBody>
      </p:sp>
      <p:pic>
        <p:nvPicPr>
          <p:cNvPr id="5" name="Рисунок 4" descr="17 Mai.jpg"/>
          <p:cNvPicPr>
            <a:picLocks noChangeAspect="1"/>
          </p:cNvPicPr>
          <p:nvPr/>
        </p:nvPicPr>
        <p:blipFill>
          <a:blip r:embed="rId2"/>
          <a:stretch>
            <a:fillRect/>
          </a:stretch>
        </p:blipFill>
        <p:spPr>
          <a:xfrm rot="20849149">
            <a:off x="195406" y="2688995"/>
            <a:ext cx="3965129" cy="2238379"/>
          </a:xfrm>
          <a:prstGeom prst="rect">
            <a:avLst/>
          </a:prstGeom>
          <a:ln>
            <a:noFill/>
          </a:ln>
          <a:effectLst>
            <a:softEdge rad="112500"/>
          </a:effectLst>
        </p:spPr>
      </p:pic>
      <p:pic>
        <p:nvPicPr>
          <p:cNvPr id="6" name="Рисунок 5" descr="Midsummer-celebration-in-Kalsund-at-Austevoll-Norw.JPG"/>
          <p:cNvPicPr>
            <a:picLocks noChangeAspect="1"/>
          </p:cNvPicPr>
          <p:nvPr/>
        </p:nvPicPr>
        <p:blipFill>
          <a:blip r:embed="rId3"/>
          <a:stretch>
            <a:fillRect/>
          </a:stretch>
        </p:blipFill>
        <p:spPr>
          <a:xfrm rot="492639">
            <a:off x="1928794" y="4143380"/>
            <a:ext cx="4857784" cy="2192567"/>
          </a:xfrm>
          <a:prstGeom prst="rect">
            <a:avLst/>
          </a:prstGeom>
          <a:ln>
            <a:noFill/>
          </a:ln>
          <a:effectLst>
            <a:softEdge rad="112500"/>
          </a:effectLst>
        </p:spPr>
      </p:pic>
      <p:pic>
        <p:nvPicPr>
          <p:cNvPr id="7" name="Рисунок 6" descr="Christmas-shopping-at-Roros-Norway_740.JPG"/>
          <p:cNvPicPr>
            <a:picLocks noChangeAspect="1"/>
          </p:cNvPicPr>
          <p:nvPr/>
        </p:nvPicPr>
        <p:blipFill>
          <a:blip r:embed="rId4"/>
          <a:stretch>
            <a:fillRect/>
          </a:stretch>
        </p:blipFill>
        <p:spPr>
          <a:xfrm rot="21285232">
            <a:off x="4800600" y="2971800"/>
            <a:ext cx="3714776" cy="2679006"/>
          </a:xfrm>
          <a:prstGeom prst="rect">
            <a:avLst/>
          </a:prstGeom>
          <a:ln>
            <a:noFill/>
          </a:ln>
          <a:effectLst>
            <a:softEdge rad="112500"/>
          </a:effectLst>
        </p:spPr>
      </p:pic>
    </p:spTree>
  </p:cSld>
  <p:clrMapOvr>
    <a:masterClrMapping/>
  </p:clrMapOvr>
  <p:transition>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71472" y="571480"/>
            <a:ext cx="8115328" cy="1714520"/>
          </a:xfrm>
        </p:spPr>
        <p:txBody>
          <a:bodyPr>
            <a:normAutofit/>
          </a:bodyPr>
          <a:lstStyle/>
          <a:p>
            <a:pPr algn="ctr">
              <a:buNone/>
            </a:pPr>
            <a:r>
              <a:rPr lang="en-US" dirty="0" smtClean="0">
                <a:solidFill>
                  <a:schemeClr val="tx2">
                    <a:lumMod val="75000"/>
                  </a:schemeClr>
                </a:solidFill>
                <a:latin typeface="Baskerville Old Face" pitchFamily="18" charset="0"/>
              </a:rPr>
              <a:t>    The national costume, is characterized by double-shuttle woven wool skirts or dresses for women, accompanied by jackets with scarves.</a:t>
            </a:r>
            <a:endParaRPr lang="en-US" dirty="0">
              <a:solidFill>
                <a:schemeClr val="tx2">
                  <a:lumMod val="75000"/>
                </a:schemeClr>
              </a:solidFill>
              <a:latin typeface="Baskerville Old Face" pitchFamily="18" charset="0"/>
            </a:endParaRPr>
          </a:p>
        </p:txBody>
      </p:sp>
      <p:pic>
        <p:nvPicPr>
          <p:cNvPr id="4" name="Рисунок 3" descr="f2e67b3e355b5d81254277b04c26fc0d.jpg"/>
          <p:cNvPicPr>
            <a:picLocks noChangeAspect="1"/>
          </p:cNvPicPr>
          <p:nvPr/>
        </p:nvPicPr>
        <p:blipFill>
          <a:blip r:embed="rId2"/>
          <a:stretch>
            <a:fillRect/>
          </a:stretch>
        </p:blipFill>
        <p:spPr>
          <a:xfrm>
            <a:off x="457200" y="1981200"/>
            <a:ext cx="5552927" cy="4110082"/>
          </a:xfrm>
          <a:prstGeom prst="rect">
            <a:avLst/>
          </a:prstGeom>
          <a:ln>
            <a:noFill/>
          </a:ln>
          <a:effectLst>
            <a:softEdge rad="112500"/>
          </a:effectLst>
        </p:spPr>
      </p:pic>
      <p:pic>
        <p:nvPicPr>
          <p:cNvPr id="5" name="Рисунок 4" descr="be75194c212ab86f8458b07b05fee9f1.jpg"/>
          <p:cNvPicPr>
            <a:picLocks noChangeAspect="1"/>
          </p:cNvPicPr>
          <p:nvPr/>
        </p:nvPicPr>
        <p:blipFill>
          <a:blip r:embed="rId3"/>
          <a:stretch>
            <a:fillRect/>
          </a:stretch>
        </p:blipFill>
        <p:spPr>
          <a:xfrm rot="1083042">
            <a:off x="5499622" y="2344731"/>
            <a:ext cx="2901939" cy="3497310"/>
          </a:xfrm>
          <a:prstGeom prst="rect">
            <a:avLst/>
          </a:prstGeom>
          <a:ln>
            <a:noFill/>
          </a:ln>
          <a:effectLst>
            <a:softEdge rad="112500"/>
          </a:effectLst>
        </p:spPr>
      </p:pic>
    </p:spTree>
  </p:cSld>
  <p:clrMapOvr>
    <a:masterClrMapping/>
  </p:clrMapOvr>
  <p:transition>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357166"/>
            <a:ext cx="8229600" cy="1714512"/>
          </a:xfrm>
        </p:spPr>
        <p:txBody>
          <a:bodyPr/>
          <a:lstStyle/>
          <a:p>
            <a:pPr algn="ctr">
              <a:buNone/>
            </a:pPr>
            <a:r>
              <a:rPr lang="en-US" dirty="0" smtClean="0">
                <a:solidFill>
                  <a:schemeClr val="tx2">
                    <a:lumMod val="75000"/>
                  </a:schemeClr>
                </a:solidFill>
                <a:latin typeface="Baskerville Old Face" pitchFamily="18" charset="0"/>
              </a:rPr>
              <a:t>   The costume</a:t>
            </a:r>
            <a:r>
              <a:rPr lang="en-US" i="1" dirty="0" smtClean="0">
                <a:solidFill>
                  <a:schemeClr val="tx2">
                    <a:lumMod val="75000"/>
                  </a:schemeClr>
                </a:solidFill>
                <a:latin typeface="Baskerville Old Face" pitchFamily="18" charset="0"/>
              </a:rPr>
              <a:t> </a:t>
            </a:r>
            <a:r>
              <a:rPr lang="en-US" dirty="0" smtClean="0">
                <a:solidFill>
                  <a:schemeClr val="tx2">
                    <a:lumMod val="75000"/>
                  </a:schemeClr>
                </a:solidFill>
                <a:latin typeface="Baskerville Old Face" pitchFamily="18" charset="0"/>
              </a:rPr>
              <a:t>for men generally consists of a three-piece suit that also is very </a:t>
            </a:r>
            <a:r>
              <a:rPr lang="en-US" dirty="0" err="1" smtClean="0">
                <a:solidFill>
                  <a:schemeClr val="tx2">
                    <a:lumMod val="75000"/>
                  </a:schemeClr>
                </a:solidFill>
                <a:latin typeface="Baskerville Old Face" pitchFamily="18" charset="0"/>
              </a:rPr>
              <a:t>colourful</a:t>
            </a:r>
            <a:r>
              <a:rPr lang="en-US" dirty="0" smtClean="0">
                <a:solidFill>
                  <a:schemeClr val="tx2">
                    <a:lumMod val="75000"/>
                  </a:schemeClr>
                </a:solidFill>
                <a:latin typeface="Baskerville Old Face" pitchFamily="18" charset="0"/>
              </a:rPr>
              <a:t> and heavily embroidered.</a:t>
            </a:r>
            <a:endParaRPr lang="en-US" dirty="0">
              <a:solidFill>
                <a:schemeClr val="tx2">
                  <a:lumMod val="75000"/>
                </a:schemeClr>
              </a:solidFill>
              <a:latin typeface="Baskerville Old Face" pitchFamily="18" charset="0"/>
            </a:endParaRPr>
          </a:p>
        </p:txBody>
      </p:sp>
      <p:pic>
        <p:nvPicPr>
          <p:cNvPr id="4" name="Рисунок 3" descr="Icelandic_mens_national_costume.PNG"/>
          <p:cNvPicPr>
            <a:picLocks noChangeAspect="1"/>
          </p:cNvPicPr>
          <p:nvPr/>
        </p:nvPicPr>
        <p:blipFill>
          <a:blip r:embed="rId2"/>
          <a:stretch>
            <a:fillRect/>
          </a:stretch>
        </p:blipFill>
        <p:spPr>
          <a:xfrm>
            <a:off x="533400" y="1828800"/>
            <a:ext cx="5957637" cy="4248620"/>
          </a:xfrm>
          <a:prstGeom prst="rect">
            <a:avLst/>
          </a:prstGeom>
          <a:ln>
            <a:noFill/>
          </a:ln>
          <a:effectLst>
            <a:softEdge rad="112500"/>
          </a:effectLst>
        </p:spPr>
      </p:pic>
      <p:pic>
        <p:nvPicPr>
          <p:cNvPr id="5" name="Рисунок 4" descr="131f340d44c27d626ee5ef3abb77f686.jpg"/>
          <p:cNvPicPr>
            <a:picLocks noChangeAspect="1"/>
          </p:cNvPicPr>
          <p:nvPr/>
        </p:nvPicPr>
        <p:blipFill>
          <a:blip r:embed="rId3"/>
          <a:stretch>
            <a:fillRect/>
          </a:stretch>
        </p:blipFill>
        <p:spPr>
          <a:xfrm>
            <a:off x="6537910" y="1676400"/>
            <a:ext cx="2150009" cy="3581400"/>
          </a:xfrm>
          <a:prstGeom prst="rect">
            <a:avLst/>
          </a:prstGeom>
        </p:spPr>
      </p:pic>
    </p:spTree>
  </p:cSld>
  <p:clrMapOvr>
    <a:masterClrMapping/>
  </p:clrMapOvr>
  <p:transition>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28600"/>
            <a:ext cx="5638800" cy="731838"/>
          </a:xfrm>
        </p:spPr>
        <p:txBody>
          <a:bodyPr>
            <a:normAutofit/>
          </a:bodyPr>
          <a:lstStyle/>
          <a:p>
            <a:r>
              <a:rPr lang="en-US" sz="4000" dirty="0" smtClean="0">
                <a:solidFill>
                  <a:schemeClr val="tx2">
                    <a:lumMod val="75000"/>
                  </a:schemeClr>
                </a:solidFill>
              </a:rPr>
              <a:t>Cultural life </a:t>
            </a:r>
            <a:endParaRPr lang="en-US" sz="4000" dirty="0">
              <a:solidFill>
                <a:schemeClr val="tx2">
                  <a:lumMod val="75000"/>
                </a:schemeClr>
              </a:solidFill>
            </a:endParaRPr>
          </a:p>
        </p:txBody>
      </p:sp>
      <p:sp>
        <p:nvSpPr>
          <p:cNvPr id="3" name="Содержимое 2"/>
          <p:cNvSpPr>
            <a:spLocks noGrp="1"/>
          </p:cNvSpPr>
          <p:nvPr>
            <p:ph idx="1"/>
          </p:nvPr>
        </p:nvSpPr>
        <p:spPr>
          <a:xfrm>
            <a:off x="571472" y="1714488"/>
            <a:ext cx="3786214" cy="4286280"/>
          </a:xfrm>
        </p:spPr>
        <p:txBody>
          <a:bodyPr>
            <a:normAutofit/>
          </a:bodyPr>
          <a:lstStyle/>
          <a:p>
            <a:pPr algn="ctr">
              <a:buNone/>
            </a:pPr>
            <a:r>
              <a:rPr lang="en-US" dirty="0" smtClean="0">
                <a:solidFill>
                  <a:schemeClr val="tx2">
                    <a:lumMod val="75000"/>
                  </a:schemeClr>
                </a:solidFill>
                <a:latin typeface="Baskerville Old Face" pitchFamily="18" charset="0"/>
              </a:rPr>
              <a:t>    </a:t>
            </a:r>
            <a:r>
              <a:rPr lang="en-US" dirty="0" err="1" smtClean="0">
                <a:solidFill>
                  <a:schemeClr val="tx2">
                    <a:lumMod val="75000"/>
                  </a:schemeClr>
                </a:solidFill>
                <a:latin typeface="Baskerville Old Face" pitchFamily="18" charset="0"/>
              </a:rPr>
              <a:t>Henrik</a:t>
            </a:r>
            <a:r>
              <a:rPr lang="en-US" dirty="0" smtClean="0">
                <a:solidFill>
                  <a:schemeClr val="tx2">
                    <a:lumMod val="75000"/>
                  </a:schemeClr>
                </a:solidFill>
                <a:latin typeface="Baskerville Old Face" pitchFamily="18" charset="0"/>
              </a:rPr>
              <a:t> Ibsen (1828 - 1906), is probably one of the three most respected dramatists in the world, and is performed almost as much as Shakespeare around the world.</a:t>
            </a:r>
            <a:endParaRPr lang="en-US" dirty="0">
              <a:solidFill>
                <a:schemeClr val="tx2">
                  <a:lumMod val="75000"/>
                </a:schemeClr>
              </a:solidFill>
              <a:latin typeface="Baskerville Old Face" pitchFamily="18" charset="0"/>
            </a:endParaRPr>
          </a:p>
        </p:txBody>
      </p:sp>
      <p:pic>
        <p:nvPicPr>
          <p:cNvPr id="4" name="Рисунок 3" descr="Henrik_Ibsen.jpg"/>
          <p:cNvPicPr>
            <a:picLocks noChangeAspect="1"/>
          </p:cNvPicPr>
          <p:nvPr/>
        </p:nvPicPr>
        <p:blipFill>
          <a:blip r:embed="rId2"/>
          <a:stretch>
            <a:fillRect/>
          </a:stretch>
        </p:blipFill>
        <p:spPr>
          <a:xfrm>
            <a:off x="4572000" y="990600"/>
            <a:ext cx="4043386" cy="4753225"/>
          </a:xfrm>
          <a:prstGeom prst="rect">
            <a:avLst/>
          </a:prstGeom>
          <a:ln>
            <a:noFill/>
          </a:ln>
          <a:effectLst>
            <a:softEdge rad="112500"/>
          </a:effectLst>
        </p:spPr>
      </p:pic>
    </p:spTree>
  </p:cSld>
  <p:clrMapOvr>
    <a:masterClrMapping/>
  </p:clrMapOvr>
  <p:transition>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571480"/>
            <a:ext cx="8229600" cy="1471610"/>
          </a:xfrm>
        </p:spPr>
        <p:txBody>
          <a:bodyPr>
            <a:normAutofit/>
          </a:bodyPr>
          <a:lstStyle/>
          <a:p>
            <a:pPr algn="ctr">
              <a:buNone/>
            </a:pPr>
            <a:r>
              <a:rPr lang="en-US" dirty="0" smtClean="0">
                <a:solidFill>
                  <a:schemeClr val="tx2">
                    <a:lumMod val="75000"/>
                  </a:schemeClr>
                </a:solidFill>
                <a:latin typeface="Baskerville Old Face" pitchFamily="18" charset="0"/>
              </a:rPr>
              <a:t>   Norwegian authors have received the Nobel Prize for Literature: Sigrid Undset (1882-1949) in 1928, Knut Hamsun (1859-1952) in 1920.</a:t>
            </a:r>
            <a:endParaRPr lang="en-US" dirty="0">
              <a:solidFill>
                <a:schemeClr val="tx2">
                  <a:lumMod val="75000"/>
                </a:schemeClr>
              </a:solidFill>
              <a:latin typeface="Baskerville Old Face" pitchFamily="18" charset="0"/>
            </a:endParaRPr>
          </a:p>
        </p:txBody>
      </p:sp>
      <p:pic>
        <p:nvPicPr>
          <p:cNvPr id="4" name="Рисунок 3" descr="nasjonal.JPG"/>
          <p:cNvPicPr>
            <a:picLocks noChangeAspect="1"/>
          </p:cNvPicPr>
          <p:nvPr/>
        </p:nvPicPr>
        <p:blipFill>
          <a:blip r:embed="rId2" cstate="print"/>
          <a:stretch>
            <a:fillRect/>
          </a:stretch>
        </p:blipFill>
        <p:spPr>
          <a:xfrm>
            <a:off x="762000" y="1828800"/>
            <a:ext cx="3390547" cy="4786322"/>
          </a:xfrm>
          <a:prstGeom prst="rect">
            <a:avLst/>
          </a:prstGeom>
          <a:ln>
            <a:noFill/>
          </a:ln>
          <a:effectLst>
            <a:softEdge rad="112500"/>
          </a:effectLst>
        </p:spPr>
      </p:pic>
      <p:pic>
        <p:nvPicPr>
          <p:cNvPr id="5" name="Рисунок 4" descr="NMF009223-00067_2_proportional_550_950_none.jpg"/>
          <p:cNvPicPr>
            <a:picLocks noChangeAspect="1"/>
          </p:cNvPicPr>
          <p:nvPr/>
        </p:nvPicPr>
        <p:blipFill>
          <a:blip r:embed="rId3"/>
          <a:stretch>
            <a:fillRect/>
          </a:stretch>
        </p:blipFill>
        <p:spPr>
          <a:xfrm>
            <a:off x="4572000" y="1828800"/>
            <a:ext cx="3485515" cy="4701592"/>
          </a:xfrm>
          <a:prstGeom prst="rect">
            <a:avLst/>
          </a:prstGeom>
          <a:ln>
            <a:noFill/>
          </a:ln>
          <a:effectLst>
            <a:softEdge rad="112500"/>
          </a:effectLst>
        </p:spPr>
      </p:pic>
    </p:spTree>
  </p:cSld>
  <p:clrMapOvr>
    <a:masterClrMapping/>
  </p:clrMapOvr>
  <p:transition>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000108"/>
            <a:ext cx="3686204" cy="5019692"/>
          </a:xfrm>
        </p:spPr>
        <p:txBody>
          <a:bodyPr>
            <a:normAutofit/>
          </a:bodyPr>
          <a:lstStyle/>
          <a:p>
            <a:pPr algn="ctr">
              <a:buNone/>
            </a:pPr>
            <a:r>
              <a:rPr lang="ru-RU" dirty="0" smtClean="0">
                <a:solidFill>
                  <a:schemeClr val="tx2">
                    <a:lumMod val="75000"/>
                  </a:schemeClr>
                </a:solidFill>
              </a:rPr>
              <a:t>    </a:t>
            </a:r>
            <a:r>
              <a:rPr lang="en-US" dirty="0" smtClean="0">
                <a:solidFill>
                  <a:schemeClr val="tx2">
                    <a:lumMod val="75000"/>
                  </a:schemeClr>
                </a:solidFill>
                <a:latin typeface="Baskerville Old Face" pitchFamily="18" charset="0"/>
              </a:rPr>
              <a:t>The Norwegian painter </a:t>
            </a:r>
            <a:r>
              <a:rPr lang="en-US" dirty="0" err="1" smtClean="0">
                <a:solidFill>
                  <a:schemeClr val="tx2">
                    <a:lumMod val="75000"/>
                  </a:schemeClr>
                </a:solidFill>
                <a:latin typeface="Baskerville Old Face" pitchFamily="18" charset="0"/>
              </a:rPr>
              <a:t>Edvard</a:t>
            </a:r>
            <a:r>
              <a:rPr lang="en-US" dirty="0" smtClean="0">
                <a:solidFill>
                  <a:schemeClr val="tx2">
                    <a:lumMod val="75000"/>
                  </a:schemeClr>
                </a:solidFill>
                <a:latin typeface="Baskerville Old Face" pitchFamily="18" charset="0"/>
              </a:rPr>
              <a:t> Munch (1863-1944) was one of the pioneers of the expressionist movement in modern painting. </a:t>
            </a:r>
            <a:endParaRPr lang="ru-RU" dirty="0" smtClean="0">
              <a:solidFill>
                <a:schemeClr val="tx2">
                  <a:lumMod val="75000"/>
                </a:schemeClr>
              </a:solidFill>
            </a:endParaRPr>
          </a:p>
          <a:p>
            <a:pPr algn="ctr">
              <a:buNone/>
            </a:pPr>
            <a:r>
              <a:rPr lang="ru-RU" dirty="0" smtClean="0">
                <a:solidFill>
                  <a:schemeClr val="tx2">
                    <a:lumMod val="75000"/>
                  </a:schemeClr>
                </a:solidFill>
              </a:rPr>
              <a:t>    </a:t>
            </a:r>
            <a:r>
              <a:rPr lang="en-US" dirty="0" smtClean="0">
                <a:solidFill>
                  <a:schemeClr val="tx2">
                    <a:lumMod val="75000"/>
                  </a:schemeClr>
                </a:solidFill>
                <a:latin typeface="Baskerville Old Face" pitchFamily="18" charset="0"/>
              </a:rPr>
              <a:t>His endlessly-reproduced Scream, an unnerving expressionist exploration of existential angst.</a:t>
            </a:r>
            <a:endParaRPr lang="en-US" dirty="0">
              <a:solidFill>
                <a:schemeClr val="tx2">
                  <a:lumMod val="75000"/>
                </a:schemeClr>
              </a:solidFill>
              <a:latin typeface="Baskerville Old Face" pitchFamily="18" charset="0"/>
            </a:endParaRPr>
          </a:p>
        </p:txBody>
      </p:sp>
      <p:pic>
        <p:nvPicPr>
          <p:cNvPr id="4" name="Рисунок 3" descr="The_Scream.jpg"/>
          <p:cNvPicPr>
            <a:picLocks noChangeAspect="1"/>
          </p:cNvPicPr>
          <p:nvPr/>
        </p:nvPicPr>
        <p:blipFill>
          <a:blip r:embed="rId2"/>
          <a:stretch>
            <a:fillRect/>
          </a:stretch>
        </p:blipFill>
        <p:spPr>
          <a:xfrm>
            <a:off x="4495800" y="457200"/>
            <a:ext cx="3962400" cy="5047107"/>
          </a:xfrm>
          <a:prstGeom prst="rect">
            <a:avLst/>
          </a:prstGeom>
          <a:ln>
            <a:noFill/>
          </a:ln>
          <a:effectLst>
            <a:softEdge rad="112500"/>
          </a:effectLst>
        </p:spPr>
      </p:pic>
    </p:spTree>
  </p:cSld>
  <p:clrMapOvr>
    <a:masterClrMapping/>
  </p:clrMapOvr>
  <p:transition>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428605"/>
            <a:ext cx="8229600" cy="1428760"/>
          </a:xfrm>
        </p:spPr>
        <p:txBody>
          <a:bodyPr/>
          <a:lstStyle/>
          <a:p>
            <a:pPr algn="ctr">
              <a:buNone/>
            </a:pPr>
            <a:r>
              <a:rPr lang="en-US" dirty="0" smtClean="0">
                <a:solidFill>
                  <a:schemeClr val="tx2">
                    <a:lumMod val="75000"/>
                  </a:schemeClr>
                </a:solidFill>
                <a:latin typeface="Baskerville Old Face" pitchFamily="18" charset="0"/>
              </a:rPr>
              <a:t>One of the most striking modern buildings in Norway is the Sami </a:t>
            </a:r>
            <a:r>
              <a:rPr lang="en-US" dirty="0" err="1" smtClean="0">
                <a:solidFill>
                  <a:schemeClr val="tx2">
                    <a:lumMod val="75000"/>
                  </a:schemeClr>
                </a:solidFill>
                <a:latin typeface="Baskerville Old Face" pitchFamily="18" charset="0"/>
              </a:rPr>
              <a:t>Parliment</a:t>
            </a:r>
            <a:r>
              <a:rPr lang="en-US" dirty="0" smtClean="0">
                <a:solidFill>
                  <a:schemeClr val="tx2">
                    <a:lumMod val="75000"/>
                  </a:schemeClr>
                </a:solidFill>
                <a:latin typeface="Baskerville Old Face" pitchFamily="18" charset="0"/>
              </a:rPr>
              <a:t>.</a:t>
            </a:r>
          </a:p>
          <a:p>
            <a:endParaRPr lang="en-US" dirty="0"/>
          </a:p>
        </p:txBody>
      </p:sp>
      <p:pic>
        <p:nvPicPr>
          <p:cNvPr id="4" name="Рисунок 3" descr="1024px-Sámediggi.JPG"/>
          <p:cNvPicPr>
            <a:picLocks noChangeAspect="1"/>
          </p:cNvPicPr>
          <p:nvPr/>
        </p:nvPicPr>
        <p:blipFill>
          <a:blip r:embed="rId2"/>
          <a:stretch>
            <a:fillRect/>
          </a:stretch>
        </p:blipFill>
        <p:spPr>
          <a:xfrm>
            <a:off x="228600" y="1371600"/>
            <a:ext cx="8579064" cy="4348178"/>
          </a:xfrm>
          <a:prstGeom prst="rect">
            <a:avLst/>
          </a:prstGeom>
          <a:ln>
            <a:noFill/>
          </a:ln>
          <a:effectLst>
            <a:softEdge rad="112500"/>
          </a:effectLst>
        </p:spPr>
      </p:pic>
    </p:spTree>
  </p:cSld>
  <p:clrMapOvr>
    <a:masterClrMapping/>
  </p:clrMapOvr>
  <p:transition>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838200" y="2209800"/>
            <a:ext cx="7010400" cy="1754326"/>
          </a:xfrm>
          <a:prstGeom prst="rect">
            <a:avLst/>
          </a:prstGeom>
          <a:noFill/>
        </p:spPr>
        <p:txBody>
          <a:bodyPr wrap="squar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Thank you for attention!</a:t>
            </a:r>
            <a:endParaRPr lang="ru-RU"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pic>
        <p:nvPicPr>
          <p:cNvPr id="1027" name="Picture 3" descr="C:\Users\Lenovo\AppData\Local\Microsoft\Windows\INetCache\IE\KHVJRENF\smile[1].jpg"/>
          <p:cNvPicPr>
            <a:picLocks noChangeAspect="1" noChangeArrowheads="1"/>
          </p:cNvPicPr>
          <p:nvPr/>
        </p:nvPicPr>
        <p:blipFill>
          <a:blip r:embed="rId2" cstate="print"/>
          <a:srcRect/>
          <a:stretch>
            <a:fillRect/>
          </a:stretch>
        </p:blipFill>
        <p:spPr bwMode="auto">
          <a:xfrm>
            <a:off x="6096000" y="4914900"/>
            <a:ext cx="2590800" cy="1943100"/>
          </a:xfrm>
          <a:prstGeom prst="rect">
            <a:avLst/>
          </a:prstGeom>
          <a:noFill/>
        </p:spPr>
      </p:pic>
    </p:spTree>
  </p:cSld>
  <p:clrMapOvr>
    <a:masterClrMapping/>
  </p:clrMapOvr>
  <p:transition>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62000" y="381000"/>
            <a:ext cx="7391400" cy="1631216"/>
          </a:xfrm>
          <a:prstGeom prst="rect">
            <a:avLst/>
          </a:prstGeom>
        </p:spPr>
        <p:txBody>
          <a:bodyPr wrap="square">
            <a:spAutoFit/>
          </a:bodyPr>
          <a:lstStyle/>
          <a:p>
            <a:pPr algn="ctr"/>
            <a:r>
              <a:rPr lang="en-US" sz="2000" b="1" dirty="0" smtClean="0">
                <a:solidFill>
                  <a:schemeClr val="tx2">
                    <a:lumMod val="75000"/>
                  </a:schemeClr>
                </a:solidFill>
                <a:latin typeface="Baskerville Old Face" pitchFamily="18" charset="0"/>
              </a:rPr>
              <a:t>Norway,</a:t>
            </a:r>
            <a:r>
              <a:rPr lang="en-US" sz="2000" dirty="0" smtClean="0">
                <a:solidFill>
                  <a:schemeClr val="tx2">
                    <a:lumMod val="75000"/>
                  </a:schemeClr>
                </a:solidFill>
                <a:latin typeface="Baskerville Old Face" pitchFamily="18" charset="0"/>
              </a:rPr>
              <a:t> country of northern Europe that occupies the western half of the</a:t>
            </a:r>
            <a:r>
              <a:rPr lang="ru-RU" sz="2000" dirty="0" smtClean="0">
                <a:solidFill>
                  <a:schemeClr val="tx2">
                    <a:lumMod val="75000"/>
                  </a:schemeClr>
                </a:solidFill>
              </a:rPr>
              <a:t> </a:t>
            </a:r>
            <a:r>
              <a:rPr lang="en-US" sz="2000" dirty="0" smtClean="0">
                <a:solidFill>
                  <a:schemeClr val="tx2">
                    <a:lumMod val="75000"/>
                  </a:schemeClr>
                </a:solidFill>
                <a:latin typeface="Baskerville Old Face" pitchFamily="18" charset="0"/>
              </a:rPr>
              <a:t>Scandinavian peninsula. Nearly half of the inhabitants of the country live in the far south, in the region around Oslo, the capital. About two-thirds of Norway is mountainous, and off its much-indented coastline lie, carved by deep glacial fjords, some 50,000 islands.</a:t>
            </a:r>
            <a:endParaRPr lang="en-US" sz="2000" dirty="0">
              <a:solidFill>
                <a:schemeClr val="tx2">
                  <a:lumMod val="75000"/>
                </a:schemeClr>
              </a:solidFill>
              <a:latin typeface="Baskerville Old Face" pitchFamily="18" charset="0"/>
            </a:endParaRPr>
          </a:p>
        </p:txBody>
      </p:sp>
      <p:pic>
        <p:nvPicPr>
          <p:cNvPr id="4" name="Рисунок 3" descr="18559.jpg"/>
          <p:cNvPicPr>
            <a:picLocks noChangeAspect="1"/>
          </p:cNvPicPr>
          <p:nvPr/>
        </p:nvPicPr>
        <p:blipFill>
          <a:blip r:embed="rId2" cstate="print"/>
          <a:stretch>
            <a:fillRect/>
          </a:stretch>
        </p:blipFill>
        <p:spPr>
          <a:xfrm>
            <a:off x="1295400" y="2057400"/>
            <a:ext cx="6633532" cy="4413489"/>
          </a:xfrm>
          <a:prstGeom prst="rect">
            <a:avLst/>
          </a:prstGeom>
        </p:spPr>
      </p:pic>
    </p:spTree>
  </p:cSld>
  <p:clrMapOvr>
    <a:masterClrMapping/>
  </p:clrMapOvr>
  <p:transition>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489600" y="4310373"/>
            <a:ext cx="8228160" cy="1674895"/>
          </a:xfrm>
          <a:ln/>
        </p:spPr>
        <p:txBody>
          <a:bodyPr lIns="82945" tIns="41473" rIns="82945" bIns="41473"/>
          <a:lstStyle/>
          <a:p>
            <a:pPr algn="ctr">
              <a:lnSpc>
                <a:spcPct val="102000"/>
              </a:lnSpc>
              <a:spcAft>
                <a:spcPts val="907"/>
              </a:spcAft>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3300" dirty="0">
                <a:solidFill>
                  <a:schemeClr val="tx2">
                    <a:lumMod val="75000"/>
                  </a:schemeClr>
                </a:solidFill>
                <a:latin typeface="Baskerville Old Face" pitchFamily="18" charset="0"/>
              </a:rPr>
              <a:t>Norway is a politically stable, modern and  highly developed country with open and mixed economy.</a:t>
            </a:r>
          </a:p>
        </p:txBody>
      </p:sp>
      <p:pic>
        <p:nvPicPr>
          <p:cNvPr id="5122" name="Picture 2"/>
          <p:cNvPicPr>
            <a:picLocks noChangeAspect="1" noChangeArrowheads="1"/>
          </p:cNvPicPr>
          <p:nvPr/>
        </p:nvPicPr>
        <p:blipFill>
          <a:blip r:embed="rId3"/>
          <a:srcRect/>
          <a:stretch>
            <a:fillRect/>
          </a:stretch>
        </p:blipFill>
        <p:spPr bwMode="auto">
          <a:xfrm>
            <a:off x="1568161" y="679752"/>
            <a:ext cx="6072480" cy="3107846"/>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sz="quarter" idx="1"/>
          </p:nvPr>
        </p:nvSpPr>
        <p:spPr>
          <a:xfrm>
            <a:off x="457200" y="3352800"/>
            <a:ext cx="5410200" cy="3200400"/>
          </a:xfrm>
        </p:spPr>
        <p:txBody>
          <a:bodyPr>
            <a:normAutofit/>
          </a:bodyPr>
          <a:lstStyle/>
          <a:p>
            <a:pPr algn="ctr">
              <a:lnSpc>
                <a:spcPct val="102000"/>
              </a:lnSpc>
              <a:spcAft>
                <a:spcPts val="907"/>
              </a:spcAft>
              <a:buNone/>
              <a:tabLst>
                <a:tab pos="656650" algn="l"/>
                <a:tab pos="1313299" algn="l"/>
                <a:tab pos="1969949" algn="l"/>
                <a:tab pos="2626599" algn="l"/>
                <a:tab pos="3283248" algn="l"/>
                <a:tab pos="3939898" algn="l"/>
                <a:tab pos="4596548" algn="l"/>
                <a:tab pos="5253198" algn="l"/>
              </a:tabLst>
            </a:pPr>
            <a:r>
              <a:rPr lang="en-US" u="sng" dirty="0" smtClean="0">
                <a:solidFill>
                  <a:schemeClr val="tx2">
                    <a:lumMod val="75000"/>
                  </a:schemeClr>
                </a:solidFill>
                <a:latin typeface="Baskerville Old Face" pitchFamily="18" charset="0"/>
              </a:rPr>
              <a:t>Strong economy</a:t>
            </a:r>
          </a:p>
          <a:p>
            <a:pPr algn="ctr">
              <a:lnSpc>
                <a:spcPct val="102000"/>
              </a:lnSpc>
              <a:buNone/>
              <a:tabLst>
                <a:tab pos="656650" algn="l"/>
                <a:tab pos="1313299" algn="l"/>
                <a:tab pos="1969949" algn="l"/>
                <a:tab pos="2626599" algn="l"/>
                <a:tab pos="3283248" algn="l"/>
                <a:tab pos="3939898" algn="l"/>
                <a:tab pos="4596548" algn="l"/>
                <a:tab pos="5253198" algn="l"/>
              </a:tabLst>
            </a:pPr>
            <a:r>
              <a:rPr lang="en-US" dirty="0" smtClean="0">
                <a:solidFill>
                  <a:schemeClr val="tx2">
                    <a:lumMod val="75000"/>
                  </a:schemeClr>
                </a:solidFill>
                <a:latin typeface="Baskerville Old Face" pitchFamily="18" charset="0"/>
              </a:rPr>
              <a:t> The Norwegian State owns the world’s biggest investment fund, The Government Pension Fund Global, with a value getting close to 900 billion USD (Summer 2015</a:t>
            </a:r>
            <a:endParaRPr lang="en-US" dirty="0">
              <a:solidFill>
                <a:schemeClr val="tx2">
                  <a:lumMod val="75000"/>
                </a:schemeClr>
              </a:solidFill>
            </a:endParaRPr>
          </a:p>
        </p:txBody>
      </p:sp>
      <p:sp>
        <p:nvSpPr>
          <p:cNvPr id="7" name="Содержимое 6"/>
          <p:cNvSpPr>
            <a:spLocks noGrp="1"/>
          </p:cNvSpPr>
          <p:nvPr>
            <p:ph sz="quarter" idx="2"/>
          </p:nvPr>
        </p:nvSpPr>
        <p:spPr>
          <a:xfrm>
            <a:off x="3733800" y="381000"/>
            <a:ext cx="4572000" cy="4572000"/>
          </a:xfrm>
        </p:spPr>
        <p:txBody>
          <a:bodyPr>
            <a:normAutofit/>
          </a:bodyPr>
          <a:lstStyle/>
          <a:p>
            <a:pPr algn="ctr">
              <a:buNone/>
            </a:pPr>
            <a:r>
              <a:rPr lang="en-US" u="sng" dirty="0" smtClean="0">
                <a:solidFill>
                  <a:schemeClr val="tx2">
                    <a:lumMod val="75000"/>
                  </a:schemeClr>
                </a:solidFill>
                <a:latin typeface="Baskerville Old Face" pitchFamily="18" charset="0"/>
              </a:rPr>
              <a:t>Easy to do business</a:t>
            </a:r>
            <a:r>
              <a:rPr lang="en-US" dirty="0" smtClean="0">
                <a:solidFill>
                  <a:schemeClr val="tx2">
                    <a:lumMod val="75000"/>
                  </a:schemeClr>
                </a:solidFill>
                <a:latin typeface="Baskerville Old Face" pitchFamily="18" charset="0"/>
              </a:rPr>
              <a:t/>
            </a:r>
            <a:br>
              <a:rPr lang="en-US" dirty="0" smtClean="0">
                <a:solidFill>
                  <a:schemeClr val="tx2">
                    <a:lumMod val="75000"/>
                  </a:schemeClr>
                </a:solidFill>
                <a:latin typeface="Baskerville Old Face" pitchFamily="18" charset="0"/>
              </a:rPr>
            </a:br>
            <a:r>
              <a:rPr lang="en-US" dirty="0" smtClean="0">
                <a:solidFill>
                  <a:schemeClr val="tx2">
                    <a:lumMod val="75000"/>
                  </a:schemeClr>
                </a:solidFill>
                <a:latin typeface="Baskerville Old Face" pitchFamily="18" charset="0"/>
              </a:rPr>
              <a:t>According to the publication Ease of Doing Business 2015, Norway ranks 6th among the 189 countries listed.</a:t>
            </a:r>
          </a:p>
          <a:p>
            <a:endParaRPr lang="en-US" dirty="0"/>
          </a:p>
        </p:txBody>
      </p:sp>
      <p:sp>
        <p:nvSpPr>
          <p:cNvPr id="6146" name="Text Box 2"/>
          <p:cNvSpPr txBox="1">
            <a:spLocks noChangeArrowheads="1"/>
          </p:cNvSpPr>
          <p:nvPr/>
        </p:nvSpPr>
        <p:spPr bwMode="auto">
          <a:xfrm>
            <a:off x="587520" y="3918652"/>
            <a:ext cx="5878080" cy="3789037"/>
          </a:xfrm>
          <a:prstGeom prst="rect">
            <a:avLst/>
          </a:prstGeom>
          <a:noFill/>
          <a:ln w="9525" cap="flat">
            <a:noFill/>
            <a:round/>
            <a:headEnd/>
            <a:tailEnd/>
          </a:ln>
          <a:effectLst/>
        </p:spPr>
        <p:txBody>
          <a:bodyPr lIns="81639" tIns="40820" rIns="81639" bIns="40820"/>
          <a:lstStyle/>
          <a:p>
            <a:pPr algn="ctr">
              <a:lnSpc>
                <a:spcPct val="102000"/>
              </a:lnSpc>
              <a:spcAft>
                <a:spcPts val="907"/>
              </a:spcAft>
              <a:tabLst>
                <a:tab pos="656650" algn="l"/>
                <a:tab pos="1313299" algn="l"/>
                <a:tab pos="1969949" algn="l"/>
                <a:tab pos="2626599" algn="l"/>
                <a:tab pos="3283248" algn="l"/>
                <a:tab pos="3939898" algn="l"/>
                <a:tab pos="4596548" algn="l"/>
                <a:tab pos="5253198" algn="l"/>
              </a:tabLst>
            </a:pPr>
            <a:r>
              <a:rPr lang="en-US" sz="2500" i="1" dirty="0" smtClean="0">
                <a:solidFill>
                  <a:srgbClr val="FFFFFF"/>
                </a:solidFill>
                <a:latin typeface="Calibri" pitchFamily="32" charset="0"/>
              </a:rPr>
              <a:t>).</a:t>
            </a:r>
            <a:r>
              <a:rPr lang="en-US" sz="2500" dirty="0" smtClean="0">
                <a:solidFill>
                  <a:srgbClr val="000000"/>
                </a:solidFill>
                <a:latin typeface="Calibri" pitchFamily="32" charset="0"/>
              </a:rPr>
              <a:t> </a:t>
            </a:r>
            <a:endParaRPr lang="en-US" sz="2500" dirty="0">
              <a:solidFill>
                <a:srgbClr val="000000"/>
              </a:solidFill>
              <a:latin typeface="Calibri" pitchFamily="32" charset="0"/>
            </a:endParaRPr>
          </a:p>
        </p:txBody>
      </p:sp>
      <p:pic>
        <p:nvPicPr>
          <p:cNvPr id="6147" name="Picture 3"/>
          <p:cNvPicPr>
            <a:picLocks noChangeAspect="1" noChangeArrowheads="1"/>
          </p:cNvPicPr>
          <p:nvPr/>
        </p:nvPicPr>
        <p:blipFill>
          <a:blip r:embed="rId3"/>
          <a:srcRect/>
          <a:stretch>
            <a:fillRect/>
          </a:stretch>
        </p:blipFill>
        <p:spPr bwMode="auto">
          <a:xfrm>
            <a:off x="6726241" y="4313253"/>
            <a:ext cx="1828800" cy="1565444"/>
          </a:xfrm>
          <a:prstGeom prst="rect">
            <a:avLst/>
          </a:prstGeom>
          <a:noFill/>
          <a:ln w="9525" cap="flat">
            <a:noFill/>
            <a:round/>
            <a:headEnd/>
            <a:tailEnd/>
          </a:ln>
          <a:effectLst/>
        </p:spPr>
      </p:pic>
      <p:pic>
        <p:nvPicPr>
          <p:cNvPr id="6148" name="Picture 4"/>
          <p:cNvPicPr>
            <a:picLocks noChangeAspect="1" noChangeArrowheads="1"/>
          </p:cNvPicPr>
          <p:nvPr/>
        </p:nvPicPr>
        <p:blipFill>
          <a:blip r:embed="rId4"/>
          <a:srcRect/>
          <a:stretch>
            <a:fillRect/>
          </a:stretch>
        </p:blipFill>
        <p:spPr bwMode="auto">
          <a:xfrm>
            <a:off x="593280" y="587582"/>
            <a:ext cx="2085120" cy="1598568"/>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sz="quarter" idx="1"/>
          </p:nvPr>
        </p:nvSpPr>
        <p:spPr>
          <a:xfrm>
            <a:off x="381000" y="3276600"/>
            <a:ext cx="5257800" cy="2819400"/>
          </a:xfrm>
        </p:spPr>
        <p:txBody>
          <a:bodyPr>
            <a:normAutofit/>
          </a:bodyPr>
          <a:lstStyle/>
          <a:p>
            <a:pPr algn="ctr">
              <a:lnSpc>
                <a:spcPct val="102000"/>
              </a:lnSpc>
              <a:buNone/>
              <a:tabLst>
                <a:tab pos="656650" algn="l"/>
                <a:tab pos="1313299" algn="l"/>
                <a:tab pos="1969949" algn="l"/>
                <a:tab pos="2626599" algn="l"/>
                <a:tab pos="3283248" algn="l"/>
                <a:tab pos="3939898" algn="l"/>
                <a:tab pos="4596548" algn="l"/>
              </a:tabLst>
            </a:pPr>
            <a:r>
              <a:rPr lang="en-US" u="sng" dirty="0" smtClean="0">
                <a:solidFill>
                  <a:schemeClr val="tx2">
                    <a:lumMod val="75000"/>
                  </a:schemeClr>
                </a:solidFill>
                <a:latin typeface="Baskerville Old Face" pitchFamily="18" charset="0"/>
              </a:rPr>
              <a:t>Country of choice for clinical trials</a:t>
            </a:r>
          </a:p>
          <a:p>
            <a:pPr algn="ctr">
              <a:lnSpc>
                <a:spcPct val="102000"/>
              </a:lnSpc>
              <a:buNone/>
              <a:tabLst>
                <a:tab pos="656650" algn="l"/>
                <a:tab pos="1313299" algn="l"/>
                <a:tab pos="1969949" algn="l"/>
                <a:tab pos="2626599" algn="l"/>
                <a:tab pos="3283248" algn="l"/>
                <a:tab pos="3939898" algn="l"/>
                <a:tab pos="4596548" algn="l"/>
              </a:tabLst>
            </a:pPr>
            <a:r>
              <a:rPr lang="en-US" dirty="0" smtClean="0">
                <a:solidFill>
                  <a:schemeClr val="tx2">
                    <a:lumMod val="75000"/>
                  </a:schemeClr>
                </a:solidFill>
                <a:latin typeface="Baskerville Old Face" pitchFamily="18" charset="0"/>
              </a:rPr>
              <a:t>Hospitals, clinics and research institutions have invested resources  into designate clinical trial units. </a:t>
            </a:r>
          </a:p>
          <a:p>
            <a:endParaRPr lang="en-US" dirty="0"/>
          </a:p>
        </p:txBody>
      </p:sp>
      <p:sp>
        <p:nvSpPr>
          <p:cNvPr id="6" name="Содержимое 5"/>
          <p:cNvSpPr>
            <a:spLocks noGrp="1"/>
          </p:cNvSpPr>
          <p:nvPr>
            <p:ph sz="quarter" idx="2"/>
          </p:nvPr>
        </p:nvSpPr>
        <p:spPr>
          <a:xfrm>
            <a:off x="609600" y="381000"/>
            <a:ext cx="5413248" cy="2133600"/>
          </a:xfrm>
        </p:spPr>
        <p:txBody>
          <a:bodyPr>
            <a:normAutofit/>
          </a:bodyPr>
          <a:lstStyle/>
          <a:p>
            <a:pPr algn="ctr">
              <a:buNone/>
            </a:pPr>
            <a:r>
              <a:rPr lang="en-US" u="sng" dirty="0" smtClean="0">
                <a:solidFill>
                  <a:schemeClr val="tx2">
                    <a:lumMod val="75000"/>
                  </a:schemeClr>
                </a:solidFill>
                <a:latin typeface="Baskerville Old Face" pitchFamily="18" charset="0"/>
              </a:rPr>
              <a:t>Some world-class industries</a:t>
            </a:r>
            <a:r>
              <a:rPr lang="en-US" dirty="0" smtClean="0">
                <a:solidFill>
                  <a:schemeClr val="tx2">
                    <a:lumMod val="75000"/>
                  </a:schemeClr>
                </a:solidFill>
                <a:latin typeface="Baskerville Old Face" pitchFamily="18" charset="0"/>
              </a:rPr>
              <a:t/>
            </a:r>
            <a:br>
              <a:rPr lang="en-US" dirty="0" smtClean="0">
                <a:solidFill>
                  <a:schemeClr val="tx2">
                    <a:lumMod val="75000"/>
                  </a:schemeClr>
                </a:solidFill>
                <a:latin typeface="Baskerville Old Face" pitchFamily="18" charset="0"/>
              </a:rPr>
            </a:br>
            <a:r>
              <a:rPr lang="en-US" dirty="0" smtClean="0">
                <a:solidFill>
                  <a:schemeClr val="tx2">
                    <a:lumMod val="75000"/>
                  </a:schemeClr>
                </a:solidFill>
                <a:latin typeface="Baskerville Old Face" pitchFamily="18" charset="0"/>
              </a:rPr>
              <a:t>Norway has developed some world-class industries.  these are oil and gas, maritime and the </a:t>
            </a:r>
            <a:r>
              <a:rPr lang="en-US" dirty="0" err="1" smtClean="0">
                <a:solidFill>
                  <a:schemeClr val="tx2">
                    <a:lumMod val="75000"/>
                  </a:schemeClr>
                </a:solidFill>
                <a:latin typeface="Baskerville Old Face" pitchFamily="18" charset="0"/>
              </a:rPr>
              <a:t>marin</a:t>
            </a:r>
            <a:r>
              <a:rPr lang="en-US" dirty="0" smtClean="0">
                <a:solidFill>
                  <a:schemeClr val="tx2">
                    <a:lumMod val="75000"/>
                  </a:schemeClr>
                </a:solidFill>
                <a:latin typeface="Baskerville Old Face" pitchFamily="18" charset="0"/>
              </a:rPr>
              <a:t> (seafood) sector. </a:t>
            </a:r>
          </a:p>
          <a:p>
            <a:endParaRPr lang="en-US" dirty="0"/>
          </a:p>
        </p:txBody>
      </p:sp>
      <p:sp>
        <p:nvSpPr>
          <p:cNvPr id="7170" name="Text Box 2"/>
          <p:cNvSpPr txBox="1">
            <a:spLocks noChangeArrowheads="1"/>
          </p:cNvSpPr>
          <p:nvPr/>
        </p:nvSpPr>
        <p:spPr bwMode="auto">
          <a:xfrm>
            <a:off x="456480" y="3493807"/>
            <a:ext cx="5159520" cy="2612434"/>
          </a:xfrm>
          <a:prstGeom prst="rect">
            <a:avLst/>
          </a:prstGeom>
          <a:noFill/>
          <a:ln w="9525" cap="flat">
            <a:noFill/>
            <a:round/>
            <a:headEnd/>
            <a:tailEnd/>
          </a:ln>
          <a:effectLst/>
        </p:spPr>
        <p:txBody>
          <a:bodyPr lIns="81639" tIns="40820" rIns="81639" bIns="40820"/>
          <a:lstStyle/>
          <a:p>
            <a:pPr algn="ctr">
              <a:lnSpc>
                <a:spcPct val="102000"/>
              </a:lnSpc>
              <a:tabLst>
                <a:tab pos="656650" algn="l"/>
                <a:tab pos="1313299" algn="l"/>
                <a:tab pos="1969949" algn="l"/>
                <a:tab pos="2626599" algn="l"/>
                <a:tab pos="3283248" algn="l"/>
                <a:tab pos="3939898" algn="l"/>
                <a:tab pos="4596548" algn="l"/>
              </a:tabLst>
            </a:pPr>
            <a:endParaRPr lang="en-US" sz="2500" dirty="0">
              <a:solidFill>
                <a:schemeClr val="tx2"/>
              </a:solidFill>
              <a:latin typeface="Calibri" pitchFamily="32" charset="0"/>
            </a:endParaRPr>
          </a:p>
        </p:txBody>
      </p:sp>
      <p:pic>
        <p:nvPicPr>
          <p:cNvPr id="7171" name="Picture 3"/>
          <p:cNvPicPr>
            <a:picLocks noChangeAspect="1" noChangeArrowheads="1"/>
          </p:cNvPicPr>
          <p:nvPr/>
        </p:nvPicPr>
        <p:blipFill>
          <a:blip r:embed="rId3"/>
          <a:srcRect/>
          <a:stretch>
            <a:fillRect/>
          </a:stretch>
        </p:blipFill>
        <p:spPr bwMode="auto">
          <a:xfrm>
            <a:off x="5878080" y="3096325"/>
            <a:ext cx="2263680" cy="2782372"/>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одержимое 6"/>
          <p:cNvSpPr>
            <a:spLocks noGrp="1"/>
          </p:cNvSpPr>
          <p:nvPr>
            <p:ph sz="quarter" idx="1"/>
          </p:nvPr>
        </p:nvSpPr>
        <p:spPr>
          <a:xfrm>
            <a:off x="1066800" y="304800"/>
            <a:ext cx="4495800" cy="2209800"/>
          </a:xfrm>
        </p:spPr>
        <p:txBody>
          <a:bodyPr>
            <a:normAutofit/>
          </a:bodyPr>
          <a:lstStyle/>
          <a:p>
            <a:pPr algn="ctr">
              <a:buNone/>
            </a:pPr>
            <a:r>
              <a:rPr lang="en-US" u="sng" dirty="0" smtClean="0">
                <a:solidFill>
                  <a:schemeClr val="tx2">
                    <a:lumMod val="75000"/>
                  </a:schemeClr>
                </a:solidFill>
                <a:latin typeface="Baskerville Old Face" pitchFamily="18" charset="0"/>
              </a:rPr>
              <a:t>Productive and competitive </a:t>
            </a:r>
            <a:br>
              <a:rPr lang="en-US" u="sng" dirty="0" smtClean="0">
                <a:solidFill>
                  <a:schemeClr val="tx2">
                    <a:lumMod val="75000"/>
                  </a:schemeClr>
                </a:solidFill>
                <a:latin typeface="Baskerville Old Face" pitchFamily="18" charset="0"/>
              </a:rPr>
            </a:br>
            <a:r>
              <a:rPr lang="en-US" dirty="0" smtClean="0">
                <a:solidFill>
                  <a:schemeClr val="tx2">
                    <a:lumMod val="75000"/>
                  </a:schemeClr>
                </a:solidFill>
                <a:latin typeface="Baskerville Old Face" pitchFamily="18" charset="0"/>
              </a:rPr>
              <a:t>According to the World Competitiveness Scoreboard in 2015, Norway was the 7th most competitive country in the world. </a:t>
            </a:r>
          </a:p>
          <a:p>
            <a:endParaRPr lang="en-US" dirty="0"/>
          </a:p>
        </p:txBody>
      </p:sp>
      <p:sp>
        <p:nvSpPr>
          <p:cNvPr id="8" name="Содержимое 7"/>
          <p:cNvSpPr>
            <a:spLocks noGrp="1"/>
          </p:cNvSpPr>
          <p:nvPr>
            <p:ph sz="quarter" idx="2"/>
          </p:nvPr>
        </p:nvSpPr>
        <p:spPr>
          <a:xfrm>
            <a:off x="3276600" y="3429000"/>
            <a:ext cx="4651248" cy="2743200"/>
          </a:xfrm>
        </p:spPr>
        <p:txBody>
          <a:bodyPr>
            <a:normAutofit/>
          </a:bodyPr>
          <a:lstStyle/>
          <a:p>
            <a:pPr algn="ctr">
              <a:lnSpc>
                <a:spcPct val="102000"/>
              </a:lnSpc>
              <a:buNone/>
              <a:tabLst>
                <a:tab pos="656650" algn="l"/>
                <a:tab pos="1313299" algn="l"/>
                <a:tab pos="1969949" algn="l"/>
                <a:tab pos="2626599" algn="l"/>
                <a:tab pos="3283248" algn="l"/>
                <a:tab pos="3939898" algn="l"/>
                <a:tab pos="4596548" algn="l"/>
              </a:tabLst>
            </a:pPr>
            <a:r>
              <a:rPr lang="en-US" u="sng" dirty="0" smtClean="0">
                <a:solidFill>
                  <a:schemeClr val="tx2">
                    <a:lumMod val="75000"/>
                  </a:schemeClr>
                </a:solidFill>
                <a:latin typeface="Baskerville Old Face" pitchFamily="18" charset="0"/>
              </a:rPr>
              <a:t>Rich in resources</a:t>
            </a:r>
          </a:p>
          <a:p>
            <a:pPr algn="ctr">
              <a:lnSpc>
                <a:spcPct val="102000"/>
              </a:lnSpc>
              <a:buNone/>
              <a:tabLst>
                <a:tab pos="656650" algn="l"/>
                <a:tab pos="1313299" algn="l"/>
                <a:tab pos="1969949" algn="l"/>
                <a:tab pos="2626599" algn="l"/>
                <a:tab pos="3283248" algn="l"/>
                <a:tab pos="3939898" algn="l"/>
                <a:tab pos="4596548" algn="l"/>
              </a:tabLst>
            </a:pPr>
            <a:r>
              <a:rPr lang="en-US" dirty="0" smtClean="0">
                <a:solidFill>
                  <a:schemeClr val="tx2">
                    <a:lumMod val="75000"/>
                  </a:schemeClr>
                </a:solidFill>
                <a:latin typeface="Baskerville Old Face" pitchFamily="18" charset="0"/>
              </a:rPr>
              <a:t>The country is rich in natural resources, including oil and gas, hydropower, fish, forests and some minerals.  </a:t>
            </a:r>
          </a:p>
          <a:p>
            <a:endParaRPr lang="en-US" dirty="0"/>
          </a:p>
        </p:txBody>
      </p:sp>
      <p:sp>
        <p:nvSpPr>
          <p:cNvPr id="8194" name="Text Box 2"/>
          <p:cNvSpPr txBox="1">
            <a:spLocks noChangeArrowheads="1"/>
          </p:cNvSpPr>
          <p:nvPr/>
        </p:nvSpPr>
        <p:spPr bwMode="auto">
          <a:xfrm>
            <a:off x="3788640" y="3526931"/>
            <a:ext cx="5159520" cy="2612434"/>
          </a:xfrm>
          <a:prstGeom prst="rect">
            <a:avLst/>
          </a:prstGeom>
          <a:noFill/>
          <a:ln w="9525" cap="flat">
            <a:noFill/>
            <a:round/>
            <a:headEnd/>
            <a:tailEnd/>
          </a:ln>
          <a:effectLst/>
        </p:spPr>
        <p:txBody>
          <a:bodyPr lIns="81639" tIns="40820" rIns="81639" bIns="40820"/>
          <a:lstStyle/>
          <a:p>
            <a:pPr algn="ctr">
              <a:lnSpc>
                <a:spcPct val="102000"/>
              </a:lnSpc>
              <a:tabLst>
                <a:tab pos="656650" algn="l"/>
                <a:tab pos="1313299" algn="l"/>
                <a:tab pos="1969949" algn="l"/>
                <a:tab pos="2626599" algn="l"/>
                <a:tab pos="3283248" algn="l"/>
                <a:tab pos="3939898" algn="l"/>
                <a:tab pos="4596548" algn="l"/>
              </a:tabLst>
            </a:pPr>
            <a:endParaRPr lang="en-US" sz="2500" dirty="0">
              <a:solidFill>
                <a:schemeClr val="tx2"/>
              </a:solidFill>
              <a:latin typeface="Calibri" pitchFamily="32" charset="0"/>
            </a:endParaRPr>
          </a:p>
        </p:txBody>
      </p:sp>
      <p:pic>
        <p:nvPicPr>
          <p:cNvPr id="8195" name="Picture 3"/>
          <p:cNvPicPr>
            <a:picLocks noChangeAspect="1" noChangeArrowheads="1"/>
          </p:cNvPicPr>
          <p:nvPr/>
        </p:nvPicPr>
        <p:blipFill>
          <a:blip r:embed="rId3"/>
          <a:srcRect/>
          <a:stretch>
            <a:fillRect/>
          </a:stretch>
        </p:blipFill>
        <p:spPr bwMode="auto">
          <a:xfrm>
            <a:off x="6282721" y="515574"/>
            <a:ext cx="1815840" cy="2292721"/>
          </a:xfrm>
          <a:prstGeom prst="rect">
            <a:avLst/>
          </a:prstGeom>
          <a:noFill/>
          <a:ln w="9525" cap="flat">
            <a:noFill/>
            <a:round/>
            <a:headEnd/>
            <a:tailEnd/>
          </a:ln>
          <a:effectLst/>
        </p:spPr>
      </p:pic>
      <p:pic>
        <p:nvPicPr>
          <p:cNvPr id="8196" name="Picture 4"/>
          <p:cNvPicPr>
            <a:picLocks noChangeAspect="1" noChangeArrowheads="1"/>
          </p:cNvPicPr>
          <p:nvPr/>
        </p:nvPicPr>
        <p:blipFill>
          <a:blip r:embed="rId4"/>
          <a:srcRect/>
          <a:stretch>
            <a:fillRect/>
          </a:stretch>
        </p:blipFill>
        <p:spPr bwMode="auto">
          <a:xfrm>
            <a:off x="783360" y="2992635"/>
            <a:ext cx="1568160" cy="1841954"/>
          </a:xfrm>
          <a:prstGeom prst="rect">
            <a:avLst/>
          </a:prstGeom>
          <a:noFill/>
          <a:ln w="9525" cap="flat">
            <a:noFill/>
            <a:round/>
            <a:headEnd/>
            <a:tailEnd/>
          </a:ln>
          <a:effectLst/>
        </p:spPr>
      </p:pic>
      <p:pic>
        <p:nvPicPr>
          <p:cNvPr id="8197" name="Picture 5"/>
          <p:cNvPicPr>
            <a:picLocks noChangeAspect="1" noChangeArrowheads="1"/>
          </p:cNvPicPr>
          <p:nvPr/>
        </p:nvPicPr>
        <p:blipFill>
          <a:blip r:embed="rId5" cstate="print"/>
          <a:srcRect/>
          <a:stretch>
            <a:fillRect/>
          </a:stretch>
        </p:blipFill>
        <p:spPr bwMode="auto">
          <a:xfrm>
            <a:off x="2165760" y="4180759"/>
            <a:ext cx="773280" cy="1209727"/>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5536" y="116632"/>
            <a:ext cx="7355160" cy="706090"/>
          </a:xfrm>
        </p:spPr>
        <p:txBody>
          <a:bodyPr/>
          <a:lstStyle/>
          <a:p>
            <a:r>
              <a:rPr lang="en-US" dirty="0">
                <a:solidFill>
                  <a:schemeClr val="tx2">
                    <a:lumMod val="75000"/>
                  </a:schemeClr>
                </a:solidFill>
                <a:latin typeface="Baskerville Old Face" pitchFamily="18" charset="0"/>
              </a:rPr>
              <a:t>Economy system of Norway</a:t>
            </a:r>
            <a:endParaRPr lang="uk-UA" dirty="0">
              <a:solidFill>
                <a:schemeClr val="tx2">
                  <a:lumMod val="75000"/>
                </a:schemeClr>
              </a:solidFill>
            </a:endParaRPr>
          </a:p>
        </p:txBody>
      </p:sp>
      <p:sp>
        <p:nvSpPr>
          <p:cNvPr id="6" name="Content Placeholder 5"/>
          <p:cNvSpPr>
            <a:spLocks noGrp="1"/>
          </p:cNvSpPr>
          <p:nvPr>
            <p:ph sz="quarter" idx="1"/>
          </p:nvPr>
        </p:nvSpPr>
        <p:spPr>
          <a:xfrm>
            <a:off x="457198" y="1052737"/>
            <a:ext cx="7752251" cy="5328591"/>
          </a:xfrm>
        </p:spPr>
        <p:txBody>
          <a:bodyPr>
            <a:normAutofit fontScale="92500" lnSpcReduction="10000"/>
          </a:bodyPr>
          <a:lstStyle/>
          <a:p>
            <a:pPr marL="0" indent="0">
              <a:buNone/>
            </a:pPr>
            <a:r>
              <a:rPr lang="en-US" dirty="0">
                <a:solidFill>
                  <a:schemeClr val="tx2">
                    <a:lumMod val="75000"/>
                  </a:schemeClr>
                </a:solidFill>
                <a:latin typeface="Baskerville Old Face" pitchFamily="18" charset="0"/>
              </a:rPr>
              <a:t>Since the end of World War I, Norway has had to seek opportunities for income abroad. The exploitation since the late 1970s of major new oil reserves in the North Sea has had considerable impact on the Norwegian economy.</a:t>
            </a:r>
          </a:p>
          <a:p>
            <a:pPr marL="0" indent="0">
              <a:buNone/>
            </a:pPr>
            <a:r>
              <a:rPr lang="en-US" dirty="0">
                <a:solidFill>
                  <a:schemeClr val="tx2">
                    <a:lumMod val="75000"/>
                  </a:schemeClr>
                </a:solidFill>
                <a:latin typeface="Baskerville Old Face" pitchFamily="18" charset="0"/>
              </a:rPr>
              <a:t>In the early 1980s, the nation's economy became increasingly dependent on oil revenues, which stimulated domestic consumption and, at the same time, increased costs and prices, thus hampering the competitiveness of Norway's other export industries. The drastic decline of oil prices in 1986 caused the value of Norway's exports to fall by about 20%. </a:t>
            </a:r>
          </a:p>
          <a:p>
            <a:pPr marL="0" indent="0">
              <a:buNone/>
            </a:pPr>
            <a:r>
              <a:rPr lang="en-US" dirty="0">
                <a:solidFill>
                  <a:schemeClr val="tx2">
                    <a:lumMod val="75000"/>
                  </a:schemeClr>
                </a:solidFill>
                <a:latin typeface="Baskerville Old Face" pitchFamily="18" charset="0"/>
              </a:rPr>
              <a:t>Norway has a mixed economy with the government owning over 50% of domestic businesses and employing 35% of the workforce. State ownership is most dominant in the oil and mining sectors. At considerable expense, the government provides subsidies for industry, agriculture, and outlying regions. About half of the total goes to agriculture.</a:t>
            </a:r>
          </a:p>
          <a:p>
            <a:pPr marL="0" indent="0">
              <a:buNone/>
            </a:pPr>
            <a:endParaRPr lang="uk-UA" dirty="0"/>
          </a:p>
        </p:txBody>
      </p:sp>
      <p:pic>
        <p:nvPicPr>
          <p:cNvPr id="7" name="Picture 6"/>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156176" y="116632"/>
            <a:ext cx="1248242" cy="90872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704830" y="5686253"/>
            <a:ext cx="1080120" cy="1075319"/>
          </a:xfrm>
          <a:prstGeom prst="rect">
            <a:avLst/>
          </a:prstGeom>
        </p:spPr>
      </p:pic>
    </p:spTree>
    <p:extLst>
      <p:ext uri="{BB962C8B-B14F-4D97-AF65-F5344CB8AC3E}">
        <p14:creationId xmlns:p14="http://schemas.microsoft.com/office/powerpoint/2010/main" xmlns="" val="2821637261"/>
      </p:ext>
    </p:extLst>
  </p:cSld>
  <p:clrMapOvr>
    <a:masterClrMapping/>
  </p:clrMapOvr>
  <p:transition>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28600"/>
            <a:ext cx="7467600" cy="655638"/>
          </a:xfrm>
        </p:spPr>
        <p:txBody>
          <a:bodyPr/>
          <a:lstStyle/>
          <a:p>
            <a:pPr algn="ctr"/>
            <a:r>
              <a:rPr lang="en-US" dirty="0" smtClean="0"/>
              <a:t>Norway GDP Growth Rate</a:t>
            </a:r>
            <a:r>
              <a:rPr lang="en-US" b="1" dirty="0" smtClean="0"/>
              <a:t> </a:t>
            </a:r>
            <a:endParaRPr lang="en-US" dirty="0"/>
          </a:p>
        </p:txBody>
      </p:sp>
      <p:pic>
        <p:nvPicPr>
          <p:cNvPr id="4" name="Содержимое 3" descr="norway-gdp-growth.png"/>
          <p:cNvPicPr>
            <a:picLocks noGrp="1" noChangeAspect="1"/>
          </p:cNvPicPr>
          <p:nvPr>
            <p:ph sz="quarter" idx="1"/>
          </p:nvPr>
        </p:nvPicPr>
        <p:blipFill>
          <a:blip r:embed="rId2"/>
          <a:stretch>
            <a:fillRect/>
          </a:stretch>
        </p:blipFill>
        <p:spPr>
          <a:xfrm>
            <a:off x="381000" y="1219200"/>
            <a:ext cx="8218272" cy="4284888"/>
          </a:xfrm>
        </p:spPr>
      </p:pic>
    </p:spTree>
  </p:cSld>
  <p:clrMapOvr>
    <a:masterClrMapping/>
  </p:clrMapOvr>
  <p:transition>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2385"/>
            <a:ext cx="6984776" cy="576064"/>
          </a:xfrm>
        </p:spPr>
        <p:txBody>
          <a:bodyPr/>
          <a:lstStyle/>
          <a:p>
            <a:r>
              <a:rPr lang="en-US" dirty="0">
                <a:solidFill>
                  <a:schemeClr val="tx2">
                    <a:lumMod val="75000"/>
                  </a:schemeClr>
                </a:solidFill>
                <a:latin typeface="Baskerville Old Face" pitchFamily="18" charset="0"/>
              </a:rPr>
              <a:t>Ecology in Norway</a:t>
            </a:r>
            <a:endParaRPr lang="uk-UA" dirty="0">
              <a:solidFill>
                <a:schemeClr val="tx2">
                  <a:lumMod val="75000"/>
                </a:schemeClr>
              </a:solidFill>
            </a:endParaRPr>
          </a:p>
        </p:txBody>
      </p:sp>
      <p:sp>
        <p:nvSpPr>
          <p:cNvPr id="3" name="Content Placeholder 2"/>
          <p:cNvSpPr>
            <a:spLocks noGrp="1"/>
          </p:cNvSpPr>
          <p:nvPr>
            <p:ph sz="quarter" idx="1"/>
          </p:nvPr>
        </p:nvSpPr>
        <p:spPr>
          <a:xfrm>
            <a:off x="395536" y="764704"/>
            <a:ext cx="8280920" cy="3967309"/>
          </a:xfrm>
        </p:spPr>
        <p:txBody>
          <a:bodyPr>
            <a:normAutofit/>
          </a:bodyPr>
          <a:lstStyle/>
          <a:p>
            <a:pPr marL="0" indent="0">
              <a:buNone/>
            </a:pPr>
            <a:r>
              <a:rPr lang="en-US" sz="1800" dirty="0" smtClean="0">
                <a:solidFill>
                  <a:schemeClr val="tx2">
                    <a:lumMod val="75000"/>
                  </a:schemeClr>
                </a:solidFill>
                <a:latin typeface="Baskerville Old Face" pitchFamily="18" charset="0"/>
              </a:rPr>
              <a:t>Norway is often held up as an example to the rest of the ecotourism industry, and prides itself on its green credentials. </a:t>
            </a:r>
            <a:br>
              <a:rPr lang="en-US" sz="1800" dirty="0" smtClean="0">
                <a:solidFill>
                  <a:schemeClr val="tx2">
                    <a:lumMod val="75000"/>
                  </a:schemeClr>
                </a:solidFill>
                <a:latin typeface="Baskerville Old Face" pitchFamily="18" charset="0"/>
              </a:rPr>
            </a:br>
            <a:r>
              <a:rPr lang="en-US" sz="1800" dirty="0" smtClean="0">
                <a:solidFill>
                  <a:schemeClr val="tx2">
                    <a:lumMod val="75000"/>
                  </a:schemeClr>
                </a:solidFill>
                <a:latin typeface="Baskerville Old Face" pitchFamily="18" charset="0"/>
              </a:rPr>
              <a:t>By taking a tour through Norway, you can enjoy the dual satisfaction of a wilderness experience. </a:t>
            </a:r>
            <a:br>
              <a:rPr lang="en-US" sz="1800" dirty="0" smtClean="0">
                <a:solidFill>
                  <a:schemeClr val="tx2">
                    <a:lumMod val="75000"/>
                  </a:schemeClr>
                </a:solidFill>
                <a:latin typeface="Baskerville Old Face" pitchFamily="18" charset="0"/>
              </a:rPr>
            </a:br>
            <a:r>
              <a:rPr lang="en-US" sz="1800" dirty="0" smtClean="0">
                <a:solidFill>
                  <a:schemeClr val="tx2">
                    <a:lumMod val="75000"/>
                  </a:schemeClr>
                </a:solidFill>
                <a:latin typeface="Baskerville Old Face" pitchFamily="18" charset="0"/>
              </a:rPr>
              <a:t>Activities such as hiking, kayaking and skiing are some of the most popular things to do in the fjords. Heading into the north you can visit </a:t>
            </a:r>
            <a:r>
              <a:rPr lang="en-US" sz="1800" dirty="0" err="1" smtClean="0">
                <a:solidFill>
                  <a:schemeClr val="tx2">
                    <a:lumMod val="75000"/>
                  </a:schemeClr>
                </a:solidFill>
                <a:latin typeface="Baskerville Old Face" pitchFamily="18" charset="0"/>
              </a:rPr>
              <a:t>Lofoten</a:t>
            </a:r>
            <a:r>
              <a:rPr lang="en-US" sz="1800" dirty="0" smtClean="0">
                <a:solidFill>
                  <a:schemeClr val="tx2">
                    <a:lumMod val="75000"/>
                  </a:schemeClr>
                </a:solidFill>
                <a:latin typeface="Baskerville Old Face" pitchFamily="18" charset="0"/>
              </a:rPr>
              <a:t>. From mid-October to mid-January, you can embark on a nature safari to try and catch a glimpse of sea eagles, seals and killer whales. </a:t>
            </a:r>
            <a:br>
              <a:rPr lang="en-US" sz="1800" dirty="0" smtClean="0">
                <a:solidFill>
                  <a:schemeClr val="tx2">
                    <a:lumMod val="75000"/>
                  </a:schemeClr>
                </a:solidFill>
                <a:latin typeface="Baskerville Old Face" pitchFamily="18" charset="0"/>
              </a:rPr>
            </a:br>
            <a:r>
              <a:rPr lang="en-US" sz="1800" dirty="0" smtClean="0">
                <a:solidFill>
                  <a:schemeClr val="tx2">
                    <a:lumMod val="75000"/>
                  </a:schemeClr>
                </a:solidFill>
                <a:latin typeface="Baskerville Old Face" pitchFamily="18" charset="0"/>
              </a:rPr>
              <a:t>Staying active and green is a hallmark of a holiday in </a:t>
            </a:r>
            <a:r>
              <a:rPr lang="en-US" sz="1800" dirty="0" err="1" smtClean="0">
                <a:solidFill>
                  <a:schemeClr val="tx2">
                    <a:lumMod val="75000"/>
                  </a:schemeClr>
                </a:solidFill>
                <a:latin typeface="Baskerville Old Face" pitchFamily="18" charset="0"/>
              </a:rPr>
              <a:t>Lofoten</a:t>
            </a:r>
            <a:r>
              <a:rPr lang="en-US" sz="1800" dirty="0" smtClean="0">
                <a:solidFill>
                  <a:schemeClr val="tx2">
                    <a:lumMod val="75000"/>
                  </a:schemeClr>
                </a:solidFill>
                <a:latin typeface="Baskerville Old Face" pitchFamily="18" charset="0"/>
              </a:rPr>
              <a:t> and Norway. Golf, hiking, biking, rafting and kayaking all feature highly on the agenda. Other activities from </a:t>
            </a:r>
            <a:r>
              <a:rPr lang="en-US" sz="1800" dirty="0" err="1" smtClean="0">
                <a:solidFill>
                  <a:schemeClr val="tx2">
                    <a:lumMod val="75000"/>
                  </a:schemeClr>
                </a:solidFill>
                <a:latin typeface="Baskerville Old Face" pitchFamily="18" charset="0"/>
              </a:rPr>
              <a:t>Lofoten</a:t>
            </a:r>
            <a:r>
              <a:rPr lang="en-US" sz="1800" dirty="0" smtClean="0">
                <a:solidFill>
                  <a:schemeClr val="tx2">
                    <a:lumMod val="75000"/>
                  </a:schemeClr>
                </a:solidFill>
                <a:latin typeface="Baskerville Old Face" pitchFamily="18" charset="0"/>
              </a:rPr>
              <a:t> include seeing the northern lights, fishing and the </a:t>
            </a:r>
            <a:r>
              <a:rPr lang="en-US" sz="1800" dirty="0" err="1" smtClean="0">
                <a:solidFill>
                  <a:schemeClr val="tx2">
                    <a:lumMod val="75000"/>
                  </a:schemeClr>
                </a:solidFill>
                <a:latin typeface="Baskerville Old Face" pitchFamily="18" charset="0"/>
              </a:rPr>
              <a:t>Lofotr</a:t>
            </a:r>
            <a:r>
              <a:rPr lang="en-US" sz="1800" dirty="0" smtClean="0">
                <a:solidFill>
                  <a:schemeClr val="tx2">
                    <a:lumMod val="75000"/>
                  </a:schemeClr>
                </a:solidFill>
                <a:latin typeface="Baskerville Old Face" pitchFamily="18" charset="0"/>
              </a:rPr>
              <a:t> Viking Museum.</a:t>
            </a:r>
            <a:endParaRPr lang="uk-UA" sz="1800" dirty="0">
              <a:solidFill>
                <a:schemeClr val="tx2">
                  <a:lumMod val="75000"/>
                </a:scheme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rot="21297567">
            <a:off x="517023" y="4376228"/>
            <a:ext cx="4284651" cy="155036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rot="253529">
            <a:off x="3801528" y="4490925"/>
            <a:ext cx="4077748" cy="19888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67600" y="0"/>
            <a:ext cx="1265833" cy="884671"/>
          </a:xfrm>
          <a:prstGeom prst="rect">
            <a:avLst/>
          </a:prstGeom>
        </p:spPr>
      </p:pic>
    </p:spTree>
    <p:extLst>
      <p:ext uri="{BB962C8B-B14F-4D97-AF65-F5344CB8AC3E}">
        <p14:creationId xmlns:p14="http://schemas.microsoft.com/office/powerpoint/2010/main" xmlns="" val="1800972031"/>
      </p:ext>
    </p:extLst>
  </p:cSld>
  <p:clrMapOvr>
    <a:masterClrMapping/>
  </p:clrMapOvr>
  <p:transition>
    <p:cov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96</TotalTime>
  <Words>485</Words>
  <Application>Microsoft Office PowerPoint</Application>
  <PresentationFormat>Экран (4:3)</PresentationFormat>
  <Paragraphs>35</Paragraphs>
  <Slides>17</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Oriel</vt:lpstr>
      <vt:lpstr>Macro-environment in Norway</vt:lpstr>
      <vt:lpstr>Слайд 2</vt:lpstr>
      <vt:lpstr>Norway is a politically stable, modern and  highly developed country with open and mixed economy.</vt:lpstr>
      <vt:lpstr>Слайд 4</vt:lpstr>
      <vt:lpstr>Слайд 5</vt:lpstr>
      <vt:lpstr>Слайд 6</vt:lpstr>
      <vt:lpstr>Economy system of Norway</vt:lpstr>
      <vt:lpstr>Norway GDP Growth Rate </vt:lpstr>
      <vt:lpstr>Ecology in Norway</vt:lpstr>
      <vt:lpstr>Social life in Norway</vt:lpstr>
      <vt:lpstr>Слайд 11</vt:lpstr>
      <vt:lpstr>Слайд 12</vt:lpstr>
      <vt:lpstr>Cultural life </vt:lpstr>
      <vt:lpstr>Слайд 14</vt:lpstr>
      <vt:lpstr>Слайд 15</vt:lpstr>
      <vt:lpstr>Слайд 16</vt:lpstr>
      <vt:lpstr>Слайд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Macro-environment in Norway</dc:title>
  <dc:creator>Аля</dc:creator>
  <cp:lastModifiedBy>Юлия Редько</cp:lastModifiedBy>
  <cp:revision>16</cp:revision>
  <dcterms:created xsi:type="dcterms:W3CDTF">2015-11-17T17:59:19Z</dcterms:created>
  <dcterms:modified xsi:type="dcterms:W3CDTF">2015-11-23T21:48:07Z</dcterms:modified>
</cp:coreProperties>
</file>