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notesMasterIdLst>
    <p:notesMasterId r:id="rId12"/>
  </p:notesMasterIdLst>
  <p:sldIdLst>
    <p:sldId id="256" r:id="rId2"/>
    <p:sldId id="260" r:id="rId3"/>
    <p:sldId id="292" r:id="rId4"/>
    <p:sldId id="298" r:id="rId5"/>
    <p:sldId id="287" r:id="rId6"/>
    <p:sldId id="295" r:id="rId7"/>
    <p:sldId id="300" r:id="rId8"/>
    <p:sldId id="293" r:id="rId9"/>
    <p:sldId id="285" r:id="rId10"/>
    <p:sldId id="297" r:id="rId11"/>
  </p:sldIdLst>
  <p:sldSz cx="9144000" cy="6858000" type="screen4x3"/>
  <p:notesSz cx="6735763" cy="98694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7CE84F3-28C3-443E-9E96-99CF82512B78}" styleName="Темный стиль 1 — акцент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0A1B5D5-9B99-4C35-A422-299274C87663}" styleName="Средний стиль 1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A488322-F2BA-4B5B-9748-0D474271808F}" styleName="Средний стиль 3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Средний стиль 4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7365" autoAdjust="0"/>
    <p:restoredTop sz="94752" autoAdjust="0"/>
  </p:normalViewPr>
  <p:slideViewPr>
    <p:cSldViewPr>
      <p:cViewPr varScale="1">
        <p:scale>
          <a:sx n="77" d="100"/>
          <a:sy n="77" d="100"/>
        </p:scale>
        <p:origin x="330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5954E59D-8DFC-4948-AD7C-C969282AC4CB}" type="datetimeFigureOut">
              <a:rPr lang="ru-RU"/>
              <a:pPr>
                <a:defRPr/>
              </a:pPr>
              <a:t>23.12.2022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7763" y="1233488"/>
            <a:ext cx="444023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100" y="4749800"/>
            <a:ext cx="5389563" cy="38862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4188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4763" y="9374188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B0A8823D-B4DC-422D-802B-5FA7CA60CB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31191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  <p:sp>
        <p:nvSpPr>
          <p:cNvPr id="18435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54FB7EE-F867-4AA3-BA96-07964F1330D9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76815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  <p:sp>
        <p:nvSpPr>
          <p:cNvPr id="18435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54FB7EE-F867-4AA3-BA96-07964F1330D9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92272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102240" y="2386744"/>
            <a:ext cx="693952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500">
                <a:solidFill>
                  <a:srgbClr val="262626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21396" y="4352544"/>
            <a:ext cx="5101209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19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8DC07B7-124B-4F7C-A093-D81CAF5325A2}" type="datetimeFigureOut">
              <a:rPr lang="ru-RU" smtClean="0"/>
              <a:pPr>
                <a:defRPr/>
              </a:pPr>
              <a:t>23.12.2022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56433E-3866-48ED-ADA4-5BC660B4D82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358072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3329C50-BFE7-435C-825F-268B5DE17E8C}" type="datetimeFigureOut">
              <a:rPr lang="ru-RU" smtClean="0"/>
              <a:pPr>
                <a:defRPr/>
              </a:pPr>
              <a:t>23.12.2022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C4180B-3B68-4A3F-9EA2-7EABF2290AB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5405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9834" y="937260"/>
            <a:ext cx="1053966" cy="498348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06046" y="937260"/>
            <a:ext cx="4716174" cy="498348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DE3DEA9-86E6-492D-A1F8-274A1A08FCD9}" type="datetimeFigureOut">
              <a:rPr lang="ru-RU" smtClean="0"/>
              <a:pPr>
                <a:defRPr/>
              </a:pPr>
              <a:t>23.12.2022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46D492-5A76-47C2-8880-28EF3C3EB44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5680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64F45FE-A8F5-493D-9BF0-959D5E7B157D}" type="datetimeFigureOut">
              <a:rPr lang="ru-RU" smtClean="0"/>
              <a:pPr>
                <a:defRPr/>
              </a:pPr>
              <a:t>23.12.2022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B024B9-FD83-429D-826E-445E9B07BFC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5573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106424" y="2386744"/>
            <a:ext cx="6940296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500">
                <a:solidFill>
                  <a:srgbClr val="262626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1396" y="4352465"/>
            <a:ext cx="5101209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1900">
                <a:solidFill>
                  <a:schemeClr val="tx1"/>
                </a:solidFill>
              </a:defRPr>
            </a:lvl1pPr>
            <a:lvl2pPr marL="45720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4DDFE8A-F9B3-4CDC-9684-D1534B1B6A34}" type="datetimeFigureOut">
              <a:rPr lang="ru-RU" smtClean="0"/>
              <a:pPr>
                <a:defRPr/>
              </a:pPr>
              <a:t>23.12.2022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BFDC23-002B-4533-8FCF-CEEDB96A6A6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66173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2239" y="2638044"/>
            <a:ext cx="3288023" cy="310198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3737" y="2638044"/>
            <a:ext cx="3290516" cy="310198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DC3DD3F-D608-408A-8411-A2FAE1C4C90C}" type="datetimeFigureOut">
              <a:rPr lang="ru-RU" smtClean="0"/>
              <a:pPr>
                <a:defRPr/>
              </a:pPr>
              <a:t>23.12.2022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1384D4-4B50-4EA3-A828-E45729114EF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755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2239" y="2313434"/>
            <a:ext cx="3288024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2239" y="3143250"/>
            <a:ext cx="3288024" cy="259677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3737" y="3143250"/>
            <a:ext cx="3290516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753737" y="2313434"/>
            <a:ext cx="3290516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0542673-EF42-4CC6-A89D-610ABA452D61}" type="datetimeFigureOut">
              <a:rPr lang="ru-RU" smtClean="0"/>
              <a:pPr>
                <a:defRPr/>
              </a:pPr>
              <a:t>23.12.2022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640132-91D7-4CC5-BBD8-6A5DAE928CB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0271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B32D381-48E0-4E50-890F-BFA7B6D5EBD3}" type="datetimeFigureOut">
              <a:rPr lang="ru-RU" smtClean="0"/>
              <a:pPr>
                <a:defRPr/>
              </a:pPr>
              <a:t>23.12.2022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6F1938-72E0-4C72-A4F3-7FC6B968E8A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4668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36E51E7-2C54-4B13-9AA6-ABCB6314D294}" type="datetimeFigureOut">
              <a:rPr lang="ru-RU" smtClean="0"/>
              <a:pPr>
                <a:defRPr/>
              </a:pPr>
              <a:t>23.12.2022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16CC69-641C-4BEC-8F44-C5DF9444D4F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5470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40703" y="2243829"/>
            <a:ext cx="3290594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52060" y="804672"/>
            <a:ext cx="361188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8"/>
            <a:ext cx="284607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47FD64E-FE99-4BF2-B0BA-F14C1ABB1E80}" type="datetimeFigureOut">
              <a:rPr lang="ru-RU" smtClean="0"/>
              <a:pPr>
                <a:defRPr/>
              </a:pPr>
              <a:t>23.12.2022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640703" y="6236208"/>
            <a:ext cx="3806398" cy="32004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D7DD4E-2D4E-441A-B1A3-ABA7CA74EA3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0691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1" y="0"/>
            <a:ext cx="4571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40080" y="2243828"/>
            <a:ext cx="3291840" cy="1143000"/>
          </a:xfrm>
          <a:solidFill>
            <a:srgbClr val="FFFFFF"/>
          </a:solidFill>
          <a:ln>
            <a:solidFill>
              <a:srgbClr val="262626"/>
            </a:solidFill>
          </a:ln>
        </p:spPr>
        <p:txBody>
          <a:bodyPr anchor="ctr" anchorCtr="1">
            <a:no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2000" y="-42172"/>
            <a:ext cx="4576573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9"/>
            <a:ext cx="284607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pPr>
              <a:defRPr/>
            </a:pPr>
            <a:fld id="{D83CCB18-984C-4176-9BAE-B6C5D97E3038}" type="datetimeFigureOut">
              <a:rPr lang="ru-RU" smtClean="0"/>
              <a:pPr>
                <a:defRPr/>
              </a:pPr>
              <a:t>23.12.2022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40080" y="6236208"/>
            <a:ext cx="3803904" cy="32004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9AD4D6-C079-4229-9FAA-76372F57653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1731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1606045" y="964692"/>
            <a:ext cx="5937755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6045" y="2638045"/>
            <a:ext cx="5937755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78943" y="6238816"/>
            <a:ext cx="2065310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pPr>
              <a:defRPr/>
            </a:pPr>
            <a:fld id="{80542673-EF42-4CC6-A89D-610ABA452D61}" type="datetimeFigureOut">
              <a:rPr lang="ru-RU" smtClean="0"/>
              <a:pPr>
                <a:defRPr/>
              </a:pPr>
              <a:t>23.12.2022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02239" y="6236208"/>
            <a:ext cx="4556664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40112" y="6217920"/>
            <a:ext cx="365760" cy="365760"/>
          </a:xfrm>
          <a:prstGeom prst="ellipse">
            <a:avLst/>
          </a:prstGeom>
          <a:solidFill>
            <a:srgbClr val="1D1D1D">
              <a:alpha val="69804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82640132-91D7-4CC5-BBD8-6A5DAE928CB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0693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6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44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9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28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Прямоугольник 5"/>
          <p:cNvSpPr>
            <a:spLocks noChangeArrowheads="1"/>
          </p:cNvSpPr>
          <p:nvPr/>
        </p:nvSpPr>
        <p:spPr bwMode="auto">
          <a:xfrm>
            <a:off x="0" y="68263"/>
            <a:ext cx="9144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НАУКИ И ВЫСШЕГО ОБРАЗОВАНИЯ РОССИЙСКОЙ ФЕДЕРАЦИИ </a:t>
            </a:r>
          </a:p>
          <a:p>
            <a:pPr algn="ctr"/>
            <a:r>
              <a:rPr lang="ru-RU" alt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СТАРООСКОЛЬСКИЙ ТЕХНОЛОГИЧЕСКИЙ ИНСТИТУТ ИМ. А.А. УГАРОВА </a:t>
            </a:r>
          </a:p>
          <a:p>
            <a:pPr algn="ctr"/>
            <a:r>
              <a:rPr lang="ru-RU" alt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(филиал) </a:t>
            </a:r>
          </a:p>
          <a:p>
            <a:pPr algn="ctr"/>
            <a:r>
              <a:rPr lang="ru-RU" alt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 государственного автономного образовательного учреждения высшего образования  «Национальный исследовательский технологический университет «</a:t>
            </a:r>
            <a:r>
              <a:rPr lang="ru-RU" alt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МИСи</a:t>
            </a:r>
            <a:r>
              <a:rPr lang="ru-RU" alt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</p:txBody>
      </p:sp>
      <p:sp>
        <p:nvSpPr>
          <p:cNvPr id="15362" name="Прямоугольник 6"/>
          <p:cNvSpPr>
            <a:spLocks noChangeArrowheads="1"/>
          </p:cNvSpPr>
          <p:nvPr/>
        </p:nvSpPr>
        <p:spPr bwMode="auto">
          <a:xfrm>
            <a:off x="598103" y="2449181"/>
            <a:ext cx="7947794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Оптимизация энерготехнологического режима выплавки стали в ДСП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использования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датчика для определения СО/СО</a:t>
            </a:r>
            <a:r>
              <a:rPr lang="ru-RU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отходящих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газов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3" name="Прямоугольник 7"/>
          <p:cNvSpPr>
            <a:spLocks noChangeArrowheads="1"/>
          </p:cNvSpPr>
          <p:nvPr/>
        </p:nvSpPr>
        <p:spPr bwMode="auto">
          <a:xfrm rot="10800000" flipV="1">
            <a:off x="449796" y="4076225"/>
            <a:ext cx="8244408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Выполнил: студент </a:t>
            </a:r>
            <a:r>
              <a:rPr lang="ru-RU" alt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группы</a:t>
            </a:r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М/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МЧМ-17-23</a:t>
            </a:r>
            <a:r>
              <a:rPr lang="ru-RU" alt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Корольков Алексей Юрьевич</a:t>
            </a:r>
            <a:endParaRPr lang="ru-RU" alt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alt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Научный руководитель: доцент, к.т.н.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Бондарчук  А. А</a:t>
            </a:r>
            <a:r>
              <a:rPr lang="ru-RU" alt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endParaRPr lang="ru-RU" alt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123728" y="1419739"/>
            <a:ext cx="601345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Металлургии и металловедения им. С.П.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Угаровой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80" name="Прямоугольник 7"/>
          <p:cNvSpPr>
            <a:spLocks noChangeArrowheads="1"/>
          </p:cNvSpPr>
          <p:nvPr/>
        </p:nvSpPr>
        <p:spPr bwMode="auto">
          <a:xfrm rot="10800000" flipV="1">
            <a:off x="3851920" y="6372214"/>
            <a:ext cx="2205888" cy="30777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altLang="ru-RU" sz="14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Старый Оскол 2022 г.</a:t>
            </a:r>
          </a:p>
        </p:txBody>
      </p:sp>
      <p:pic>
        <p:nvPicPr>
          <p:cNvPr id="5122" name="Picture 2" descr="https://ir.misis.ru/files/3595/%D0%9B%D0%BE%D0%B3%D0%BE-%D1%80%D1%83%D1%81-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263727"/>
            <a:ext cx="3647430" cy="1594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B15641-92B2-8890-A650-AFDF149708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7584" y="2728735"/>
            <a:ext cx="7848872" cy="140053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19504110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12763" y="267102"/>
            <a:ext cx="8229600" cy="1052512"/>
          </a:xfrm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altLang="ru-RU" sz="3200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Цель дипломной работы </a:t>
            </a:r>
          </a:p>
        </p:txBody>
      </p:sp>
      <p:sp>
        <p:nvSpPr>
          <p:cNvPr id="4099" name="Rectangle 7"/>
          <p:cNvSpPr>
            <a:spLocks noChangeArrowheads="1"/>
          </p:cNvSpPr>
          <p:nvPr/>
        </p:nvSpPr>
        <p:spPr bwMode="auto">
          <a:xfrm>
            <a:off x="500063" y="2636838"/>
            <a:ext cx="8229600" cy="1052512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>
              <a:defRPr/>
            </a:pPr>
            <a:r>
              <a:rPr lang="ru-RU" alt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дипломной работы: </a:t>
            </a:r>
          </a:p>
        </p:txBody>
      </p:sp>
      <p:sp>
        <p:nvSpPr>
          <p:cNvPr id="16387" name="Text Box 9"/>
          <p:cNvSpPr txBox="1">
            <a:spLocks noChangeArrowheads="1"/>
          </p:cNvSpPr>
          <p:nvPr/>
        </p:nvSpPr>
        <p:spPr bwMode="auto">
          <a:xfrm>
            <a:off x="965201" y="1489284"/>
            <a:ext cx="777716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Оптимизация энерготехнического режима выплавки стали в ДСП при использовании датчика определения СО/СО2 в отходящих газах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88" name="Text Box 10"/>
          <p:cNvSpPr txBox="1">
            <a:spLocks noChangeArrowheads="1"/>
          </p:cNvSpPr>
          <p:nvPr/>
        </p:nvSpPr>
        <p:spPr bwMode="auto">
          <a:xfrm>
            <a:off x="811213" y="3860800"/>
            <a:ext cx="763270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Проанализировать работу ИК- датчиков СО/СО</a:t>
            </a:r>
            <a:r>
              <a:rPr lang="ru-RU" alt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endParaRPr lang="ru-RU" alt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Разработка технологический решений по оптимизации работы ИК-датчиков  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Оценка экономической эффективности проекта.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2358" y="19553"/>
            <a:ext cx="8229600" cy="892392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altLang="ru-RU" sz="3200" dirty="0">
                <a:solidFill>
                  <a:schemeClr val="tx1"/>
                </a:solidFill>
              </a:rPr>
              <a:t>Методы </a:t>
            </a:r>
            <a:r>
              <a:rPr lang="ru-RU" altLang="ru-RU" sz="3200" dirty="0" smtClean="0">
                <a:solidFill>
                  <a:schemeClr val="tx1"/>
                </a:solidFill>
              </a:rPr>
              <a:t>оптимизации Энерготехнологического режима</a:t>
            </a:r>
            <a:endParaRPr lang="ru-RU" altLang="ru-RU" sz="3200" dirty="0">
              <a:solidFill>
                <a:schemeClr val="tx1"/>
              </a:solidFill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390329" y="1102172"/>
            <a:ext cx="4353658" cy="576834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Анализ действующего режима работы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700110" y="2003801"/>
            <a:ext cx="3384376" cy="648072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Выявление основных факторов влияющих на отжиг СО</a:t>
            </a:r>
            <a:endParaRPr lang="ru-RU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738355" y="2951640"/>
            <a:ext cx="3384376" cy="348305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Разработка способов решение</a:t>
            </a:r>
            <a:endParaRPr lang="ru-RU" dirty="0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2725229" y="3648250"/>
            <a:ext cx="3384376" cy="1436033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/>
              <a:t>Разработка режима работы ДСП при отжиге СО, при закрытом технологическом окне</a:t>
            </a:r>
            <a:endParaRPr lang="ru-RU" dirty="0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2757111" y="5432589"/>
            <a:ext cx="3384376" cy="116476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/>
              <a:t>Расчет материального и энергетического баланса базового и опытного режима работы</a:t>
            </a:r>
          </a:p>
        </p:txBody>
      </p:sp>
      <p:cxnSp>
        <p:nvCxnSpPr>
          <p:cNvPr id="17431" name="Прямая со стрелкой 17430"/>
          <p:cNvCxnSpPr/>
          <p:nvPr/>
        </p:nvCxnSpPr>
        <p:spPr>
          <a:xfrm>
            <a:off x="4430543" y="1704034"/>
            <a:ext cx="0" cy="2997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/>
          <p:nvPr/>
        </p:nvCxnSpPr>
        <p:spPr>
          <a:xfrm>
            <a:off x="4417417" y="2651873"/>
            <a:ext cx="0" cy="2997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endCxn id="15" idx="0"/>
          </p:cNvCxnSpPr>
          <p:nvPr/>
        </p:nvCxnSpPr>
        <p:spPr>
          <a:xfrm>
            <a:off x="4417417" y="3299945"/>
            <a:ext cx="0" cy="3483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>
            <a:endCxn id="16" idx="0"/>
          </p:cNvCxnSpPr>
          <p:nvPr/>
        </p:nvCxnSpPr>
        <p:spPr>
          <a:xfrm>
            <a:off x="4449299" y="5093102"/>
            <a:ext cx="0" cy="3394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07710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43D0152-6496-A416-8C26-89D21D94E2F8}"/>
              </a:ext>
            </a:extLst>
          </p:cNvPr>
          <p:cNvSpPr txBox="1"/>
          <p:nvPr/>
        </p:nvSpPr>
        <p:spPr>
          <a:xfrm>
            <a:off x="971600" y="332656"/>
            <a:ext cx="73448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Профиль  ДСП-150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2952" y="1124744"/>
            <a:ext cx="6838095" cy="4896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4057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9144000" cy="1268760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Предлагаемые вариант оптимизации с Установкой ИК-датчика на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ru-RU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 descr="G:\Работа\Старый комп\Диск D\Учеба решение\Диплом\ЦОиМ\Диплом по обжиговой машине\Сканы 31 шт 310р\doc01905820220419104050_004 — копия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628800"/>
            <a:ext cx="7632848" cy="4824536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905" y="1619476"/>
            <a:ext cx="7276190" cy="4617836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>
            <a:extLst>
              <a:ext uri="{FF2B5EF4-FFF2-40B4-BE49-F238E27FC236}">
                <a16:creationId xmlns:a16="http://schemas.microsoft.com/office/drawing/2014/main" id="{F775F34C-E989-B047-3CC8-ED6F86D4AC6A}"/>
              </a:ext>
            </a:extLst>
          </p:cNvPr>
          <p:cNvSpPr txBox="1">
            <a:spLocks noChangeArrowheads="1"/>
          </p:cNvSpPr>
          <p:nvPr/>
        </p:nvSpPr>
        <p:spPr bwMode="black">
          <a:xfrm>
            <a:off x="456692" y="259623"/>
            <a:ext cx="8687308" cy="1368152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График </a:t>
            </a:r>
            <a:r>
              <a:rPr lang="ru-RU" dirty="0"/>
              <a:t>изменения </a:t>
            </a:r>
            <a:r>
              <a:rPr lang="ru-RU" dirty="0" smtClean="0"/>
              <a:t>работы ИТ-датчиков</a:t>
            </a:r>
          </a:p>
          <a:p>
            <a:r>
              <a:rPr lang="ru-RU" dirty="0" smtClean="0"/>
              <a:t>По печам</a:t>
            </a:r>
            <a:endParaRPr lang="ru-RU" dirty="0"/>
          </a:p>
        </p:txBody>
      </p:sp>
      <p:pic>
        <p:nvPicPr>
          <p:cNvPr id="5" name="Рисунок 4" descr="C:\Users\Gimli\ё\Новая папка (2)\XAkTuwiRXp0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6621" y="1820415"/>
            <a:ext cx="4248472" cy="3373908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Рисунок 7" descr="C:\Users\Gimli\ё\Новая папка (2)\4NJ13FLmVBU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44824"/>
            <a:ext cx="3888432" cy="3341365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Rectangle 2">
            <a:extLst>
              <a:ext uri="{FF2B5EF4-FFF2-40B4-BE49-F238E27FC236}">
                <a16:creationId xmlns:a16="http://schemas.microsoft.com/office/drawing/2014/main" id="{F775F34C-E989-B047-3CC8-ED6F86D4AC6A}"/>
              </a:ext>
            </a:extLst>
          </p:cNvPr>
          <p:cNvSpPr txBox="1">
            <a:spLocks noChangeArrowheads="1"/>
          </p:cNvSpPr>
          <p:nvPr/>
        </p:nvSpPr>
        <p:spPr bwMode="black">
          <a:xfrm>
            <a:off x="427263" y="5373216"/>
            <a:ext cx="3680961" cy="1368152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Показание СО в отходящих газа.</a:t>
            </a:r>
          </a:p>
          <a:p>
            <a:r>
              <a:rPr lang="ru-RU" sz="1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Газоанализатор </a:t>
            </a:r>
          </a:p>
          <a:p>
            <a:r>
              <a:rPr lang="ru-RU" sz="16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ЕН-2000 </a:t>
            </a:r>
            <a:endParaRPr lang="en-US" sz="1600" b="1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(АО «ЭНАЛ»)</a:t>
            </a:r>
          </a:p>
          <a:p>
            <a:r>
              <a:rPr lang="ru-RU" sz="1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ДСП-1 и 2</a:t>
            </a:r>
            <a:endParaRPr lang="ru-RU" sz="16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id="{F775F34C-E989-B047-3CC8-ED6F86D4AC6A}"/>
              </a:ext>
            </a:extLst>
          </p:cNvPr>
          <p:cNvSpPr txBox="1">
            <a:spLocks noChangeArrowheads="1"/>
          </p:cNvSpPr>
          <p:nvPr/>
        </p:nvSpPr>
        <p:spPr bwMode="black">
          <a:xfrm>
            <a:off x="4870376" y="5373216"/>
            <a:ext cx="3680961" cy="1368152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Показание СО в отходящих газа.</a:t>
            </a:r>
          </a:p>
          <a:p>
            <a:r>
              <a:rPr lang="ru-RU" sz="1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Газоанализатор </a:t>
            </a:r>
          </a:p>
          <a:p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ULTRAMAT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r>
            <a:r>
              <a:rPr lang="ru-RU" sz="16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1600" b="1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(«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Siemens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AG</a:t>
            </a:r>
            <a:r>
              <a:rPr lang="ru-RU" sz="16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»)</a:t>
            </a:r>
          </a:p>
          <a:p>
            <a:r>
              <a:rPr lang="ru-RU" sz="1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ДСП-3 и 4</a:t>
            </a:r>
            <a:endParaRPr lang="ru-RU" sz="16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81918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260649"/>
            <a:ext cx="7848872" cy="11339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50000"/>
              </a:lnSpc>
              <a:spcAft>
                <a:spcPts val="0"/>
              </a:spcAft>
            </a:pPr>
            <a:r>
              <a:rPr lang="ru-RU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Результаты расчетов по оптимизации работы ИК-датчиков</a:t>
            </a:r>
            <a:endParaRPr lang="ru-RU" sz="2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3548" y="1654350"/>
            <a:ext cx="7848872" cy="4968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02279"/>
              </p:ext>
            </p:extLst>
          </p:nvPr>
        </p:nvGraphicFramePr>
        <p:xfrm>
          <a:off x="323528" y="1386307"/>
          <a:ext cx="8568953" cy="46766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88299">
                  <a:extLst>
                    <a:ext uri="{9D8B030D-6E8A-4147-A177-3AD203B41FA5}">
                      <a16:colId xmlns:a16="http://schemas.microsoft.com/office/drawing/2014/main" val="1607793410"/>
                    </a:ext>
                  </a:extLst>
                </a:gridCol>
                <a:gridCol w="1750545">
                  <a:extLst>
                    <a:ext uri="{9D8B030D-6E8A-4147-A177-3AD203B41FA5}">
                      <a16:colId xmlns:a16="http://schemas.microsoft.com/office/drawing/2014/main" val="349799211"/>
                    </a:ext>
                  </a:extLst>
                </a:gridCol>
                <a:gridCol w="1376703">
                  <a:extLst>
                    <a:ext uri="{9D8B030D-6E8A-4147-A177-3AD203B41FA5}">
                      <a16:colId xmlns:a16="http://schemas.microsoft.com/office/drawing/2014/main" val="4075604002"/>
                    </a:ext>
                  </a:extLst>
                </a:gridCol>
                <a:gridCol w="1376703">
                  <a:extLst>
                    <a:ext uri="{9D8B030D-6E8A-4147-A177-3AD203B41FA5}">
                      <a16:colId xmlns:a16="http://schemas.microsoft.com/office/drawing/2014/main" val="42420745"/>
                    </a:ext>
                  </a:extLst>
                </a:gridCol>
                <a:gridCol w="1376703">
                  <a:extLst>
                    <a:ext uri="{9D8B030D-6E8A-4147-A177-3AD203B41FA5}">
                      <a16:colId xmlns:a16="http://schemas.microsoft.com/office/drawing/2014/main" val="722389870"/>
                    </a:ext>
                  </a:extLst>
                </a:gridCol>
              </a:tblGrid>
              <a:tr h="386509">
                <a:tc rowSpan="2"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Параметры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Базовый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Проектный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2303360"/>
                  </a:ext>
                </a:extLst>
              </a:tr>
              <a:tr h="337211">
                <a:tc vMerge="1">
                  <a:txBody>
                    <a:bodyPr/>
                    <a:lstStyle/>
                    <a:p>
                      <a:pPr algn="ctr"/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cap="non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ЕН-2000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ULTRAMAT 23</a:t>
                      </a:r>
                      <a:r>
                        <a:rPr lang="ru-RU" sz="1400" b="1" cap="non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cap="non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ЕН-2000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ULTRAMAT 23</a:t>
                      </a:r>
                      <a:r>
                        <a:rPr lang="ru-RU" sz="1400" b="1" cap="non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0028538"/>
                  </a:ext>
                </a:extLst>
              </a:tr>
              <a:tr h="347253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Электроэнергия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78,81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536,3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81,74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515,4</a:t>
                      </a: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643271834"/>
                  </a:ext>
                </a:extLst>
              </a:tr>
              <a:tr h="273081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Горелки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8,70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38,0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5,79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57,0</a:t>
                      </a: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383974385"/>
                  </a:ext>
                </a:extLst>
              </a:tr>
              <a:tr h="774973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Тепло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экзотермических реакций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1,42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9,3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1,42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9,29</a:t>
                      </a: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956983328"/>
                  </a:ext>
                </a:extLst>
              </a:tr>
              <a:tr h="615461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окисление кремния скрапа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0,75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4,89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0,75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4,89</a:t>
                      </a: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376827348"/>
                  </a:ext>
                </a:extLst>
              </a:tr>
              <a:tr h="615461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окисление марганца скрапа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10,33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67,63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10,31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68,33</a:t>
                      </a: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020063712"/>
                  </a:ext>
                </a:extLst>
              </a:tr>
              <a:tr h="590427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656,16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654,9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6524632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61892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 idx="4294967295"/>
          </p:nvPr>
        </p:nvSpPr>
        <p:spPr>
          <a:xfrm>
            <a:off x="539552" y="81099"/>
            <a:ext cx="8229600" cy="467581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altLang="ru-RU" sz="24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Технико-экономические показатели</a:t>
            </a:r>
          </a:p>
        </p:txBody>
      </p:sp>
      <p:sp>
        <p:nvSpPr>
          <p:cNvPr id="25603" name="Rectangle 38"/>
          <p:cNvSpPr>
            <a:spLocks noChangeArrowheads="1"/>
          </p:cNvSpPr>
          <p:nvPr/>
        </p:nvSpPr>
        <p:spPr bwMode="auto">
          <a:xfrm>
            <a:off x="798513" y="2216150"/>
            <a:ext cx="1922462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4B2F44C3-DB38-1774-47B4-17FF4142A8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2360117"/>
              </p:ext>
            </p:extLst>
          </p:nvPr>
        </p:nvGraphicFramePr>
        <p:xfrm>
          <a:off x="798512" y="764704"/>
          <a:ext cx="8093967" cy="553749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5069632">
                  <a:extLst>
                    <a:ext uri="{9D8B030D-6E8A-4147-A177-3AD203B41FA5}">
                      <a16:colId xmlns:a16="http://schemas.microsoft.com/office/drawing/2014/main" val="129432849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623269780"/>
                    </a:ext>
                  </a:extLst>
                </a:gridCol>
                <a:gridCol w="1512167">
                  <a:extLst>
                    <a:ext uri="{9D8B030D-6E8A-4147-A177-3AD203B41FA5}">
                      <a16:colId xmlns:a16="http://schemas.microsoft.com/office/drawing/2014/main" val="3510130939"/>
                    </a:ext>
                  </a:extLst>
                </a:gridCol>
              </a:tblGrid>
              <a:tr h="99449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strike="noStrike" cap="all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показателей</a:t>
                      </a:r>
                      <a:endParaRPr lang="ru-RU" sz="1600" b="1" strike="noStrike" cap="all" baseline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809" marR="22809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strike="noStrike" cap="all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Базовый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strike="noStrike" cap="all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вариант</a:t>
                      </a:r>
                      <a:endParaRPr lang="ru-RU" sz="1600" b="1" strike="noStrike" cap="all" baseline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809" marR="22809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strike="noStrike" cap="all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Проектный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strike="noStrike" cap="all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вариант</a:t>
                      </a:r>
                      <a:endParaRPr lang="ru-RU" sz="1600" b="1" strike="noStrike" cap="all" baseline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809" marR="22809" marT="0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4552333"/>
                  </a:ext>
                </a:extLst>
              </a:tr>
              <a:tr h="66970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Годовой объем производства, т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809" marR="22809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3400000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96785344"/>
                  </a:ext>
                </a:extLst>
              </a:tr>
              <a:tr h="47004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</a:t>
                      </a: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</a:t>
                      </a:r>
                      <a:r>
                        <a:rPr lang="ru-RU" sz="18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нижения расхода электроэнергии</a:t>
                      </a: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кВт·час</a:t>
                      </a: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/тонну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809" marR="22809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0,75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96410080"/>
                  </a:ext>
                </a:extLst>
              </a:tr>
              <a:tr h="48946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Фактический фонд времени работы агрегата, час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809" marR="22809" marT="0" marB="0" anchor="ctr"/>
                </a:tc>
                <a:tc gridSpan="2">
                  <a:txBody>
                    <a:bodyPr/>
                    <a:lstStyle/>
                    <a:p>
                      <a:pPr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7994,28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02394300"/>
                  </a:ext>
                </a:extLst>
              </a:tr>
              <a:tr h="43509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Дополнительные капитальные затраты, млн.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руб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809" marR="228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10,0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01946834"/>
                  </a:ext>
                </a:extLst>
              </a:tr>
              <a:tr h="70859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</a:t>
                      </a: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Эффективность проектных </a:t>
                      </a: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млн. руб.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809" marR="22809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676,73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9014397"/>
                  </a:ext>
                </a:extLst>
              </a:tr>
              <a:tr h="70859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Себестоимость продукции,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руб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/т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809" marR="22809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27997,5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27986,85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95571369"/>
                  </a:ext>
                </a:extLst>
              </a:tr>
              <a:tr h="70859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Срок окупаемости капитальных вложении, дней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809" marR="228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101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878252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37824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590872" y="260648"/>
            <a:ext cx="8229600" cy="7207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Заключение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115616" y="1556792"/>
            <a:ext cx="756084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53975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дипломном проекте с целью </a:t>
            </a:r>
            <a:r>
              <a:rPr lang="ru-RU" dirty="0" smtClean="0"/>
              <a:t>оптимизации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энерготехнологического режима выплавки стали в ДСП использования датчика для определения СО/СО</a:t>
            </a:r>
            <a:r>
              <a:rPr lang="ru-RU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отходящих газах проведены расчеты основных параметров работы ДСП</a:t>
            </a:r>
            <a:r>
              <a:rPr lang="ru-RU" alt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более производительный вариант является, работа на трех горелках;</a:t>
            </a:r>
          </a:p>
          <a:p>
            <a:pPr lvl="1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при работе на трех горелках, расход электроэнергии ниже, чем на двух.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работе на трех горелках, расходы природного газа и воздуха будут выше, чем на двух;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работе в обоих вариантах отжиг СО в отходящих газах колеблется от 0 до 0,25% это следствия недожога в результате подсоса воздуха из окружающей среды;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Для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решения проблемы было предложено установить ИК-датчик на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полученным расчётом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дожига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СО, экономия электроэнергии составит 0,75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кВтчт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Калькуляции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себестоимости показала, что экономический эффект составит 36,21 млн. рублей.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Посылка">
  <a:themeElements>
    <a:clrScheme name="Посылка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Посылка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осылка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TM10001115[[fn=Посылка]]</Template>
  <TotalTime>4440</TotalTime>
  <Words>366</Words>
  <Application>Microsoft Office PowerPoint</Application>
  <PresentationFormat>Экран (4:3)</PresentationFormat>
  <Paragraphs>109</Paragraphs>
  <Slides>10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Calibri</vt:lpstr>
      <vt:lpstr>Corbel</vt:lpstr>
      <vt:lpstr>Gill Sans MT</vt:lpstr>
      <vt:lpstr>Times New Roman</vt:lpstr>
      <vt:lpstr>Посылка</vt:lpstr>
      <vt:lpstr>Презентация PowerPoint</vt:lpstr>
      <vt:lpstr>Цель дипломной работы </vt:lpstr>
      <vt:lpstr>Методы оптимизации Энерготехнологического режима</vt:lpstr>
      <vt:lpstr>Презентация PowerPoint</vt:lpstr>
      <vt:lpstr>Предлагаемые вариант оптимизации с Установкой ИК-датчика на NOx</vt:lpstr>
      <vt:lpstr>Презентация PowerPoint</vt:lpstr>
      <vt:lpstr>Презентация PowerPoint</vt:lpstr>
      <vt:lpstr>Технико-экономические показатели</vt:lpstr>
      <vt:lpstr>Заключение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k_vladislav2005 k_vladislav2005</dc:creator>
  <cp:lastModifiedBy>k_vladislav2005 k_vladislav2005</cp:lastModifiedBy>
  <cp:revision>55</cp:revision>
  <cp:lastPrinted>2016-06-08T06:33:43Z</cp:lastPrinted>
  <dcterms:created xsi:type="dcterms:W3CDTF">2011-05-23T00:25:29Z</dcterms:created>
  <dcterms:modified xsi:type="dcterms:W3CDTF">2022-12-23T09:25:48Z</dcterms:modified>
</cp:coreProperties>
</file>